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5"/>
  </p:notesMasterIdLst>
  <p:sldIdLst>
    <p:sldId id="257" r:id="rId5"/>
    <p:sldId id="261" r:id="rId6"/>
    <p:sldId id="258" r:id="rId7"/>
    <p:sldId id="268" r:id="rId8"/>
    <p:sldId id="270" r:id="rId9"/>
    <p:sldId id="267" r:id="rId10"/>
    <p:sldId id="263" r:id="rId11"/>
    <p:sldId id="264" r:id="rId12"/>
    <p:sldId id="269" r:id="rId13"/>
    <p:sldId id="265" r:id="rId14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thur Vandenbulcke" initials="AV" lastIdx="2" clrIdx="0">
    <p:extLst>
      <p:ext uri="{19B8F6BF-5375-455C-9EA6-DF929625EA0E}">
        <p15:presenceInfo xmlns:p15="http://schemas.microsoft.com/office/powerpoint/2012/main" userId="S::Arthur.Vandenbulcke@kortrijk.be::9804473e-5376-416a-b729-2d2f992b5a3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61E64"/>
    <a:srgbClr val="5D28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A26E2D8-0FA9-4E53-B0A9-8D397F6CEF26}" v="5" dt="2020-10-20T13:08:58.825"/>
    <p1510:client id="{2F3615F9-3947-4F33-881D-B5553C435F5D}" v="276" dt="2020-10-20T11:54:36.23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66" autoAdjust="0"/>
    <p:restoredTop sz="94660"/>
  </p:normalViewPr>
  <p:slideViewPr>
    <p:cSldViewPr snapToGrid="0">
      <p:cViewPr varScale="1">
        <p:scale>
          <a:sx n="62" d="100"/>
          <a:sy n="62" d="100"/>
        </p:scale>
        <p:origin x="64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rne Vandendriessche" userId="a5d9f892-0cd9-41fc-b410-da1d860aa4a0" providerId="ADAL" clId="{1A26E2D8-0FA9-4E53-B0A9-8D397F6CEF26}"/>
    <pc:docChg chg="undo custSel modSld">
      <pc:chgData name="Arne Vandendriessche" userId="a5d9f892-0cd9-41fc-b410-da1d860aa4a0" providerId="ADAL" clId="{1A26E2D8-0FA9-4E53-B0A9-8D397F6CEF26}" dt="2020-10-20T13:09:57.302" v="57" actId="20577"/>
      <pc:docMkLst>
        <pc:docMk/>
      </pc:docMkLst>
      <pc:sldChg chg="modSp modAnim">
        <pc:chgData name="Arne Vandendriessche" userId="a5d9f892-0cd9-41fc-b410-da1d860aa4a0" providerId="ADAL" clId="{1A26E2D8-0FA9-4E53-B0A9-8D397F6CEF26}" dt="2020-10-20T13:08:07.775" v="2" actId="20577"/>
        <pc:sldMkLst>
          <pc:docMk/>
          <pc:sldMk cId="3359570495" sldId="258"/>
        </pc:sldMkLst>
        <pc:spChg chg="mod">
          <ac:chgData name="Arne Vandendriessche" userId="a5d9f892-0cd9-41fc-b410-da1d860aa4a0" providerId="ADAL" clId="{1A26E2D8-0FA9-4E53-B0A9-8D397F6CEF26}" dt="2020-10-20T13:08:07.775" v="2" actId="20577"/>
          <ac:spMkLst>
            <pc:docMk/>
            <pc:sldMk cId="3359570495" sldId="258"/>
            <ac:spMk id="4" creationId="{3F634BCA-5DF0-4B85-8C21-49C2E0576ECE}"/>
          </ac:spMkLst>
        </pc:spChg>
      </pc:sldChg>
      <pc:sldChg chg="addSp delSp modSp addAnim delAnim modAnim">
        <pc:chgData name="Arne Vandendriessche" userId="a5d9f892-0cd9-41fc-b410-da1d860aa4a0" providerId="ADAL" clId="{1A26E2D8-0FA9-4E53-B0A9-8D397F6CEF26}" dt="2020-10-20T13:08:58.825" v="7" actId="20577"/>
        <pc:sldMkLst>
          <pc:docMk/>
          <pc:sldMk cId="3984510526" sldId="264"/>
        </pc:sldMkLst>
        <pc:spChg chg="add del mod">
          <ac:chgData name="Arne Vandendriessche" userId="a5d9f892-0cd9-41fc-b410-da1d860aa4a0" providerId="ADAL" clId="{1A26E2D8-0FA9-4E53-B0A9-8D397F6CEF26}" dt="2020-10-20T13:08:58.825" v="7" actId="20577"/>
          <ac:spMkLst>
            <pc:docMk/>
            <pc:sldMk cId="3984510526" sldId="264"/>
            <ac:spMk id="5" creationId="{D94F6241-33A1-44BF-9BE3-339583CD0377}"/>
          </ac:spMkLst>
        </pc:spChg>
      </pc:sldChg>
      <pc:sldChg chg="modSp">
        <pc:chgData name="Arne Vandendriessche" userId="a5d9f892-0cd9-41fc-b410-da1d860aa4a0" providerId="ADAL" clId="{1A26E2D8-0FA9-4E53-B0A9-8D397F6CEF26}" dt="2020-10-20T13:09:57.302" v="57" actId="20577"/>
        <pc:sldMkLst>
          <pc:docMk/>
          <pc:sldMk cId="1069245847" sldId="269"/>
        </pc:sldMkLst>
        <pc:spChg chg="mod">
          <ac:chgData name="Arne Vandendriessche" userId="a5d9f892-0cd9-41fc-b410-da1d860aa4a0" providerId="ADAL" clId="{1A26E2D8-0FA9-4E53-B0A9-8D397F6CEF26}" dt="2020-10-20T13:09:57.302" v="57" actId="20577"/>
          <ac:spMkLst>
            <pc:docMk/>
            <pc:sldMk cId="1069245847" sldId="269"/>
            <ac:spMk id="2" creationId="{CF715965-F3E7-4D59-B637-2204AD68F84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12EC5A-C73B-4384-B464-C249E8A303F4}" type="datetimeFigureOut">
              <a:rPr lang="nl-BE" smtClean="0"/>
              <a:t>20/10/2020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E22445-1AB0-4B2C-BD84-C7283D63AB8A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5625157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/>
              <a:t>ARNE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E22445-1AB0-4B2C-BD84-C7283D63AB8A}" type="slidenum">
              <a:rPr lang="nl-BE" smtClean="0"/>
              <a:t>1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70543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/>
              <a:t>ARNE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E22445-1AB0-4B2C-BD84-C7283D63AB8A}" type="slidenum">
              <a:rPr lang="nl-BE" smtClean="0"/>
              <a:t>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6922597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/>
              <a:t>KELLY </a:t>
            </a:r>
          </a:p>
          <a:p>
            <a:r>
              <a:rPr lang="nl-BE" dirty="0"/>
              <a:t>Alle bedragen per premie nog eens meegeven 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E22445-1AB0-4B2C-BD84-C7283D63AB8A}" type="slidenum">
              <a:rPr lang="nl-BE" smtClean="0"/>
              <a:t>3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7653466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/>
              <a:t>KELLY: eventsector </a:t>
            </a:r>
          </a:p>
          <a:p>
            <a:r>
              <a:rPr lang="nl-BE" dirty="0"/>
              <a:t>ARNE: horeca 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E22445-1AB0-4B2C-BD84-C7283D63AB8A}" type="slidenum">
              <a:rPr lang="nl-BE" smtClean="0"/>
              <a:t>4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897233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/>
              <a:t>KELLY: eventsector </a:t>
            </a:r>
          </a:p>
          <a:p>
            <a:r>
              <a:rPr lang="nl-BE" dirty="0"/>
              <a:t>ARNE: horeca 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E22445-1AB0-4B2C-BD84-C7283D63AB8A}" type="slidenum">
              <a:rPr lang="nl-BE" smtClean="0"/>
              <a:t>5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1013918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B688D5-38F7-409E-A0B1-A26B9937E4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FB6F5AFF-EDD9-45F5-B9EA-ED499C9777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B9A780F-5FEE-45F0-9924-5472B49414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E0064-AC11-4EE1-B581-F28D4550B37B}" type="datetimeFigureOut">
              <a:rPr lang="nl-BE" smtClean="0"/>
              <a:t>20/10/2020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51862C2-33E9-41DE-A91B-F8D251EBB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0E34264-A799-4D35-96B5-48D7F94CE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EFC99-8A1F-4EA8-93F9-76B5B291541A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7424994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1D4C062-5F62-4323-AC40-CE79213680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6AE23E98-1F26-450C-926E-0A7DE77A90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9F0BB3C-ADBA-42F1-9DCE-812AEF82B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E0064-AC11-4EE1-B581-F28D4550B37B}" type="datetimeFigureOut">
              <a:rPr lang="nl-BE" smtClean="0"/>
              <a:t>20/10/2020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A214D5D-A395-4C0F-8344-65ABDE1D9F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39D5F8C-C223-4163-917F-542A8339AE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EFC99-8A1F-4EA8-93F9-76B5B291541A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281617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0013CA25-6AF4-4A5C-B641-863AAB2CB4D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6C034CE2-0033-4943-A0DF-8AFB68F2B5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41159F4-1DDC-442A-B86C-D1535E6E15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E0064-AC11-4EE1-B581-F28D4550B37B}" type="datetimeFigureOut">
              <a:rPr lang="nl-BE" smtClean="0"/>
              <a:t>20/10/2020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3D51142-FFD9-4CE4-B77F-0BB68E4C4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A36E889-31D7-4579-AD22-E6E75B80B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EFC99-8A1F-4EA8-93F9-76B5B291541A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4476559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131F32-F267-43C9-A5EF-36C70D0711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BA4B5FC-964A-405F-883A-2ADD5E5166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90380D6-0445-4025-B9BA-A3996CB436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E0064-AC11-4EE1-B581-F28D4550B37B}" type="datetimeFigureOut">
              <a:rPr lang="nl-BE" smtClean="0"/>
              <a:t>20/10/2020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86D14D6-173B-4B74-9422-377B500BBD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203F0F7-AE84-4B76-A4F2-C3D377396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EFC99-8A1F-4EA8-93F9-76B5B291541A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6787390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31D7BC6-1962-4F0B-96B4-22D4DDE30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F92851B-AB25-46D0-AA35-5BC302D770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A93B78A-0C43-42F5-B0AA-D4DEAC0B19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E0064-AC11-4EE1-B581-F28D4550B37B}" type="datetimeFigureOut">
              <a:rPr lang="nl-BE" smtClean="0"/>
              <a:t>20/10/2020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D3DE74B-2114-4C84-B363-ECF5DF4747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19E70BB-18ED-4778-A4D5-194D8C75F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EFC99-8A1F-4EA8-93F9-76B5B291541A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4310409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1D7D67F-61C3-4FDD-9198-4DFE2983A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A424774-81B8-4798-93EF-379A0296A3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44A5711-2F1C-48F3-A9E8-784F9362BE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BA7CC9A-55E5-476E-91AC-91947FBB59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E0064-AC11-4EE1-B581-F28D4550B37B}" type="datetimeFigureOut">
              <a:rPr lang="nl-BE" smtClean="0"/>
              <a:t>20/10/2020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2D9D34B-D4E9-43B2-815A-16B3E5FCC9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2F91620D-F11C-4C55-ADAF-3AC1CBF737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EFC99-8A1F-4EA8-93F9-76B5B291541A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612053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A28C821-BBB1-4939-AE37-E0BCBE4C26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D08281D-BC91-479F-B5FC-EEFC9CC199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64760924-5DBD-4F2F-A3EB-0AC1FDE649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808E84D3-008C-471C-A51E-369CAC2654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3E108C83-FB21-4894-B218-EFD619D00D7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34AA2606-9C76-4CA1-9081-3EBE27C79B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E0064-AC11-4EE1-B581-F28D4550B37B}" type="datetimeFigureOut">
              <a:rPr lang="nl-BE" smtClean="0"/>
              <a:t>20/10/2020</a:t>
            </a:fld>
            <a:endParaRPr lang="nl-BE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2269BBB0-6E3B-43DF-8AC9-E53CC3D934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5D7933CC-3C49-4B9E-A50C-55973E762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EFC99-8A1F-4EA8-93F9-76B5B291541A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197688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28579B-6E4E-4C81-812D-F20634C80C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6D06A4F0-FAEC-47D4-9B01-63D9DCE696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E0064-AC11-4EE1-B581-F28D4550B37B}" type="datetimeFigureOut">
              <a:rPr lang="nl-BE" smtClean="0"/>
              <a:t>20/10/2020</a:t>
            </a:fld>
            <a:endParaRPr lang="nl-BE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2ED70FE6-1003-4555-ACD0-442C64412D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2F3EDCF-7B8D-4F0A-A399-11A434EAE2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EFC99-8A1F-4EA8-93F9-76B5B291541A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6522474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F207F577-DE1C-4843-821B-D576C244D5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E0064-AC11-4EE1-B581-F28D4550B37B}" type="datetimeFigureOut">
              <a:rPr lang="nl-BE" smtClean="0"/>
              <a:t>20/10/2020</a:t>
            </a:fld>
            <a:endParaRPr lang="nl-BE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6763FCE1-183B-4521-A74D-C3EAF3659E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C3C7541-827C-4111-881F-622CC0C9B9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EFC99-8A1F-4EA8-93F9-76B5B291541A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12817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C7AE98-60BF-4694-81C2-697370235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4EDDE7A-E19D-4301-8107-8BEBC3F2AB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5BD342F1-5ABC-4553-8F2C-7300BB7CE4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00C32202-6B02-4FDE-8047-57D48F98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E0064-AC11-4EE1-B581-F28D4550B37B}" type="datetimeFigureOut">
              <a:rPr lang="nl-BE" smtClean="0"/>
              <a:t>20/10/2020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1B668FFB-95CA-49F0-BC3A-9C03DD8A5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DDB967D-3297-463F-8725-EB96C753D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EFC99-8A1F-4EA8-93F9-76B5B291541A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641360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DC3401-A831-4DF6-AC2B-A490FFAF66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DDD5BBD4-6E61-458E-AFC5-50AEA764F2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E3302C0-A408-4C0B-A322-95A49CB4E3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4B5CBA04-B18E-40C4-9795-1F9568A6A4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E0064-AC11-4EE1-B581-F28D4550B37B}" type="datetimeFigureOut">
              <a:rPr lang="nl-BE" smtClean="0"/>
              <a:t>20/10/2020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FD69D8D-DAF9-4600-857F-532B4BB0A1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6CB392D-1B96-425F-BCF8-F9ED62F56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EFC99-8A1F-4EA8-93F9-76B5B291541A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393297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28499CD6-7235-40FB-BC05-B2814117B1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74B01EC-DE5F-4284-ABD0-F8E2DF2948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2806A72-4DF4-4393-957C-2A9118FF19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EE0064-AC11-4EE1-B581-F28D4550B37B}" type="datetimeFigureOut">
              <a:rPr lang="nl-BE" smtClean="0"/>
              <a:t>20/10/2020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77E7A4D-390D-4341-A6BF-8CF15E195B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1693A21-CF54-448D-9ECA-912404D4A7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3EFC99-8A1F-4EA8-93F9-76B5B291541A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38344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ortrijk.be/takeawayxxl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alpha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tekening, teken&#10;&#10;Automatisch gegenereerde beschrijving">
            <a:extLst>
              <a:ext uri="{FF2B5EF4-FFF2-40B4-BE49-F238E27FC236}">
                <a16:creationId xmlns:a16="http://schemas.microsoft.com/office/drawing/2014/main" id="{EB589078-9016-428A-B574-88A18E49A0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5013" y="324920"/>
            <a:ext cx="1510991" cy="533496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A7C49593-6F69-43AB-BA22-CC17072E47B9}"/>
              </a:ext>
            </a:extLst>
          </p:cNvPr>
          <p:cNvSpPr txBox="1"/>
          <p:nvPr/>
        </p:nvSpPr>
        <p:spPr>
          <a:xfrm>
            <a:off x="523875" y="2748230"/>
            <a:ext cx="11668125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4800" dirty="0">
                <a:solidFill>
                  <a:srgbClr val="C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STEUN AAN HORECA &amp; EVENTSECTOR </a:t>
            </a:r>
          </a:p>
          <a:p>
            <a:r>
              <a:rPr lang="nl-BE" sz="3600" dirty="0">
                <a:solidFill>
                  <a:srgbClr val="C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TAKEAWAY XXL</a:t>
            </a:r>
          </a:p>
          <a:p>
            <a:r>
              <a:rPr lang="nl-BE" sz="3200" dirty="0">
                <a:solidFill>
                  <a:srgbClr val="461E64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Kortrijk wordt dé </a:t>
            </a:r>
            <a:r>
              <a:rPr lang="nl-BE" sz="3200" dirty="0" err="1">
                <a:solidFill>
                  <a:srgbClr val="461E64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TakeAway</a:t>
            </a:r>
            <a:r>
              <a:rPr lang="nl-BE" sz="3200" dirty="0">
                <a:solidFill>
                  <a:srgbClr val="461E64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stad van Vlaanderen</a:t>
            </a:r>
            <a:endParaRPr lang="nl-BE" dirty="0">
              <a:solidFill>
                <a:srgbClr val="461E64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1280108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alpha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tekening, teken&#10;&#10;Automatisch gegenereerde beschrijving">
            <a:extLst>
              <a:ext uri="{FF2B5EF4-FFF2-40B4-BE49-F238E27FC236}">
                <a16:creationId xmlns:a16="http://schemas.microsoft.com/office/drawing/2014/main" id="{EB589078-9016-428A-B574-88A18E49A0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5013" y="324920"/>
            <a:ext cx="1510991" cy="533496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42D5E20F-B72D-47B7-A23D-8FE9C329FA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3062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alpha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tekening, teken&#10;&#10;Automatisch gegenereerde beschrijving">
            <a:extLst>
              <a:ext uri="{FF2B5EF4-FFF2-40B4-BE49-F238E27FC236}">
                <a16:creationId xmlns:a16="http://schemas.microsoft.com/office/drawing/2014/main" id="{EB589078-9016-428A-B574-88A18E49A0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5013" y="324920"/>
            <a:ext cx="1510991" cy="533496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CF715965-F3E7-4D59-B637-2204AD68F844}"/>
              </a:ext>
            </a:extLst>
          </p:cNvPr>
          <p:cNvSpPr txBox="1"/>
          <p:nvPr/>
        </p:nvSpPr>
        <p:spPr>
          <a:xfrm>
            <a:off x="1226070" y="324920"/>
            <a:ext cx="86526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4000" dirty="0">
                <a:solidFill>
                  <a:srgbClr val="C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Steun horeca- &amp; eventsector</a:t>
            </a:r>
            <a:endParaRPr lang="nl-BE" sz="4400" dirty="0">
              <a:solidFill>
                <a:srgbClr val="C0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3F634BCA-5DF0-4B85-8C21-49C2E0576ECE}"/>
              </a:ext>
            </a:extLst>
          </p:cNvPr>
          <p:cNvSpPr txBox="1"/>
          <p:nvPr/>
        </p:nvSpPr>
        <p:spPr>
          <a:xfrm>
            <a:off x="578554" y="1115122"/>
            <a:ext cx="11034892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BE" sz="2800" dirty="0">
              <a:solidFill>
                <a:srgbClr val="461E64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r>
              <a:rPr lang="nl-BE" sz="2800" dirty="0">
                <a:solidFill>
                  <a:srgbClr val="461E64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De komende maanden opnieuw heel moeilijke periode voor zowel horeca- als eventsector</a:t>
            </a:r>
          </a:p>
          <a:p>
            <a:endParaRPr lang="nl-BE" sz="2800" dirty="0">
              <a:solidFill>
                <a:srgbClr val="461E64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r>
              <a:rPr lang="nl-BE" sz="2800" dirty="0">
                <a:solidFill>
                  <a:srgbClr val="461E64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Twee sectoren die objectief &amp; apart kunnen bekeken worden</a:t>
            </a:r>
          </a:p>
          <a:p>
            <a:endParaRPr lang="nl-BE" sz="2800" dirty="0">
              <a:solidFill>
                <a:srgbClr val="461E64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r>
              <a:rPr lang="nl-BE" sz="2800" dirty="0">
                <a:solidFill>
                  <a:srgbClr val="461E64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Als stad is het onze plicht om hen te steunen en het voortouw te nemen,  we willen hen een hart onder de riem te steken</a:t>
            </a:r>
          </a:p>
          <a:p>
            <a:endParaRPr lang="nl-BE" sz="2800" dirty="0">
              <a:solidFill>
                <a:srgbClr val="461E64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r>
              <a:rPr lang="nl-BE" sz="2800" dirty="0">
                <a:solidFill>
                  <a:srgbClr val="461E64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Stad Kortrijk recht zijn rug én geeft gas</a:t>
            </a:r>
          </a:p>
          <a:p>
            <a:endParaRPr lang="nl-BE" sz="2800" dirty="0">
              <a:solidFill>
                <a:srgbClr val="461E64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endParaRPr lang="nl-BE" sz="2400" dirty="0">
              <a:solidFill>
                <a:srgbClr val="461E64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endParaRPr lang="nl-BE" sz="2400" dirty="0">
              <a:solidFill>
                <a:srgbClr val="461E64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26624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alpha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tekening, teken&#10;&#10;Automatisch gegenereerde beschrijving">
            <a:extLst>
              <a:ext uri="{FF2B5EF4-FFF2-40B4-BE49-F238E27FC236}">
                <a16:creationId xmlns:a16="http://schemas.microsoft.com/office/drawing/2014/main" id="{EB589078-9016-428A-B574-88A18E49A0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5013" y="324920"/>
            <a:ext cx="1510991" cy="533496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CF715965-F3E7-4D59-B637-2204AD68F844}"/>
              </a:ext>
            </a:extLst>
          </p:cNvPr>
          <p:cNvSpPr txBox="1"/>
          <p:nvPr/>
        </p:nvSpPr>
        <p:spPr>
          <a:xfrm>
            <a:off x="1226070" y="324920"/>
            <a:ext cx="86526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4000" dirty="0">
                <a:solidFill>
                  <a:srgbClr val="C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Wat gaven we reeds aan steun?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3F634BCA-5DF0-4B85-8C21-49C2E0576ECE}"/>
              </a:ext>
            </a:extLst>
          </p:cNvPr>
          <p:cNvSpPr txBox="1"/>
          <p:nvPr/>
        </p:nvSpPr>
        <p:spPr>
          <a:xfrm>
            <a:off x="758282" y="1382751"/>
            <a:ext cx="11433717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800" dirty="0">
                <a:solidFill>
                  <a:srgbClr val="461E64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RECAPREMIE </a:t>
            </a:r>
          </a:p>
          <a:p>
            <a:r>
              <a:rPr lang="nl-BE" sz="3600" dirty="0">
                <a:solidFill>
                  <a:srgbClr val="C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€ 1,000 </a:t>
            </a:r>
            <a:r>
              <a:rPr lang="nl-BE" sz="2800" dirty="0">
                <a:solidFill>
                  <a:srgbClr val="C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x </a:t>
            </a:r>
            <a:r>
              <a:rPr lang="nl-BE" sz="3600" dirty="0">
                <a:solidFill>
                  <a:srgbClr val="C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310 = € 310,000</a:t>
            </a:r>
            <a:endParaRPr lang="nl-BE" sz="5400" dirty="0">
              <a:solidFill>
                <a:srgbClr val="C0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endParaRPr lang="nl-BE" sz="2800" dirty="0">
              <a:solidFill>
                <a:srgbClr val="461E64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r>
              <a:rPr lang="nl-BE" sz="2800" dirty="0">
                <a:solidFill>
                  <a:srgbClr val="461E64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INJECTIEPREMIE WINKELS </a:t>
            </a:r>
          </a:p>
          <a:p>
            <a:r>
              <a:rPr lang="nl-BE" sz="3600" dirty="0">
                <a:solidFill>
                  <a:srgbClr val="C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€ 500 </a:t>
            </a:r>
            <a:r>
              <a:rPr lang="nl-BE" sz="2800" dirty="0">
                <a:solidFill>
                  <a:srgbClr val="C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x </a:t>
            </a:r>
            <a:r>
              <a:rPr lang="nl-BE" sz="3600" dirty="0">
                <a:solidFill>
                  <a:srgbClr val="C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424 = € 212,000</a:t>
            </a:r>
            <a:endParaRPr lang="nl-BE" sz="4400" dirty="0">
              <a:solidFill>
                <a:srgbClr val="C0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endParaRPr lang="nl-BE" sz="2800" dirty="0">
              <a:solidFill>
                <a:srgbClr val="461E64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r>
              <a:rPr lang="nl-BE" sz="2800" dirty="0">
                <a:solidFill>
                  <a:srgbClr val="461E64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INJECTIEPREMIE EVENTSECTOR </a:t>
            </a:r>
          </a:p>
          <a:p>
            <a:r>
              <a:rPr lang="nl-BE" sz="3600" dirty="0">
                <a:solidFill>
                  <a:srgbClr val="C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€ 500 </a:t>
            </a:r>
            <a:r>
              <a:rPr lang="nl-BE" sz="2800" dirty="0">
                <a:solidFill>
                  <a:srgbClr val="C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x </a:t>
            </a:r>
            <a:r>
              <a:rPr lang="nl-BE" sz="3600" dirty="0">
                <a:solidFill>
                  <a:srgbClr val="C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33 = € 16,500</a:t>
            </a:r>
          </a:p>
          <a:p>
            <a:endParaRPr lang="nl-BE" sz="4400" dirty="0">
              <a:solidFill>
                <a:srgbClr val="C0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endParaRPr lang="nl-BE" sz="2400" dirty="0">
              <a:solidFill>
                <a:srgbClr val="461E64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359570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alpha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tekening, teken&#10;&#10;Automatisch gegenereerde beschrijving">
            <a:extLst>
              <a:ext uri="{FF2B5EF4-FFF2-40B4-BE49-F238E27FC236}">
                <a16:creationId xmlns:a16="http://schemas.microsoft.com/office/drawing/2014/main" id="{EB589078-9016-428A-B574-88A18E49A0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5013" y="324920"/>
            <a:ext cx="1510991" cy="533496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CF715965-F3E7-4D59-B637-2204AD68F844}"/>
              </a:ext>
            </a:extLst>
          </p:cNvPr>
          <p:cNvSpPr txBox="1"/>
          <p:nvPr/>
        </p:nvSpPr>
        <p:spPr>
          <a:xfrm>
            <a:off x="1226070" y="324920"/>
            <a:ext cx="86526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4000" dirty="0">
                <a:solidFill>
                  <a:srgbClr val="C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Wat doen we nu extra?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3F634BCA-5DF0-4B85-8C21-49C2E0576ECE}"/>
              </a:ext>
            </a:extLst>
          </p:cNvPr>
          <p:cNvSpPr txBox="1"/>
          <p:nvPr/>
        </p:nvSpPr>
        <p:spPr>
          <a:xfrm>
            <a:off x="758282" y="1382751"/>
            <a:ext cx="11433717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BE" sz="2800" dirty="0">
              <a:solidFill>
                <a:srgbClr val="461E64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r>
              <a:rPr lang="nl-BE" sz="2800" dirty="0">
                <a:solidFill>
                  <a:srgbClr val="461E64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INJECTIEPREMIE EVENTSECTOR </a:t>
            </a:r>
          </a:p>
          <a:p>
            <a:r>
              <a:rPr lang="nl-BE" sz="2800" dirty="0" err="1">
                <a:solidFill>
                  <a:srgbClr val="C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Depart</a:t>
            </a:r>
            <a:r>
              <a:rPr lang="nl-BE" sz="2800" dirty="0">
                <a:solidFill>
                  <a:srgbClr val="C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XXL </a:t>
            </a:r>
          </a:p>
          <a:p>
            <a:r>
              <a:rPr lang="nl-BE" sz="2800" dirty="0">
                <a:solidFill>
                  <a:srgbClr val="C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Noodfonds </a:t>
            </a:r>
            <a:endParaRPr lang="nl-BE" sz="2400" dirty="0">
              <a:solidFill>
                <a:srgbClr val="461E64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r>
              <a:rPr lang="nl-BE" sz="3600" dirty="0">
                <a:solidFill>
                  <a:srgbClr val="C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€ 500 </a:t>
            </a:r>
            <a:r>
              <a:rPr lang="nl-BE" sz="2800" dirty="0">
                <a:solidFill>
                  <a:srgbClr val="C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per zaak</a:t>
            </a:r>
            <a:endParaRPr lang="nl-BE" sz="3600" dirty="0">
              <a:solidFill>
                <a:srgbClr val="C0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endParaRPr lang="nl-BE" sz="2800" dirty="0">
              <a:solidFill>
                <a:srgbClr val="461E64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r>
              <a:rPr lang="nl-BE" sz="2800" dirty="0">
                <a:solidFill>
                  <a:srgbClr val="461E64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INJECTIEPREMIE HORECA </a:t>
            </a:r>
          </a:p>
          <a:p>
            <a:r>
              <a:rPr lang="nl-BE" sz="3600" dirty="0">
                <a:solidFill>
                  <a:srgbClr val="C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€ 500 </a:t>
            </a:r>
            <a:r>
              <a:rPr lang="nl-BE" sz="2800" dirty="0">
                <a:solidFill>
                  <a:srgbClr val="C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per zaak</a:t>
            </a:r>
          </a:p>
          <a:p>
            <a:endParaRPr lang="nl-BE" sz="2400" dirty="0">
              <a:solidFill>
                <a:srgbClr val="461E64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r>
              <a:rPr lang="nl-BE" sz="2800" dirty="0">
                <a:solidFill>
                  <a:srgbClr val="461E64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TAKEAWAYPREMIE HORECA</a:t>
            </a:r>
          </a:p>
          <a:p>
            <a:r>
              <a:rPr lang="nl-BE" sz="3600" dirty="0">
                <a:solidFill>
                  <a:srgbClr val="C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€ 250 </a:t>
            </a:r>
            <a:r>
              <a:rPr lang="nl-BE" sz="2800" dirty="0">
                <a:solidFill>
                  <a:srgbClr val="C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per zaak</a:t>
            </a:r>
          </a:p>
        </p:txBody>
      </p:sp>
    </p:spTree>
    <p:extLst>
      <p:ext uri="{BB962C8B-B14F-4D97-AF65-F5344CB8AC3E}">
        <p14:creationId xmlns:p14="http://schemas.microsoft.com/office/powerpoint/2010/main" val="4249287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alpha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tekening, teken&#10;&#10;Automatisch gegenereerde beschrijving">
            <a:extLst>
              <a:ext uri="{FF2B5EF4-FFF2-40B4-BE49-F238E27FC236}">
                <a16:creationId xmlns:a16="http://schemas.microsoft.com/office/drawing/2014/main" id="{EB589078-9016-428A-B574-88A18E49A0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5013" y="324920"/>
            <a:ext cx="1510991" cy="533496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CF715965-F3E7-4D59-B637-2204AD68F844}"/>
              </a:ext>
            </a:extLst>
          </p:cNvPr>
          <p:cNvSpPr txBox="1"/>
          <p:nvPr/>
        </p:nvSpPr>
        <p:spPr>
          <a:xfrm>
            <a:off x="1226070" y="324920"/>
            <a:ext cx="86526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4000" dirty="0">
                <a:solidFill>
                  <a:srgbClr val="C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Injectiepremie 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3F634BCA-5DF0-4B85-8C21-49C2E0576ECE}"/>
              </a:ext>
            </a:extLst>
          </p:cNvPr>
          <p:cNvSpPr txBox="1"/>
          <p:nvPr/>
        </p:nvSpPr>
        <p:spPr>
          <a:xfrm>
            <a:off x="758282" y="1382751"/>
            <a:ext cx="11433717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l-BE" sz="2800" dirty="0">
              <a:solidFill>
                <a:srgbClr val="461E64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endParaRPr lang="nl-BE" sz="2000" dirty="0">
              <a:solidFill>
                <a:srgbClr val="461E64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r>
              <a:rPr lang="nl-BE" sz="2800" dirty="0">
                <a:solidFill>
                  <a:srgbClr val="461E64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Zelfde systeem als event- en handelspremie</a:t>
            </a:r>
          </a:p>
          <a:p>
            <a:endParaRPr lang="nl-BE" sz="2800" dirty="0">
              <a:solidFill>
                <a:srgbClr val="461E64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r>
              <a:rPr lang="nl-BE" sz="2800" dirty="0">
                <a:solidFill>
                  <a:srgbClr val="461E64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Digitaal bedrag dat besteed kan worden bij Kortrijkse handelaars </a:t>
            </a:r>
          </a:p>
          <a:p>
            <a:endParaRPr lang="nl-BE" sz="2800" dirty="0">
              <a:solidFill>
                <a:srgbClr val="461E64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r>
              <a:rPr lang="nl-BE" sz="2800" dirty="0">
                <a:solidFill>
                  <a:srgbClr val="C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handelaarsvoorhandelaars.be</a:t>
            </a:r>
          </a:p>
          <a:p>
            <a:endParaRPr lang="nl-BE" sz="2800" dirty="0">
              <a:solidFill>
                <a:srgbClr val="C0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r>
              <a:rPr lang="nl-BE" sz="2800" dirty="0">
                <a:solidFill>
                  <a:srgbClr val="461E64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Op die manier vloeit het geld naar Kortrijkse ondernemers </a:t>
            </a:r>
          </a:p>
        </p:txBody>
      </p:sp>
    </p:spTree>
    <p:extLst>
      <p:ext uri="{BB962C8B-B14F-4D97-AF65-F5344CB8AC3E}">
        <p14:creationId xmlns:p14="http://schemas.microsoft.com/office/powerpoint/2010/main" val="14053827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alpha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tekening, teken&#10;&#10;Automatisch gegenereerde beschrijving">
            <a:extLst>
              <a:ext uri="{FF2B5EF4-FFF2-40B4-BE49-F238E27FC236}">
                <a16:creationId xmlns:a16="http://schemas.microsoft.com/office/drawing/2014/main" id="{EB589078-9016-428A-B574-88A18E49A0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5013" y="324920"/>
            <a:ext cx="1510991" cy="533496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CF715965-F3E7-4D59-B637-2204AD68F844}"/>
              </a:ext>
            </a:extLst>
          </p:cNvPr>
          <p:cNvSpPr txBox="1"/>
          <p:nvPr/>
        </p:nvSpPr>
        <p:spPr>
          <a:xfrm>
            <a:off x="1226070" y="324920"/>
            <a:ext cx="86526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4000" dirty="0">
                <a:solidFill>
                  <a:srgbClr val="C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Kortrijk: dé </a:t>
            </a:r>
            <a:r>
              <a:rPr lang="nl-BE" sz="4000" dirty="0" err="1">
                <a:solidFill>
                  <a:srgbClr val="C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TakeAway</a:t>
            </a:r>
            <a:r>
              <a:rPr lang="nl-BE" sz="4000" dirty="0">
                <a:solidFill>
                  <a:srgbClr val="C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stad 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3F634BCA-5DF0-4B85-8C21-49C2E0576ECE}"/>
              </a:ext>
            </a:extLst>
          </p:cNvPr>
          <p:cNvSpPr txBox="1"/>
          <p:nvPr/>
        </p:nvSpPr>
        <p:spPr>
          <a:xfrm>
            <a:off x="758282" y="1382751"/>
            <a:ext cx="11433717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800" dirty="0">
                <a:solidFill>
                  <a:srgbClr val="461E64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Wat is ons actieplan en campagne?</a:t>
            </a:r>
          </a:p>
          <a:p>
            <a:endParaRPr lang="nl-BE" sz="2800" dirty="0">
              <a:solidFill>
                <a:srgbClr val="461E64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nl-BE" sz="2400" dirty="0">
                <a:solidFill>
                  <a:srgbClr val="C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Premie voor de horeca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nl-BE" sz="2400" dirty="0">
                <a:solidFill>
                  <a:srgbClr val="C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Premie XXL - </a:t>
            </a:r>
            <a:r>
              <a:rPr lang="nl-BE" sz="2400" dirty="0" err="1">
                <a:solidFill>
                  <a:srgbClr val="C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Takeaway</a:t>
            </a:r>
            <a:r>
              <a:rPr lang="nl-BE" sz="2400" dirty="0">
                <a:solidFill>
                  <a:srgbClr val="C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premie van </a:t>
            </a:r>
            <a:r>
              <a:rPr lang="nl-BE" sz="3200" dirty="0">
                <a:solidFill>
                  <a:srgbClr val="C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€ 250 </a:t>
            </a:r>
            <a:endParaRPr lang="nl-BE" sz="2400" dirty="0">
              <a:solidFill>
                <a:srgbClr val="C0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nl-BE" sz="2400" dirty="0">
                <a:solidFill>
                  <a:srgbClr val="C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E-commerce / </a:t>
            </a:r>
            <a:r>
              <a:rPr lang="nl-BE" sz="2400" dirty="0" err="1">
                <a:solidFill>
                  <a:srgbClr val="C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Social</a:t>
            </a:r>
            <a:r>
              <a:rPr lang="nl-BE" sz="2400" dirty="0">
                <a:solidFill>
                  <a:srgbClr val="C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media training bij experts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nl-BE" sz="2400" dirty="0">
                <a:solidFill>
                  <a:srgbClr val="C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Alle </a:t>
            </a:r>
            <a:r>
              <a:rPr lang="nl-BE" sz="2400" dirty="0" err="1">
                <a:solidFill>
                  <a:srgbClr val="C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takeaway</a:t>
            </a:r>
            <a:r>
              <a:rPr lang="nl-BE" sz="2400" dirty="0">
                <a:solidFill>
                  <a:srgbClr val="C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bundelen op frisse en moderne site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nl-BE" sz="2400" dirty="0">
                <a:solidFill>
                  <a:srgbClr val="C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Communicatiecampagne om </a:t>
            </a:r>
            <a:r>
              <a:rPr lang="nl-BE" sz="2400" dirty="0" err="1">
                <a:solidFill>
                  <a:srgbClr val="C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takeaway</a:t>
            </a:r>
            <a:r>
              <a:rPr lang="nl-BE" sz="2400" dirty="0">
                <a:solidFill>
                  <a:srgbClr val="C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te promoten bij de </a:t>
            </a:r>
            <a:r>
              <a:rPr lang="nl-BE" sz="2400" dirty="0" err="1">
                <a:solidFill>
                  <a:srgbClr val="C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Kortrijkzaan</a:t>
            </a:r>
            <a:endParaRPr lang="nl-BE" sz="2400" dirty="0">
              <a:solidFill>
                <a:srgbClr val="C0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endParaRPr lang="nl-BE" sz="2400" dirty="0">
              <a:solidFill>
                <a:srgbClr val="C0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endParaRPr lang="nl-BE" sz="2800" dirty="0">
              <a:solidFill>
                <a:srgbClr val="C0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endParaRPr lang="nl-BE" sz="2400" dirty="0">
              <a:solidFill>
                <a:srgbClr val="461E64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endParaRPr lang="nl-BE" sz="2400" dirty="0">
              <a:solidFill>
                <a:srgbClr val="461E64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614649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alpha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tekening, teken&#10;&#10;Automatisch gegenereerde beschrijving">
            <a:extLst>
              <a:ext uri="{FF2B5EF4-FFF2-40B4-BE49-F238E27FC236}">
                <a16:creationId xmlns:a16="http://schemas.microsoft.com/office/drawing/2014/main" id="{EB589078-9016-428A-B574-88A18E49A0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5013" y="324920"/>
            <a:ext cx="1510991" cy="533496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CF715965-F3E7-4D59-B637-2204AD68F844}"/>
              </a:ext>
            </a:extLst>
          </p:cNvPr>
          <p:cNvSpPr txBox="1"/>
          <p:nvPr/>
        </p:nvSpPr>
        <p:spPr>
          <a:xfrm>
            <a:off x="1226070" y="324920"/>
            <a:ext cx="86526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4000" dirty="0">
                <a:solidFill>
                  <a:srgbClr val="C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E-commerce / </a:t>
            </a:r>
            <a:r>
              <a:rPr lang="nl-BE" sz="4000" dirty="0" err="1">
                <a:solidFill>
                  <a:srgbClr val="C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social</a:t>
            </a:r>
            <a:r>
              <a:rPr lang="nl-BE" sz="4000" dirty="0">
                <a:solidFill>
                  <a:srgbClr val="C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media </a:t>
            </a:r>
            <a:endParaRPr lang="nl-BE" sz="4400" dirty="0">
              <a:solidFill>
                <a:srgbClr val="C0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3F634BCA-5DF0-4B85-8C21-49C2E0576ECE}"/>
              </a:ext>
            </a:extLst>
          </p:cNvPr>
          <p:cNvSpPr txBox="1"/>
          <p:nvPr/>
        </p:nvSpPr>
        <p:spPr>
          <a:xfrm>
            <a:off x="758283" y="1032806"/>
            <a:ext cx="10749776" cy="615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>
                <a:solidFill>
                  <a:srgbClr val="461E64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We selecteerde </a:t>
            </a:r>
            <a:r>
              <a:rPr lang="nl-BE" sz="3200" dirty="0">
                <a:solidFill>
                  <a:srgbClr val="461E64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5</a:t>
            </a:r>
            <a:r>
              <a:rPr lang="nl-BE" sz="2400" dirty="0">
                <a:solidFill>
                  <a:srgbClr val="461E64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bureaus die Kortrijkse handelaars kunnen helpen met hun </a:t>
            </a:r>
            <a:r>
              <a:rPr lang="nl-BE" sz="2400" dirty="0" err="1">
                <a:solidFill>
                  <a:srgbClr val="461E64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social</a:t>
            </a:r>
            <a:r>
              <a:rPr lang="nl-BE" sz="2400" dirty="0">
                <a:solidFill>
                  <a:srgbClr val="461E64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media</a:t>
            </a:r>
          </a:p>
          <a:p>
            <a:endParaRPr lang="nl-BE" sz="2400" dirty="0">
              <a:solidFill>
                <a:srgbClr val="461E64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sz="2400" dirty="0" err="1">
                <a:solidFill>
                  <a:srgbClr val="461E64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Één</a:t>
            </a:r>
            <a:r>
              <a:rPr lang="nl-BE" sz="2400" dirty="0">
                <a:solidFill>
                  <a:srgbClr val="461E64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-op-één begeleiding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sz="3200" dirty="0">
                <a:solidFill>
                  <a:srgbClr val="461E64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3 </a:t>
            </a:r>
            <a:r>
              <a:rPr lang="nl-BE" sz="2400" dirty="0">
                <a:solidFill>
                  <a:srgbClr val="461E64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sessies – in totaal </a:t>
            </a:r>
            <a:r>
              <a:rPr lang="nl-BE" sz="3200" dirty="0">
                <a:solidFill>
                  <a:srgbClr val="461E64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5</a:t>
            </a:r>
            <a:r>
              <a:rPr lang="nl-BE" sz="2400" dirty="0">
                <a:solidFill>
                  <a:srgbClr val="461E64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u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BE" sz="2400" dirty="0">
                <a:solidFill>
                  <a:srgbClr val="461E64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Inschrijven kan </a:t>
            </a:r>
            <a:r>
              <a:rPr lang="nl-BE" sz="2400" dirty="0">
                <a:solidFill>
                  <a:srgbClr val="461E64"/>
                </a:solidFill>
                <a:latin typeface="Aharoni" panose="02010803020104030203" pitchFamily="2" charset="-79"/>
                <a:cs typeface="Aharoni" panose="02010803020104030203" pitchFamily="2" charset="-79"/>
                <a:sym typeface="Wingdings" panose="05000000000000000000" pitchFamily="2" charset="2"/>
              </a:rPr>
              <a:t>via Onderneem in Kortrijk </a:t>
            </a:r>
            <a:endParaRPr lang="nl-BE" u="sng" dirty="0"/>
          </a:p>
          <a:p>
            <a:endParaRPr lang="nl-BE" dirty="0"/>
          </a:p>
          <a:p>
            <a:r>
              <a:rPr lang="nl-BE" sz="2400" dirty="0">
                <a:solidFill>
                  <a:srgbClr val="C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Bureaus</a:t>
            </a:r>
          </a:p>
          <a:p>
            <a:pPr marL="457200" indent="-457200">
              <a:buFont typeface="+mj-lt"/>
              <a:buAutoNum type="arabicPeriod"/>
            </a:pPr>
            <a:r>
              <a:rPr lang="nl-BE" sz="2400" dirty="0" err="1">
                <a:solidFill>
                  <a:srgbClr val="461E64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Hummingsbirds</a:t>
            </a:r>
            <a:endParaRPr lang="nl-BE" sz="2400" dirty="0">
              <a:solidFill>
                <a:srgbClr val="461E64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457200" indent="-457200">
              <a:buFont typeface="+mj-lt"/>
              <a:buAutoNum type="arabicPeriod"/>
            </a:pPr>
            <a:r>
              <a:rPr lang="nl-BE" sz="2400" dirty="0" err="1">
                <a:solidFill>
                  <a:srgbClr val="461E64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LikeWize</a:t>
            </a:r>
            <a:endParaRPr lang="nl-BE" sz="2400" dirty="0">
              <a:solidFill>
                <a:srgbClr val="461E64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457200" indent="-457200">
              <a:buFont typeface="+mj-lt"/>
              <a:buAutoNum type="arabicPeriod"/>
            </a:pPr>
            <a:r>
              <a:rPr lang="nl-BE" sz="2400" dirty="0" err="1">
                <a:solidFill>
                  <a:srgbClr val="461E64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Mex</a:t>
            </a:r>
            <a:r>
              <a:rPr lang="nl-BE" sz="2400" dirty="0">
                <a:solidFill>
                  <a:srgbClr val="461E64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United</a:t>
            </a:r>
          </a:p>
          <a:p>
            <a:pPr marL="457200" indent="-457200">
              <a:buFont typeface="+mj-lt"/>
              <a:buAutoNum type="arabicPeriod"/>
            </a:pPr>
            <a:r>
              <a:rPr lang="nl-BE" sz="2400" dirty="0">
                <a:solidFill>
                  <a:srgbClr val="461E64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Think </a:t>
            </a:r>
            <a:r>
              <a:rPr lang="nl-BE" sz="2400" dirty="0" err="1">
                <a:solidFill>
                  <a:srgbClr val="461E64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Edge</a:t>
            </a:r>
            <a:endParaRPr lang="nl-BE" sz="2400" dirty="0">
              <a:solidFill>
                <a:srgbClr val="461E64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457200" indent="-457200">
              <a:buFont typeface="+mj-lt"/>
              <a:buAutoNum type="arabicPeriod"/>
            </a:pPr>
            <a:r>
              <a:rPr lang="nl-BE" sz="2400" dirty="0">
                <a:solidFill>
                  <a:srgbClr val="461E64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GBL Studio</a:t>
            </a:r>
          </a:p>
          <a:p>
            <a:endParaRPr lang="nl-BE" sz="2400" dirty="0">
              <a:solidFill>
                <a:srgbClr val="461E64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457200" indent="-457200">
              <a:buFont typeface="+mj-lt"/>
              <a:buAutoNum type="arabicPeriod"/>
            </a:pPr>
            <a:endParaRPr lang="nl-BE" sz="2400" dirty="0">
              <a:solidFill>
                <a:srgbClr val="461E64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endParaRPr lang="nl-BE" sz="2400" dirty="0">
              <a:solidFill>
                <a:srgbClr val="461E64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E7D4541B-17E6-4C37-8908-485D40B178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1441" y="6111205"/>
            <a:ext cx="8383460" cy="746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8381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alpha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tekening, teken&#10;&#10;Automatisch gegenereerde beschrijving">
            <a:extLst>
              <a:ext uri="{FF2B5EF4-FFF2-40B4-BE49-F238E27FC236}">
                <a16:creationId xmlns:a16="http://schemas.microsoft.com/office/drawing/2014/main" id="{EB589078-9016-428A-B574-88A18E49A0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5013" y="324920"/>
            <a:ext cx="1510991" cy="533496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CF715965-F3E7-4D59-B637-2204AD68F844}"/>
              </a:ext>
            </a:extLst>
          </p:cNvPr>
          <p:cNvSpPr txBox="1"/>
          <p:nvPr/>
        </p:nvSpPr>
        <p:spPr>
          <a:xfrm>
            <a:off x="1226070" y="324920"/>
            <a:ext cx="86526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4000" dirty="0">
                <a:solidFill>
                  <a:srgbClr val="C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1 plaats voor alle </a:t>
            </a:r>
            <a:r>
              <a:rPr lang="nl-BE" sz="4000" dirty="0" err="1">
                <a:solidFill>
                  <a:srgbClr val="C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TakeAway</a:t>
            </a:r>
            <a:r>
              <a:rPr lang="nl-BE" sz="4000" dirty="0">
                <a:solidFill>
                  <a:srgbClr val="C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endParaRPr lang="nl-BE" sz="4400" dirty="0">
              <a:solidFill>
                <a:srgbClr val="C0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3F634BCA-5DF0-4B85-8C21-49C2E0576ECE}"/>
              </a:ext>
            </a:extLst>
          </p:cNvPr>
          <p:cNvSpPr txBox="1"/>
          <p:nvPr/>
        </p:nvSpPr>
        <p:spPr>
          <a:xfrm>
            <a:off x="780836" y="1479479"/>
            <a:ext cx="10812716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800" dirty="0">
                <a:solidFill>
                  <a:srgbClr val="461E64"/>
                </a:solidFill>
                <a:latin typeface="Aharoni" panose="02010803020104030203" pitchFamily="2" charset="-79"/>
                <a:cs typeface="Aharoni" panose="02010803020104030203" pitchFamily="2" charset="-79"/>
                <a:sym typeface="Wingdings" panose="05000000000000000000" pitchFamily="2" charset="2"/>
              </a:rPr>
              <a:t>Frisse, moderne site waar we alle </a:t>
            </a:r>
            <a:r>
              <a:rPr lang="nl-BE" sz="2800" dirty="0" err="1">
                <a:solidFill>
                  <a:srgbClr val="461E64"/>
                </a:solidFill>
                <a:latin typeface="Aharoni" panose="02010803020104030203" pitchFamily="2" charset="-79"/>
                <a:cs typeface="Aharoni" panose="02010803020104030203" pitchFamily="2" charset="-79"/>
                <a:sym typeface="Wingdings" panose="05000000000000000000" pitchFamily="2" charset="2"/>
              </a:rPr>
              <a:t>takeaway</a:t>
            </a:r>
            <a:r>
              <a:rPr lang="nl-BE" sz="2800" dirty="0">
                <a:solidFill>
                  <a:srgbClr val="461E64"/>
                </a:solidFill>
                <a:latin typeface="Aharoni" panose="02010803020104030203" pitchFamily="2" charset="-79"/>
                <a:cs typeface="Aharoni" panose="02010803020104030203" pitchFamily="2" charset="-79"/>
                <a:sym typeface="Wingdings" panose="05000000000000000000" pitchFamily="2" charset="2"/>
              </a:rPr>
              <a:t> in Kortrijk bundelen  </a:t>
            </a:r>
            <a:r>
              <a:rPr lang="nl-BE" sz="2800" u="sng" dirty="0">
                <a:hlinkClick r:id="rId3"/>
              </a:rPr>
              <a:t>kortrijk.be/takeawayxxl</a:t>
            </a:r>
            <a:endParaRPr lang="nl-BE" sz="2800" dirty="0"/>
          </a:p>
          <a:p>
            <a:endParaRPr lang="nl-BE" sz="2800" dirty="0">
              <a:solidFill>
                <a:srgbClr val="461E64"/>
              </a:solidFill>
              <a:latin typeface="Aharoni" panose="02010803020104030203" pitchFamily="2" charset="-79"/>
              <a:cs typeface="Aharoni" panose="02010803020104030203" pitchFamily="2" charset="-79"/>
              <a:sym typeface="Wingdings" panose="05000000000000000000" pitchFamily="2" charset="2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nl-BE" sz="2800" dirty="0">
                <a:solidFill>
                  <a:srgbClr val="C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Onderverdeling per categorie en locatie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nl-BE" sz="2800" dirty="0">
                <a:solidFill>
                  <a:srgbClr val="C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Dit is geen nieuwe </a:t>
            </a:r>
            <a:r>
              <a:rPr lang="nl-BE" sz="2800" dirty="0" err="1">
                <a:solidFill>
                  <a:srgbClr val="C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deliveroo</a:t>
            </a:r>
            <a:r>
              <a:rPr lang="nl-BE" sz="2800" dirty="0">
                <a:solidFill>
                  <a:srgbClr val="C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of takeaway.com</a:t>
            </a:r>
          </a:p>
          <a:p>
            <a:pPr lvl="1"/>
            <a:endParaRPr lang="nl-BE" sz="2800" dirty="0">
              <a:solidFill>
                <a:srgbClr val="C0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r>
              <a:rPr lang="nl-BE" sz="2800" dirty="0">
                <a:solidFill>
                  <a:srgbClr val="461E64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Grootschalige communicatiecampagne om </a:t>
            </a:r>
            <a:r>
              <a:rPr lang="nl-BE" sz="2800" dirty="0" err="1">
                <a:solidFill>
                  <a:srgbClr val="461E64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Kortrijkzaan</a:t>
            </a:r>
            <a:r>
              <a:rPr lang="nl-BE" sz="2800" dirty="0">
                <a:solidFill>
                  <a:srgbClr val="461E64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aan te sporen tot </a:t>
            </a:r>
            <a:r>
              <a:rPr lang="nl-BE" sz="2800" dirty="0" err="1">
                <a:solidFill>
                  <a:srgbClr val="461E64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takeaway</a:t>
            </a:r>
            <a:r>
              <a:rPr lang="nl-BE" sz="2800">
                <a:solidFill>
                  <a:srgbClr val="461E64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nl-BE" sz="3600">
                <a:solidFill>
                  <a:srgbClr val="461E64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1</a:t>
            </a:r>
            <a:r>
              <a:rPr lang="nl-BE" sz="2800">
                <a:solidFill>
                  <a:srgbClr val="461E64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x per week</a:t>
            </a:r>
            <a:endParaRPr lang="nl-BE" sz="2800" dirty="0">
              <a:solidFill>
                <a:srgbClr val="461E64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BE" sz="2800" dirty="0">
                <a:solidFill>
                  <a:srgbClr val="C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Facebook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BE" sz="2800" dirty="0">
                <a:solidFill>
                  <a:srgbClr val="C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Instagram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BE" sz="2800" dirty="0">
                <a:solidFill>
                  <a:srgbClr val="C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Stadsmagazine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BE" sz="2800" dirty="0">
                <a:solidFill>
                  <a:srgbClr val="C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…</a:t>
            </a:r>
            <a:r>
              <a:rPr lang="nl-BE" sz="2800" dirty="0">
                <a:solidFill>
                  <a:srgbClr val="461E64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</a:p>
          <a:p>
            <a:endParaRPr lang="nl-BE" sz="2800" dirty="0">
              <a:solidFill>
                <a:srgbClr val="461E64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endParaRPr lang="nl-BE" sz="2800" dirty="0">
              <a:solidFill>
                <a:srgbClr val="461E64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endParaRPr lang="nl-BE" sz="2400" dirty="0">
              <a:solidFill>
                <a:srgbClr val="461E64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endParaRPr lang="nl-BE" sz="2400" dirty="0">
              <a:solidFill>
                <a:srgbClr val="461E64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D94F6241-33A1-44BF-9BE3-339583CD0377}"/>
              </a:ext>
            </a:extLst>
          </p:cNvPr>
          <p:cNvSpPr txBox="1"/>
          <p:nvPr/>
        </p:nvSpPr>
        <p:spPr>
          <a:xfrm>
            <a:off x="5954751" y="5241073"/>
            <a:ext cx="545641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4800">
                <a:solidFill>
                  <a:srgbClr val="461E64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TakeAway XXL!</a:t>
            </a:r>
          </a:p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984510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alpha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tekening, teken&#10;&#10;Automatisch gegenereerde beschrijving">
            <a:extLst>
              <a:ext uri="{FF2B5EF4-FFF2-40B4-BE49-F238E27FC236}">
                <a16:creationId xmlns:a16="http://schemas.microsoft.com/office/drawing/2014/main" id="{EB589078-9016-428A-B574-88A18E49A0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5013" y="324920"/>
            <a:ext cx="1510991" cy="533496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CF715965-F3E7-4D59-B637-2204AD68F844}"/>
              </a:ext>
            </a:extLst>
          </p:cNvPr>
          <p:cNvSpPr txBox="1"/>
          <p:nvPr/>
        </p:nvSpPr>
        <p:spPr>
          <a:xfrm>
            <a:off x="1226070" y="324920"/>
            <a:ext cx="86526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3600" dirty="0">
                <a:solidFill>
                  <a:srgbClr val="C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In samenwerking met UNIZO</a:t>
            </a:r>
            <a:endParaRPr lang="nl-BE" sz="4400" dirty="0">
              <a:solidFill>
                <a:srgbClr val="C0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3F634BCA-5DF0-4B85-8C21-49C2E0576ECE}"/>
              </a:ext>
            </a:extLst>
          </p:cNvPr>
          <p:cNvSpPr txBox="1"/>
          <p:nvPr/>
        </p:nvSpPr>
        <p:spPr>
          <a:xfrm>
            <a:off x="663956" y="1564243"/>
            <a:ext cx="10864087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2400" dirty="0">
                <a:solidFill>
                  <a:srgbClr val="C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Ann </a:t>
            </a:r>
            <a:r>
              <a:rPr lang="nl-BE" sz="2400" dirty="0" err="1">
                <a:solidFill>
                  <a:srgbClr val="C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Coussement</a:t>
            </a:r>
            <a:r>
              <a:rPr lang="nl-BE" sz="2400" dirty="0">
                <a:solidFill>
                  <a:srgbClr val="C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– voorzitter UNIZO Kortrijk</a:t>
            </a:r>
            <a:r>
              <a:rPr lang="nl-BE" sz="2400" dirty="0">
                <a:solidFill>
                  <a:srgbClr val="461E64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</a:p>
          <a:p>
            <a:endParaRPr lang="nl-BE" sz="2800" dirty="0">
              <a:solidFill>
                <a:srgbClr val="461E64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just"/>
            <a:r>
              <a:rPr lang="nl-BE" sz="2000" dirty="0">
                <a:solidFill>
                  <a:srgbClr val="461E64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Kortrijkse ondernemers zijn veerkrachtig, dat bewijzen ze elke dag weer. </a:t>
            </a:r>
            <a:br>
              <a:rPr lang="nl-BE" sz="2000" dirty="0">
                <a:solidFill>
                  <a:srgbClr val="461E64"/>
                </a:solidFill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nl-BE" sz="2000" dirty="0">
                <a:solidFill>
                  <a:srgbClr val="461E64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We kunnen hen dan ook enkel maar steunen. </a:t>
            </a:r>
            <a:r>
              <a:rPr lang="nl-BE" sz="2000" dirty="0" err="1">
                <a:solidFill>
                  <a:srgbClr val="461E64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Unizo</a:t>
            </a:r>
            <a:r>
              <a:rPr lang="nl-BE" sz="2000" dirty="0">
                <a:solidFill>
                  <a:srgbClr val="461E64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, Stad Kortrijk, maar ook elke </a:t>
            </a:r>
            <a:r>
              <a:rPr lang="nl-BE" sz="2000" dirty="0" err="1">
                <a:solidFill>
                  <a:srgbClr val="461E64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Kortrijkzaan</a:t>
            </a:r>
            <a:r>
              <a:rPr lang="nl-BE" sz="2000" dirty="0">
                <a:solidFill>
                  <a:srgbClr val="461E64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kan helpen; zeker nu. </a:t>
            </a:r>
          </a:p>
          <a:p>
            <a:pPr algn="just"/>
            <a:r>
              <a:rPr lang="nl-BE" sz="2000" dirty="0">
                <a:solidFill>
                  <a:srgbClr val="461E64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 </a:t>
            </a:r>
          </a:p>
          <a:p>
            <a:pPr algn="just"/>
            <a:r>
              <a:rPr lang="nl-BE" sz="2000" dirty="0">
                <a:solidFill>
                  <a:srgbClr val="461E64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Door de Kortrijkse horeca te steunen kunnen we er met zijn allen voor zorgen dat elke zaak dit overleeft en terugkomt om samen te genieten van een bruisend </a:t>
            </a:r>
            <a:r>
              <a:rPr lang="nl-BE" sz="2800" dirty="0">
                <a:solidFill>
                  <a:srgbClr val="461E64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2021</a:t>
            </a:r>
            <a:r>
              <a:rPr lang="nl-BE" sz="2000" dirty="0">
                <a:solidFill>
                  <a:srgbClr val="461E64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! </a:t>
            </a:r>
          </a:p>
          <a:p>
            <a:pPr algn="just"/>
            <a:r>
              <a:rPr lang="nl-BE" sz="2000" dirty="0">
                <a:solidFill>
                  <a:srgbClr val="461E64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 </a:t>
            </a:r>
          </a:p>
          <a:p>
            <a:pPr algn="just"/>
            <a:r>
              <a:rPr lang="nl-BE" sz="2000" dirty="0">
                <a:solidFill>
                  <a:srgbClr val="461E64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Elke duw in de rug van Stad Kortrijk is er een die we met </a:t>
            </a:r>
            <a:r>
              <a:rPr lang="nl-BE" sz="2000" dirty="0" err="1">
                <a:solidFill>
                  <a:srgbClr val="461E64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Unizo</a:t>
            </a:r>
            <a:r>
              <a:rPr lang="nl-BE" sz="2000" dirty="0">
                <a:solidFill>
                  <a:srgbClr val="461E64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graag versterken. </a:t>
            </a:r>
          </a:p>
          <a:p>
            <a:pPr algn="just"/>
            <a:r>
              <a:rPr lang="nl-BE" sz="2000" dirty="0">
                <a:solidFill>
                  <a:srgbClr val="461E64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Samen vechten voor onze Kortrijkse horeca, dat is wat we nu moeten doen.</a:t>
            </a:r>
          </a:p>
          <a:p>
            <a:endParaRPr lang="nl-BE" sz="2800" dirty="0">
              <a:solidFill>
                <a:srgbClr val="461E64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endParaRPr lang="nl-BE" sz="2800" dirty="0">
              <a:solidFill>
                <a:srgbClr val="461E64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endParaRPr lang="nl-BE" sz="2400" dirty="0">
              <a:solidFill>
                <a:srgbClr val="461E64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endParaRPr lang="nl-BE" sz="2400" dirty="0">
              <a:solidFill>
                <a:srgbClr val="461E64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069245847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65CC27EAFF38E42A1492D670D3CA455" ma:contentTypeVersion="13" ma:contentTypeDescription="Een nieuw document maken." ma:contentTypeScope="" ma:versionID="8642ff717c7475b056af0b444a9f28cd">
  <xsd:schema xmlns:xsd="http://www.w3.org/2001/XMLSchema" xmlns:xs="http://www.w3.org/2001/XMLSchema" xmlns:p="http://schemas.microsoft.com/office/2006/metadata/properties" xmlns:ns2="8001be72-2f23-4373-9c8d-3d0057a496ad" xmlns:ns3="11b20632-1b20-419c-8155-690edc27befc" xmlns:ns4="6d0dabfe-64cc-4b2f-8bcc-7680ae79542c" targetNamespace="http://schemas.microsoft.com/office/2006/metadata/properties" ma:root="true" ma:fieldsID="9a6b32ff4862822f18f23a9367d3f2de" ns2:_="" ns3:_="" ns4:_="">
    <xsd:import namespace="8001be72-2f23-4373-9c8d-3d0057a496ad"/>
    <xsd:import namespace="11b20632-1b20-419c-8155-690edc27befc"/>
    <xsd:import namespace="6d0dabfe-64cc-4b2f-8bcc-7680ae79542c"/>
    <xsd:element name="properties">
      <xsd:complexType>
        <xsd:sequence>
          <xsd:element name="documentManagement">
            <xsd:complexType>
              <xsd:all>
                <xsd:element ref="ns2:Datum" minOccurs="0"/>
                <xsd:element ref="ns3:j43e37f661e24e10b0b58367f4f46bd8" minOccurs="0"/>
                <xsd:element ref="ns2:TaxCatchAll" minOccurs="0"/>
                <xsd:element ref="ns2:TaxCatchAllLabel" minOccurs="0"/>
                <xsd:element ref="ns3:g4e2164c4e5f4338ab7d2d1d289ac5aa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GenerationTime" minOccurs="0"/>
                <xsd:element ref="ns4:MediaServiceEventHashCode" minOccurs="0"/>
                <xsd:element ref="ns4:MediaServiceOCR" minOccurs="0"/>
                <xsd:element ref="ns4:MediaServiceDateTaken" minOccurs="0"/>
                <xsd:element ref="ns4:MediaServiceLocatio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01be72-2f23-4373-9c8d-3d0057a496ad" elementFormDefault="qualified">
    <xsd:import namespace="http://schemas.microsoft.com/office/2006/documentManagement/types"/>
    <xsd:import namespace="http://schemas.microsoft.com/office/infopath/2007/PartnerControls"/>
    <xsd:element name="Datum" ma:index="8" nillable="true" ma:displayName="Datum" ma:format="DateOnly" ma:internalName="Datum">
      <xsd:simpleType>
        <xsd:restriction base="dms:DateTime"/>
      </xsd:simpleType>
    </xsd:element>
    <xsd:element name="TaxCatchAll" ma:index="10" nillable="true" ma:displayName="Taxonomy Catch All Column" ma:hidden="true" ma:list="{f2449aeb-aec7-452c-9dd5-692cd8274302}" ma:internalName="TaxCatchAll" ma:showField="CatchAllData" ma:web="11b20632-1b20-419c-8155-690edc27bef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1" nillable="true" ma:displayName="Taxonomy Catch All Column1" ma:hidden="true" ma:list="{f2449aeb-aec7-452c-9dd5-692cd8274302}" ma:internalName="TaxCatchAllLabel" ma:readOnly="true" ma:showField="CatchAllDataLabel" ma:web="11b20632-1b20-419c-8155-690edc27bef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1b20632-1b20-419c-8155-690edc27befc" elementFormDefault="qualified">
    <xsd:import namespace="http://schemas.microsoft.com/office/2006/documentManagement/types"/>
    <xsd:import namespace="http://schemas.microsoft.com/office/infopath/2007/PartnerControls"/>
    <xsd:element name="j43e37f661e24e10b0b58367f4f46bd8" ma:index="9" nillable="true" ma:taxonomy="true" ma:internalName="j43e37f661e24e10b0b58367f4f46bd8" ma:taxonomyFieldName="Gelegenheid" ma:displayName="Persthema" ma:default="" ma:fieldId="{343e37f6-61e2-4e10-b0b5-8367f4f46bd8}" ma:taxonomyMulti="true" ma:sspId="3789918e-9956-46f3-906f-da93263865d0" ma:termSetId="4ff17d98-784e-4477-97db-c1c0e8c7e7e4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g4e2164c4e5f4338ab7d2d1d289ac5aa" ma:index="14" nillable="true" ma:taxonomy="true" ma:internalName="g4e2164c4e5f4338ab7d2d1d289ac5aa" ma:taxonomyFieldName="Documenttype" ma:displayName="Documenttype" ma:default="" ma:fieldId="{04e2164c-4e5f-4338-ab7d-2d1d289ac5aa}" ma:sspId="3789918e-9956-46f3-906f-da93263865d0" ma:termSetId="d5250998-602f-49f9-bcc1-c2c1996556b6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SharedWithUsers" ma:index="23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4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0dabfe-64cc-4b2f-8bcc-7680ae79542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5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6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7" nillable="true" ma:displayName="Tags" ma:internalName="MediaServiceAutoTags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21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2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001be72-2f23-4373-9c8d-3d0057a496ad"/>
    <Datum xmlns="8001be72-2f23-4373-9c8d-3d0057a496ad" xsi:nil="true"/>
    <g4e2164c4e5f4338ab7d2d1d289ac5aa xmlns="11b20632-1b20-419c-8155-690edc27befc">
      <Terms xmlns="http://schemas.microsoft.com/office/infopath/2007/PartnerControls"/>
    </g4e2164c4e5f4338ab7d2d1d289ac5aa>
    <j43e37f661e24e10b0b58367f4f46bd8 xmlns="11b20632-1b20-419c-8155-690edc27befc">
      <Terms xmlns="http://schemas.microsoft.com/office/infopath/2007/PartnerControls"/>
    </j43e37f661e24e10b0b58367f4f46bd8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3A5A65F-91A9-46D1-9DA5-C10C2B0606BE}"/>
</file>

<file path=customXml/itemProps2.xml><?xml version="1.0" encoding="utf-8"?>
<ds:datastoreItem xmlns:ds="http://schemas.openxmlformats.org/officeDocument/2006/customXml" ds:itemID="{C073A2BA-482C-4036-9E28-D489877297EA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E2ACF6B8-B4FD-47E0-B57B-C1E04B780B3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661</TotalTime>
  <Words>442</Words>
  <Application>Microsoft Office PowerPoint</Application>
  <PresentationFormat>Breedbeeld</PresentationFormat>
  <Paragraphs>106</Paragraphs>
  <Slides>10</Slides>
  <Notes>5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5" baseType="lpstr">
      <vt:lpstr>Aharoni</vt:lpstr>
      <vt:lpstr>Arial</vt:lpstr>
      <vt:lpstr>Calibri</vt:lpstr>
      <vt:lpstr>Calibri Light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Arthur Vandenbulcke</dc:creator>
  <cp:lastModifiedBy>Arne Vandendriessche</cp:lastModifiedBy>
  <cp:revision>18</cp:revision>
  <dcterms:created xsi:type="dcterms:W3CDTF">2020-05-04T07:37:33Z</dcterms:created>
  <dcterms:modified xsi:type="dcterms:W3CDTF">2020-10-20T13:10:08Z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0x010100565CC27EAFF38E42A1492D670D3CA455</vt:lpwstr>
  </property>
</Properties>
</file>