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306" r:id="rId4"/>
    <p:sldId id="275" r:id="rId5"/>
    <p:sldId id="278" r:id="rId6"/>
    <p:sldId id="264" r:id="rId7"/>
    <p:sldId id="307" r:id="rId8"/>
    <p:sldId id="293" r:id="rId9"/>
    <p:sldId id="294" r:id="rId10"/>
    <p:sldId id="296" r:id="rId11"/>
    <p:sldId id="316" r:id="rId12"/>
    <p:sldId id="317" r:id="rId13"/>
    <p:sldId id="318" r:id="rId14"/>
    <p:sldId id="309" r:id="rId15"/>
    <p:sldId id="320" r:id="rId16"/>
    <p:sldId id="321" r:id="rId17"/>
    <p:sldId id="315" r:id="rId18"/>
    <p:sldId id="310" r:id="rId19"/>
    <p:sldId id="311" r:id="rId20"/>
    <p:sldId id="312" r:id="rId21"/>
    <p:sldId id="313" r:id="rId22"/>
    <p:sldId id="314" r:id="rId23"/>
    <p:sldId id="319" r:id="rId24"/>
    <p:sldId id="322" r:id="rId25"/>
    <p:sldId id="323" r:id="rId26"/>
    <p:sldId id="337" r:id="rId27"/>
    <p:sldId id="335" r:id="rId28"/>
    <p:sldId id="324" r:id="rId29"/>
    <p:sldId id="339" r:id="rId30"/>
    <p:sldId id="341" r:id="rId31"/>
    <p:sldId id="333" r:id="rId32"/>
    <p:sldId id="328" r:id="rId33"/>
    <p:sldId id="338" r:id="rId34"/>
    <p:sldId id="329" r:id="rId35"/>
    <p:sldId id="290" r:id="rId36"/>
    <p:sldId id="308" r:id="rId37"/>
  </p:sldIdLst>
  <p:sldSz cx="12192000" cy="6858000"/>
  <p:notesSz cx="6742113" cy="9872663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4330"/>
    <a:srgbClr val="124330"/>
    <a:srgbClr val="D3E9CC"/>
    <a:srgbClr val="4CA62D"/>
    <a:srgbClr val="E51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5232" autoAdjust="0"/>
  </p:normalViewPr>
  <p:slideViewPr>
    <p:cSldViewPr snapToGrid="0">
      <p:cViewPr varScale="1">
        <p:scale>
          <a:sx n="59" d="100"/>
          <a:sy n="59" d="100"/>
        </p:scale>
        <p:origin x="77" y="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96C50-61F2-4FD0-85E0-C6F123CBFB37}" type="datetimeFigureOut">
              <a:rPr lang="nl-BE" smtClean="0"/>
              <a:t>16/09/2020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4212" y="4751220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18971" y="9377318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2C3E8-5203-42B7-9A94-A92F2DA96D7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4131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2C3E8-5203-42B7-9A94-A92F2DA96D77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7890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2C3E8-5203-42B7-9A94-A92F2DA96D77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1768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2C3E8-5203-42B7-9A94-A92F2DA96D77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153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2C3E8-5203-42B7-9A94-A92F2DA96D77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868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2C3E8-5203-42B7-9A94-A92F2DA96D77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863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2C3E8-5203-42B7-9A94-A92F2DA96D77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618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2C3E8-5203-42B7-9A94-A92F2DA96D77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550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2C3E8-5203-42B7-9A94-A92F2DA96D77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5075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2C3E8-5203-42B7-9A94-A92F2DA96D77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4777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2C3E8-5203-42B7-9A94-A92F2DA96D77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5247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B0AE51-7C8B-477C-9F5C-4256184AB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3CCBE8A-31C1-45D8-B4BD-16A00A1F1E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3D3D37-BBDF-4648-86C0-8AF6A7FC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6D43-77B1-4CE0-A18B-D9DE77109510}" type="datetimeFigureOut">
              <a:rPr lang="nl-BE" smtClean="0"/>
              <a:t>16/09/2020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365EA3-FDC3-45BF-9186-DF38CE1A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CED210-6613-49CE-8D4F-F95BF03C6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F9AB-5F1E-4734-8AEA-9930658025D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4534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38021F-5E2B-4D3F-B0C9-6FF9DAA70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B140029-D6FB-4BB2-8100-8A2A065EA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0BA9F1-7E5A-48C5-B19A-EB646BE32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6D43-77B1-4CE0-A18B-D9DE77109510}" type="datetimeFigureOut">
              <a:rPr lang="nl-BE" smtClean="0"/>
              <a:t>16/09/2020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6079EC-06B2-418D-9F52-B11CB6887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1DED2D-F1BF-4326-8FAB-6619A7D8A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F9AB-5F1E-4734-8AEA-9930658025D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7303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E0CF65B-BD4F-4431-965F-5EFC03758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2D29A60-B830-4140-881F-4C7111C23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C54AB5-E71C-41F6-A4C0-865386956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6D43-77B1-4CE0-A18B-D9DE77109510}" type="datetimeFigureOut">
              <a:rPr lang="nl-BE" smtClean="0"/>
              <a:t>16/09/2020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C4E5A8-3F8B-4CEA-AB49-BDDE3A99B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993448-D44D-4240-B9D8-89C8808FC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F9AB-5F1E-4734-8AEA-9930658025D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048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E7A57B-3E46-4969-A113-225674CE9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E8AB31-18E7-49B5-8082-A2AE56665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E044D2-29DA-45D0-86DB-A0857C01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6D43-77B1-4CE0-A18B-D9DE77109510}" type="datetimeFigureOut">
              <a:rPr lang="nl-BE" smtClean="0"/>
              <a:t>16/09/2020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96821C-EBE9-43F6-807B-2E09DAACF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C8EE0D-ACA3-45E7-B73A-2F1EB470F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F9AB-5F1E-4734-8AEA-9930658025D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8955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8FDC99-9483-409C-A031-5351465B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855FB7-2557-4747-B142-858B622C5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DB0F0-3857-40C1-B413-016B9949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6D43-77B1-4CE0-A18B-D9DE77109510}" type="datetimeFigureOut">
              <a:rPr lang="nl-BE" smtClean="0"/>
              <a:t>16/09/2020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AF4183-408E-479C-BD02-41B3ADA6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26BD21-6490-4709-B67E-247AE847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F9AB-5F1E-4734-8AEA-9930658025D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2984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A19672-152E-4930-A0DE-86F82EA4F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166F5-079D-46B1-B36A-96CA2122E2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3D3FA6-2444-47CE-B3DB-B3918FD06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1AA8A83-3567-4AA1-8221-8B03A6A9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6D43-77B1-4CE0-A18B-D9DE77109510}" type="datetimeFigureOut">
              <a:rPr lang="nl-BE" smtClean="0"/>
              <a:t>16/09/2020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1C9B156-399A-48FF-8023-491E7D4C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BD5E3FB-1429-422D-B399-A386D62A7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F9AB-5F1E-4734-8AEA-9930658025D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33072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1D560-8F75-4463-B3F4-EBBF94088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0D0B7D-395B-4459-8C8C-DAA75C10A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96AB29A-C8CE-4D30-9D53-2FE3F04D5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3B474DB-FE5F-4342-B650-A96A6F4CD3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1F98CC7-5CB6-4EDF-AE27-A04EF978A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F448656-6A0F-45B5-98B3-9456A4F39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6D43-77B1-4CE0-A18B-D9DE77109510}" type="datetimeFigureOut">
              <a:rPr lang="nl-BE" smtClean="0"/>
              <a:t>16/09/2020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9830C1B-56BD-405A-B66E-C599DB99E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9DB0DFE-70A9-45B0-B4A8-228BC3F69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F9AB-5F1E-4734-8AEA-9930658025D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960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B0A38E-6DF2-4079-8F75-119D01B2C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70E656A-F0BF-4018-8AAE-0220E56C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6D43-77B1-4CE0-A18B-D9DE77109510}" type="datetimeFigureOut">
              <a:rPr lang="nl-BE" smtClean="0"/>
              <a:t>16/09/2020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8C5DCB4-D602-41B1-B3D0-8CFB001B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39C3FA7-1B7C-4DAD-97A4-0748BC407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F9AB-5F1E-4734-8AEA-9930658025D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974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D0DB12C-973A-4B44-910D-40B9332D9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6D43-77B1-4CE0-A18B-D9DE77109510}" type="datetimeFigureOut">
              <a:rPr lang="nl-BE" smtClean="0"/>
              <a:t>16/09/2020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07FD97F-E72F-47ED-935F-27420C67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3C0968-0315-4DA4-88FB-5F272DEB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F9AB-5F1E-4734-8AEA-9930658025D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2038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76307-B0D7-4105-A34D-CEDFB5340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86A6D7-2F8D-4787-B079-E2D9C03BD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4B969F9-7711-4B19-B21C-D3A5B4D66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6993E24-F348-45D2-8616-00C05330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6D43-77B1-4CE0-A18B-D9DE77109510}" type="datetimeFigureOut">
              <a:rPr lang="nl-BE" smtClean="0"/>
              <a:t>16/09/2020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FB2FDE-E890-4843-91A9-5FA20F2FD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7FF72DF-5457-43FC-B315-905EA838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F9AB-5F1E-4734-8AEA-9930658025D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002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BF967-77BA-4D2B-AE2F-CB7C9FAEF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E4676CF-6A24-4C04-8F27-DCEDD48084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D03314F-7DBA-4301-9775-EF462A9DA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5221E93-225C-4B04-BAF7-E97BDE62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6D43-77B1-4CE0-A18B-D9DE77109510}" type="datetimeFigureOut">
              <a:rPr lang="nl-BE" smtClean="0"/>
              <a:t>16/09/2020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83CBEB1-4494-4D76-9EAD-5706F1CC0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122F6A-96F3-46DF-B111-21F1B02D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F9AB-5F1E-4734-8AEA-9930658025D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9581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49E685E-91BA-403A-A568-A562A4D40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1C9008-ED65-4839-8436-E4A8E5E14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A9AA5B-541E-4D6B-8CA3-3E9C3F017A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D6D43-77B1-4CE0-A18B-D9DE77109510}" type="datetimeFigureOut">
              <a:rPr lang="nl-BE" smtClean="0"/>
              <a:t>16/09/2020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BB18D5-4147-43B8-A482-9DD4F03EF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8D80D4-916B-4CF0-8E4A-3D9B8CB79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FF9AB-5F1E-4734-8AEA-9930658025D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653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d Kortrijk - Hangar K">
            <a:extLst>
              <a:ext uri="{FF2B5EF4-FFF2-40B4-BE49-F238E27FC236}">
                <a16:creationId xmlns:a16="http://schemas.microsoft.com/office/drawing/2014/main" id="{C28C7115-D0E6-481A-BDCE-6561DB3CF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273669"/>
            <a:ext cx="1524000" cy="7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6661F483-9FAA-46D0-BC42-C5A10214BC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BABBAFD-2AC4-4848-A29F-BF1C3EA2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22839"/>
            <a:ext cx="9283908" cy="4134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DE450F83-85F0-4E40-84BE-8254AAC88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3954" y="3796983"/>
            <a:ext cx="9144000" cy="2387600"/>
          </a:xfrm>
        </p:spPr>
        <p:txBody>
          <a:bodyPr>
            <a:normAutofit/>
          </a:bodyPr>
          <a:lstStyle/>
          <a:p>
            <a:r>
              <a:rPr lang="nl-BE" sz="4400" b="1" dirty="0">
                <a:solidFill>
                  <a:srgbClr val="124330"/>
                </a:solidFill>
                <a:latin typeface="Trebuchet MS" panose="020B0603020202020204" pitchFamily="34" charset="0"/>
              </a:rPr>
              <a:t>PROJECT NIEUWE DEELFABRIEK</a:t>
            </a:r>
          </a:p>
        </p:txBody>
      </p:sp>
      <p:pic>
        <p:nvPicPr>
          <p:cNvPr id="1030" name="Picture 6" descr="Power to the people' nieuwe slogan van OCMW (Kortrijk) - Het Nieuwsblad  Mobile">
            <a:extLst>
              <a:ext uri="{FF2B5EF4-FFF2-40B4-BE49-F238E27FC236}">
                <a16:creationId xmlns:a16="http://schemas.microsoft.com/office/drawing/2014/main" id="{6AE77D69-1121-4B58-B77F-2D7ED8D51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0" y="6105637"/>
            <a:ext cx="757207" cy="7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043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99CBB1-E74A-440E-8C4A-F419D925A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485236"/>
            <a:ext cx="11036300" cy="30200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BE" sz="3200" dirty="0"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endParaRPr lang="nl-BE" sz="3200" dirty="0">
              <a:latin typeface="Trebuchet MS" panose="020B0603020202020204" pitchFamily="34" charset="0"/>
            </a:endParaRPr>
          </a:p>
          <a:p>
            <a:pPr algn="ctr"/>
            <a:endParaRPr lang="nl-BE" dirty="0">
              <a:latin typeface="Trebuchet MS" panose="020B0603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0D164D3-7121-4DF4-B959-3FBD668B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BE" b="1" dirty="0">
                <a:solidFill>
                  <a:srgbClr val="124330"/>
                </a:solidFill>
                <a:latin typeface="Trebuchet MS" panose="020B0603020202020204" pitchFamily="34" charset="0"/>
              </a:rPr>
              <a:t>ONTWERP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24DD064-DDF9-42CE-8088-C71C1BA9E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258" y="2919134"/>
            <a:ext cx="5157484" cy="101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2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E91582-46B5-654A-8B17-8D56F2250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63836"/>
            <a:ext cx="12192000" cy="1049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3200" b="1" dirty="0">
                <a:solidFill>
                  <a:srgbClr val="134330"/>
                </a:solidFill>
                <a:latin typeface="Trebuchet MS" panose="020B0603020202020204" pitchFamily="34" charset="0"/>
              </a:rPr>
              <a:t>BALENMAGAZIJN – GENT</a:t>
            </a:r>
          </a:p>
          <a:p>
            <a:pPr marL="0" indent="0" algn="ctr">
              <a:buNone/>
            </a:pPr>
            <a:r>
              <a:rPr lang="en-GB" sz="2000" b="1" dirty="0" err="1">
                <a:solidFill>
                  <a:srgbClr val="134330"/>
                </a:solidFill>
                <a:latin typeface="Trebuchet MS" panose="020B0603020202020204" pitchFamily="34" charset="0"/>
              </a:rPr>
              <a:t>Sociale</a:t>
            </a:r>
            <a:r>
              <a:rPr lang="en-GB" sz="2000" b="1" dirty="0">
                <a:solidFill>
                  <a:srgbClr val="134330"/>
                </a:solidFill>
                <a:latin typeface="Trebuchet MS" panose="020B0603020202020204" pitchFamily="34" charset="0"/>
              </a:rPr>
              <a:t> </a:t>
            </a:r>
            <a:r>
              <a:rPr lang="en-GB" sz="2000" b="1" dirty="0" err="1">
                <a:solidFill>
                  <a:srgbClr val="134330"/>
                </a:solidFill>
                <a:latin typeface="Trebuchet MS" panose="020B0603020202020204" pitchFamily="34" charset="0"/>
              </a:rPr>
              <a:t>economie</a:t>
            </a:r>
            <a:r>
              <a:rPr lang="en-GB" sz="2000" b="1" dirty="0">
                <a:solidFill>
                  <a:srgbClr val="134330"/>
                </a:solidFill>
                <a:latin typeface="Trebuchet MS" panose="020B0603020202020204" pitchFamily="34" charset="0"/>
              </a:rPr>
              <a:t>: </a:t>
            </a:r>
            <a:r>
              <a:rPr lang="en-GB" sz="2000" b="1" dirty="0" err="1">
                <a:solidFill>
                  <a:srgbClr val="134330"/>
                </a:solidFill>
                <a:latin typeface="Trebuchet MS" panose="020B0603020202020204" pitchFamily="34" charset="0"/>
              </a:rPr>
              <a:t>bedrijfs</a:t>
            </a:r>
            <a:r>
              <a:rPr lang="en-GB" sz="2000" b="1" dirty="0">
                <a:solidFill>
                  <a:srgbClr val="134330"/>
                </a:solidFill>
                <a:latin typeface="Trebuchet MS" panose="020B0603020202020204" pitchFamily="34" charset="0"/>
              </a:rPr>
              <a:t>- en </a:t>
            </a:r>
            <a:r>
              <a:rPr lang="en-GB" sz="2000" b="1" dirty="0" err="1">
                <a:solidFill>
                  <a:srgbClr val="134330"/>
                </a:solidFill>
                <a:latin typeface="Trebuchet MS" panose="020B0603020202020204" pitchFamily="34" charset="0"/>
              </a:rPr>
              <a:t>buurtrestaurant</a:t>
            </a:r>
            <a:r>
              <a:rPr lang="en-GB" sz="2000" b="1" dirty="0">
                <a:solidFill>
                  <a:srgbClr val="134330"/>
                </a:solidFill>
                <a:latin typeface="Trebuchet MS" panose="020B0603020202020204" pitchFamily="34" charset="0"/>
              </a:rPr>
              <a:t>, </a:t>
            </a:r>
            <a:r>
              <a:rPr lang="en-GB" sz="2000" b="1" dirty="0" err="1">
                <a:solidFill>
                  <a:srgbClr val="134330"/>
                </a:solidFill>
                <a:latin typeface="Trebuchet MS" panose="020B0603020202020204" pitchFamily="34" charset="0"/>
              </a:rPr>
              <a:t>opleidingscentrum</a:t>
            </a:r>
            <a:r>
              <a:rPr lang="en-GB" sz="2000" b="1" dirty="0">
                <a:solidFill>
                  <a:srgbClr val="134330"/>
                </a:solidFill>
                <a:latin typeface="Trebuchet MS" panose="020B0603020202020204" pitchFamily="34" charset="0"/>
              </a:rPr>
              <a:t> en </a:t>
            </a:r>
            <a:r>
              <a:rPr lang="en-GB" sz="2000" b="1" dirty="0" err="1">
                <a:solidFill>
                  <a:srgbClr val="134330"/>
                </a:solidFill>
                <a:latin typeface="Trebuchet MS" panose="020B0603020202020204" pitchFamily="34" charset="0"/>
              </a:rPr>
              <a:t>vergaderruimtes</a:t>
            </a:r>
            <a:endParaRPr lang="nl-BE" sz="2000" b="1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nl-BE" sz="3200" dirty="0">
              <a:latin typeface="Trebuchet MS" panose="020B0603020202020204" pitchFamily="34" charset="0"/>
            </a:endParaRPr>
          </a:p>
          <a:p>
            <a:endParaRPr lang="nl-BE" sz="3200" dirty="0">
              <a:solidFill>
                <a:srgbClr val="13433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ck building&#10;&#10;Description automatically generated">
            <a:extLst>
              <a:ext uri="{FF2B5EF4-FFF2-40B4-BE49-F238E27FC236}">
                <a16:creationId xmlns:a16="http://schemas.microsoft.com/office/drawing/2014/main" id="{E2AFEF02-7E06-A844-91ED-6ED38F95F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53" y="0"/>
            <a:ext cx="10285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9906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rick building&#10;&#10;Description automatically generated">
            <a:extLst>
              <a:ext uri="{FF2B5EF4-FFF2-40B4-BE49-F238E27FC236}">
                <a16:creationId xmlns:a16="http://schemas.microsoft.com/office/drawing/2014/main" id="{D9E35F3F-25BD-8546-AAB7-0A91738B4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46" y="0"/>
            <a:ext cx="5623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276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empty room&#10;&#10;Description automatically generated">
            <a:extLst>
              <a:ext uri="{FF2B5EF4-FFF2-40B4-BE49-F238E27FC236}">
                <a16:creationId xmlns:a16="http://schemas.microsoft.com/office/drawing/2014/main" id="{478A9591-208A-7E42-9F47-5F7026E5F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93" y="0"/>
            <a:ext cx="10310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12216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FD03D49E-8E82-A445-9043-FD5FECF43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63836"/>
            <a:ext cx="12192000" cy="1049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3200" b="1" dirty="0">
                <a:solidFill>
                  <a:srgbClr val="134330"/>
                </a:solidFill>
                <a:latin typeface="Trebuchet MS" panose="020B0603020202020204" pitchFamily="34" charset="0"/>
              </a:rPr>
              <a:t>LEIETHEATER – DEINZE</a:t>
            </a:r>
          </a:p>
          <a:p>
            <a:pPr marL="0" indent="0" algn="ctr">
              <a:buNone/>
            </a:pPr>
            <a:r>
              <a:rPr lang="nl-BE" sz="2000" b="1" dirty="0">
                <a:solidFill>
                  <a:srgbClr val="134330"/>
                </a:solidFill>
                <a:latin typeface="Trebuchet MS" panose="020B0603020202020204" pitchFamily="34" charset="0"/>
              </a:rPr>
              <a:t>Cultureel Centrum</a:t>
            </a:r>
          </a:p>
          <a:p>
            <a:pPr marL="0" indent="0">
              <a:buNone/>
            </a:pPr>
            <a:endParaRPr lang="nl-BE" sz="3200" dirty="0">
              <a:latin typeface="Trebuchet MS" panose="020B0603020202020204" pitchFamily="34" charset="0"/>
            </a:endParaRPr>
          </a:p>
          <a:p>
            <a:endParaRPr lang="nl-BE" sz="3200" dirty="0">
              <a:solidFill>
                <a:srgbClr val="13433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25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empty street&#10;&#10;Description automatically generated">
            <a:extLst>
              <a:ext uri="{FF2B5EF4-FFF2-40B4-BE49-F238E27FC236}">
                <a16:creationId xmlns:a16="http://schemas.microsoft.com/office/drawing/2014/main" id="{27BE7992-9712-7C4E-BD0A-70BDE3249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51" y="0"/>
            <a:ext cx="8569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5881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CAC15C9E-6D79-3A44-A08C-D262238FC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13" y="0"/>
            <a:ext cx="8570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4258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table, sitting, room&#10;&#10;Description automatically generated">
            <a:extLst>
              <a:ext uri="{FF2B5EF4-FFF2-40B4-BE49-F238E27FC236}">
                <a16:creationId xmlns:a16="http://schemas.microsoft.com/office/drawing/2014/main" id="{A26AFA67-ED17-DF4D-BBE2-4C7146EB1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7" y="0"/>
            <a:ext cx="10292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228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7AA0BA5A-C469-9C4C-BAA2-819125B92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10" y="0"/>
            <a:ext cx="5487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3804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0D164D3-7121-4DF4-B959-3FBD668B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BE" b="1" dirty="0">
                <a:solidFill>
                  <a:srgbClr val="124330"/>
                </a:solidFill>
                <a:latin typeface="Trebuchet MS" panose="020B0603020202020204" pitchFamily="34" charset="0"/>
              </a:rPr>
              <a:t>DEELFABRIEK?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F57DA69-58B2-4638-B0A8-51EA29DFAB66}"/>
              </a:ext>
            </a:extLst>
          </p:cNvPr>
          <p:cNvSpPr txBox="1">
            <a:spLocks/>
          </p:cNvSpPr>
          <p:nvPr/>
        </p:nvSpPr>
        <p:spPr>
          <a:xfrm>
            <a:off x="2933866" y="5147421"/>
            <a:ext cx="6324268" cy="1964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nl-BE" dirty="0">
              <a:latin typeface="Trebuchet MS" panose="020B0603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b="1" dirty="0">
                <a:solidFill>
                  <a:srgbClr val="124330"/>
                </a:solidFill>
                <a:latin typeface="Trebuchet MS" panose="020B0603020202020204" pitchFamily="34" charset="0"/>
              </a:rPr>
              <a:t>Delen + ruilen + herstellen</a:t>
            </a:r>
          </a:p>
          <a:p>
            <a:endParaRPr lang="nl-BE" sz="2400" dirty="0">
              <a:latin typeface="Trebuchet MS" panose="020B0603020202020204" pitchFamily="34" charset="0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5758E938-85E4-4D87-AF16-F54ED3741BED}"/>
              </a:ext>
            </a:extLst>
          </p:cNvPr>
          <p:cNvSpPr txBox="1">
            <a:spLocks/>
          </p:cNvSpPr>
          <p:nvPr/>
        </p:nvSpPr>
        <p:spPr>
          <a:xfrm>
            <a:off x="6096000" y="2586417"/>
            <a:ext cx="10515600" cy="2406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400" dirty="0">
                <a:solidFill>
                  <a:srgbClr val="134330"/>
                </a:solidFill>
                <a:latin typeface="Trebuchet MS" panose="020B0603020202020204" pitchFamily="34" charset="0"/>
              </a:rPr>
              <a:t>Burgerparticipatie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BE" sz="2400" dirty="0">
                <a:solidFill>
                  <a:srgbClr val="134330"/>
                </a:solidFill>
                <a:latin typeface="Trebuchet MS" panose="020B0603020202020204" pitchFamily="34" charset="0"/>
              </a:rPr>
              <a:t>Zelfredzaamheid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BE" sz="2400" dirty="0">
                <a:solidFill>
                  <a:srgbClr val="134330"/>
                </a:solidFill>
                <a:latin typeface="Trebuchet MS" panose="020B0603020202020204" pitchFamily="34" charset="0"/>
              </a:rPr>
              <a:t>Sociale buurt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BE" sz="2400" dirty="0">
                <a:solidFill>
                  <a:srgbClr val="134330"/>
                </a:solidFill>
                <a:latin typeface="Trebuchet MS" panose="020B0603020202020204" pitchFamily="34" charset="0"/>
              </a:rPr>
              <a:t>Armoedebestrijding</a:t>
            </a:r>
          </a:p>
        </p:txBody>
      </p:sp>
      <p:pic>
        <p:nvPicPr>
          <p:cNvPr id="2050" name="Picture 2" descr="Power to the people' nieuwe slogan van OCMW (Kortrijk) - Het Nieuwsblad  Mobile">
            <a:extLst>
              <a:ext uri="{FF2B5EF4-FFF2-40B4-BE49-F238E27FC236}">
                <a16:creationId xmlns:a16="http://schemas.microsoft.com/office/drawing/2014/main" id="{1C7D370A-990C-4D52-9015-C6844EF88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110" y="2249725"/>
            <a:ext cx="2618459" cy="261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753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DDBFA8B-21A2-1A47-AFB6-3D52D76BC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63836"/>
            <a:ext cx="12192000" cy="1049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3200" b="1" dirty="0">
                <a:solidFill>
                  <a:srgbClr val="134330"/>
                </a:solidFill>
                <a:latin typeface="Trebuchet MS" panose="020B0603020202020204" pitchFamily="34" charset="0"/>
              </a:rPr>
              <a:t>DESIGNMUSEUM – GENT</a:t>
            </a:r>
          </a:p>
          <a:p>
            <a:pPr marL="0" indent="0" algn="ctr">
              <a:buNone/>
            </a:pPr>
            <a:r>
              <a:rPr lang="nl-BE" sz="2000" b="1" dirty="0">
                <a:solidFill>
                  <a:srgbClr val="134330"/>
                </a:solidFill>
                <a:latin typeface="Trebuchet MS" panose="020B0603020202020204" pitchFamily="34" charset="0"/>
              </a:rPr>
              <a:t>Nieuwe vleugel voor het designmuseum</a:t>
            </a:r>
          </a:p>
          <a:p>
            <a:pPr marL="0" indent="0">
              <a:buNone/>
            </a:pPr>
            <a:endParaRPr lang="nl-BE" sz="3200" dirty="0">
              <a:latin typeface="Trebuchet MS" panose="020B0603020202020204" pitchFamily="34" charset="0"/>
            </a:endParaRPr>
          </a:p>
          <a:p>
            <a:endParaRPr lang="nl-BE" sz="3200" dirty="0">
              <a:solidFill>
                <a:srgbClr val="13433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1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C159089-B603-384C-91A0-2B32F79F2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3128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&#10;&#10;Description automatically generated">
            <a:extLst>
              <a:ext uri="{FF2B5EF4-FFF2-40B4-BE49-F238E27FC236}">
                <a16:creationId xmlns:a16="http://schemas.microsoft.com/office/drawing/2014/main" id="{7E6C84D9-7718-414A-B479-1ECE7EB96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2473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&#10;&#10;Description automatically generated">
            <a:extLst>
              <a:ext uri="{FF2B5EF4-FFF2-40B4-BE49-F238E27FC236}">
                <a16:creationId xmlns:a16="http://schemas.microsoft.com/office/drawing/2014/main" id="{8212231E-F561-8D4A-B58E-FEEE7F10C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20" y="0"/>
            <a:ext cx="8276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41827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03F7388-2BB5-8A4E-A5AB-3FD73B6BD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63836"/>
            <a:ext cx="12192000" cy="1049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3200" b="1" dirty="0">
                <a:solidFill>
                  <a:srgbClr val="134330"/>
                </a:solidFill>
                <a:latin typeface="Trebuchet MS" panose="020B0603020202020204" pitchFamily="34" charset="0"/>
              </a:rPr>
              <a:t>DE NIEUWE DEELFABRIEK</a:t>
            </a:r>
          </a:p>
          <a:p>
            <a:pPr marL="0" indent="0" algn="ctr">
              <a:buNone/>
            </a:pPr>
            <a:r>
              <a:rPr lang="nl-BE" sz="2000" b="1" dirty="0">
                <a:solidFill>
                  <a:srgbClr val="134330"/>
                </a:solidFill>
                <a:latin typeface="Trebuchet MS" panose="020B0603020202020204" pitchFamily="34" charset="0"/>
              </a:rPr>
              <a:t>Krachtlijnen</a:t>
            </a:r>
          </a:p>
          <a:p>
            <a:pPr marL="0" indent="0">
              <a:buNone/>
            </a:pPr>
            <a:endParaRPr lang="nl-BE" sz="3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nl-BE" sz="3200" dirty="0">
              <a:solidFill>
                <a:srgbClr val="13433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007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03F7388-2BB5-8A4E-A5AB-3FD73B6BD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63836"/>
            <a:ext cx="12192000" cy="1049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200" b="1" dirty="0">
                <a:solidFill>
                  <a:srgbClr val="134330"/>
                </a:solidFill>
                <a:latin typeface="Trebuchet MS" panose="020B0603020202020204" pitchFamily="34" charset="0"/>
              </a:rPr>
              <a:t>Een plek waar erfgoed gesublimeerd wordt</a:t>
            </a:r>
          </a:p>
          <a:p>
            <a:pPr marL="0" indent="0">
              <a:buNone/>
            </a:pPr>
            <a:endParaRPr lang="nl-BE" sz="32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nl-BE" sz="3200" dirty="0">
              <a:solidFill>
                <a:srgbClr val="13433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48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48DBD703-CED9-4A42-9DE3-3FF027655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59" y="0"/>
            <a:ext cx="9714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8084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in front of a brick building&#10;&#10;Description automatically generated">
            <a:extLst>
              <a:ext uri="{FF2B5EF4-FFF2-40B4-BE49-F238E27FC236}">
                <a16:creationId xmlns:a16="http://schemas.microsoft.com/office/drawing/2014/main" id="{C6B2857C-0051-E440-8994-951DB243D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275" y="0"/>
            <a:ext cx="4841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32667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03F7388-2BB5-8A4E-A5AB-3FD73B6BD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63836"/>
            <a:ext cx="12192000" cy="1729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2400" b="1" dirty="0">
                <a:solidFill>
                  <a:srgbClr val="134330"/>
                </a:solidFill>
                <a:latin typeface="Trebuchet MS" panose="020B0603020202020204" pitchFamily="34" charset="0"/>
              </a:rPr>
              <a:t>Flaneren doorheen de site</a:t>
            </a:r>
          </a:p>
          <a:p>
            <a:pPr marL="0" indent="0" algn="ctr">
              <a:buNone/>
            </a:pPr>
            <a:endParaRPr lang="nl-BE" sz="2400" b="1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r>
              <a:rPr lang="nl-NL" sz="2400" b="1" dirty="0">
                <a:solidFill>
                  <a:srgbClr val="134330"/>
                </a:solidFill>
                <a:latin typeface="Trebuchet MS" panose="020B0603020202020204" pitchFamily="34" charset="0"/>
              </a:rPr>
              <a:t>Een plek waar iedereen iedereen ontmoet</a:t>
            </a:r>
            <a:endParaRPr lang="nl-BE" sz="2400" b="1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endParaRPr lang="nl-BE" sz="2400" b="1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nl-BE" sz="36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nl-BE" sz="3600" dirty="0">
              <a:solidFill>
                <a:srgbClr val="13433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03F7388-2BB5-8A4E-A5AB-3FD73B6BD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88550"/>
            <a:ext cx="12192000" cy="31998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2400" b="1" dirty="0">
                <a:solidFill>
                  <a:srgbClr val="134330"/>
                </a:solidFill>
                <a:latin typeface="Trebuchet MS" panose="020B0603020202020204" pitchFamily="34" charset="0"/>
              </a:rPr>
              <a:t>Ieder zijn adres – </a:t>
            </a:r>
            <a:r>
              <a:rPr lang="nl-BE" sz="2400" b="1" dirty="0" err="1">
                <a:solidFill>
                  <a:srgbClr val="134330"/>
                </a:solidFill>
                <a:latin typeface="Trebuchet MS" panose="020B0603020202020204" pitchFamily="34" charset="0"/>
              </a:rPr>
              <a:t>panoptisch</a:t>
            </a:r>
            <a:r>
              <a:rPr lang="nl-BE" sz="2400" b="1" dirty="0">
                <a:solidFill>
                  <a:srgbClr val="134330"/>
                </a:solidFill>
                <a:latin typeface="Trebuchet MS" panose="020B0603020202020204" pitchFamily="34" charset="0"/>
              </a:rPr>
              <a:t> principe – </a:t>
            </a:r>
          </a:p>
          <a:p>
            <a:pPr marL="0" indent="0" algn="ctr">
              <a:buNone/>
            </a:pPr>
            <a:r>
              <a:rPr lang="nl-BE" sz="2400" b="1" dirty="0">
                <a:solidFill>
                  <a:srgbClr val="134330"/>
                </a:solidFill>
                <a:latin typeface="Trebuchet MS" panose="020B0603020202020204" pitchFamily="34" charset="0"/>
              </a:rPr>
              <a:t>overal op de site kan men alle initiatieven zien</a:t>
            </a:r>
          </a:p>
          <a:p>
            <a:pPr marL="0" indent="0" algn="ctr">
              <a:buNone/>
            </a:pPr>
            <a:endParaRPr lang="nl-BE" sz="2400" b="1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r>
              <a:rPr lang="nl-BE" sz="2400" b="1" dirty="0">
                <a:solidFill>
                  <a:srgbClr val="134330"/>
                </a:solidFill>
                <a:latin typeface="Trebuchet MS" panose="020B0603020202020204" pitchFamily="34" charset="0"/>
              </a:rPr>
              <a:t>Helder georganiseerde logistiek zone</a:t>
            </a:r>
          </a:p>
          <a:p>
            <a:pPr marL="0" indent="0" algn="ctr">
              <a:buNone/>
            </a:pPr>
            <a:endParaRPr lang="nl-BE" sz="2400" b="1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endParaRPr lang="nl-BE" sz="2400" b="1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nl-BE" sz="36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nl-BE" sz="3600" dirty="0">
              <a:solidFill>
                <a:srgbClr val="13433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64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0D164D3-7121-4DF4-B959-3FBD668B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48070"/>
          </a:xfrm>
        </p:spPr>
        <p:txBody>
          <a:bodyPr>
            <a:normAutofit/>
          </a:bodyPr>
          <a:lstStyle/>
          <a:p>
            <a:r>
              <a:rPr lang="nl-BE" b="1" dirty="0">
                <a:solidFill>
                  <a:srgbClr val="124330"/>
                </a:solidFill>
                <a:latin typeface="Trebuchet MS" panose="020B0603020202020204" pitchFamily="34" charset="0"/>
              </a:rPr>
              <a:t>HUIDIGE DEELFABRIEK </a:t>
            </a:r>
            <a:br>
              <a:rPr lang="nl-BE" b="1" dirty="0">
                <a:solidFill>
                  <a:srgbClr val="124330"/>
                </a:solidFill>
                <a:latin typeface="Trebuchet MS" panose="020B0603020202020204" pitchFamily="34" charset="0"/>
              </a:rPr>
            </a:br>
            <a:r>
              <a:rPr lang="nl-BE" b="1" dirty="0">
                <a:solidFill>
                  <a:srgbClr val="124330"/>
                </a:solidFill>
                <a:latin typeface="Trebuchet MS" panose="020B0603020202020204" pitchFamily="34" charset="0"/>
              </a:rPr>
              <a:t>BARST UIT HAAR VOEGEN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2F1E96C-A568-4CE2-B8C4-FBCB976FF630}"/>
              </a:ext>
            </a:extLst>
          </p:cNvPr>
          <p:cNvSpPr txBox="1">
            <a:spLocks/>
          </p:cNvSpPr>
          <p:nvPr/>
        </p:nvSpPr>
        <p:spPr>
          <a:xfrm>
            <a:off x="6791331" y="1913195"/>
            <a:ext cx="6035040" cy="4047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BE" sz="3200" dirty="0">
              <a:solidFill>
                <a:srgbClr val="13433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6904F67-48FC-4B6A-B56F-76008EB024F5}"/>
              </a:ext>
            </a:extLst>
          </p:cNvPr>
          <p:cNvSpPr/>
          <p:nvPr/>
        </p:nvSpPr>
        <p:spPr>
          <a:xfrm>
            <a:off x="2659380" y="3250657"/>
            <a:ext cx="6873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600" b="1" dirty="0">
                <a:solidFill>
                  <a:srgbClr val="134330"/>
                </a:solidFill>
                <a:latin typeface="Trebuchet MS" panose="020B0603020202020204" pitchFamily="34" charset="0"/>
              </a:rPr>
              <a:t>+ 1.500 unieke abonnees</a:t>
            </a:r>
          </a:p>
          <a:p>
            <a:pPr algn="ctr"/>
            <a:endParaRPr lang="nl-BE" sz="3600" b="1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nl-BE" sz="3600" b="1" dirty="0">
                <a:solidFill>
                  <a:srgbClr val="134330"/>
                </a:solidFill>
                <a:latin typeface="Trebuchet MS" panose="020B0603020202020204" pitchFamily="34" charset="0"/>
              </a:rPr>
              <a:t>+ 5.500 bezoekers in 2019!</a:t>
            </a:r>
          </a:p>
        </p:txBody>
      </p:sp>
    </p:spTree>
    <p:extLst>
      <p:ext uri="{BB962C8B-B14F-4D97-AF65-F5344CB8AC3E}">
        <p14:creationId xmlns:p14="http://schemas.microsoft.com/office/powerpoint/2010/main" val="203330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03F7388-2BB5-8A4E-A5AB-3FD73B6BD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63836"/>
            <a:ext cx="12192000" cy="39042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2400" b="1" dirty="0">
                <a:solidFill>
                  <a:srgbClr val="134330"/>
                </a:solidFill>
                <a:latin typeface="Trebuchet MS" panose="020B0603020202020204" pitchFamily="34" charset="0"/>
              </a:rPr>
              <a:t>Diverse collectieve ruimtes</a:t>
            </a:r>
          </a:p>
          <a:p>
            <a:pPr marL="0" indent="0" algn="ctr">
              <a:buNone/>
            </a:pPr>
            <a:endParaRPr lang="nl-NL" sz="2400" b="1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r>
              <a:rPr lang="nl-NL" sz="2400" b="1" dirty="0">
                <a:solidFill>
                  <a:srgbClr val="134330"/>
                </a:solidFill>
                <a:latin typeface="Trebuchet MS" panose="020B0603020202020204" pitchFamily="34" charset="0"/>
              </a:rPr>
              <a:t>De markthal als schakel met de buurt</a:t>
            </a:r>
          </a:p>
          <a:p>
            <a:pPr marL="0" indent="0">
              <a:buNone/>
            </a:pPr>
            <a:endParaRPr lang="nl-BE" sz="36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nl-BE" sz="3600" dirty="0">
              <a:solidFill>
                <a:srgbClr val="13433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1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FA07F676-B574-1B4C-B3FD-C367EAFC3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59" y="0"/>
            <a:ext cx="9714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90955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03F7388-2BB5-8A4E-A5AB-3FD73B6BD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63836"/>
            <a:ext cx="12192000" cy="1049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400" b="1" dirty="0">
                <a:solidFill>
                  <a:srgbClr val="134330"/>
                </a:solidFill>
                <a:latin typeface="Trebuchet MS" panose="020B0603020202020204" pitchFamily="34" charset="0"/>
              </a:rPr>
              <a:t>Toren als baken in de stad</a:t>
            </a:r>
            <a:endParaRPr lang="nl-BE" sz="2400" b="1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nl-BE" sz="36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nl-BE" sz="3600" dirty="0">
              <a:solidFill>
                <a:srgbClr val="13433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26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outdoor, road, clock&#10;&#10;Description automatically generated">
            <a:extLst>
              <a:ext uri="{FF2B5EF4-FFF2-40B4-BE49-F238E27FC236}">
                <a16:creationId xmlns:a16="http://schemas.microsoft.com/office/drawing/2014/main" id="{DE2457A7-DE44-B443-997B-7765CB783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70" y="0"/>
            <a:ext cx="5187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 is lined up on the side of a road&#10;&#10;Description automatically generated">
            <a:extLst>
              <a:ext uri="{FF2B5EF4-FFF2-40B4-BE49-F238E27FC236}">
                <a16:creationId xmlns:a16="http://schemas.microsoft.com/office/drawing/2014/main" id="{CAE675CB-754E-CD4C-A3F9-5755CE0BD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79485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0D164D3-7121-4DF4-B959-3FBD668B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BE" b="1" dirty="0">
                <a:solidFill>
                  <a:srgbClr val="124330"/>
                </a:solidFill>
                <a:latin typeface="Trebuchet MS" panose="020B0603020202020204" pitchFamily="34" charset="0"/>
              </a:rPr>
              <a:t>TIMING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B27E3D3-FF52-43AE-9417-2684664AF46A}"/>
              </a:ext>
            </a:extLst>
          </p:cNvPr>
          <p:cNvSpPr txBox="1"/>
          <p:nvPr/>
        </p:nvSpPr>
        <p:spPr>
          <a:xfrm>
            <a:off x="5477164" y="2429164"/>
            <a:ext cx="341745" cy="1538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400" dirty="0"/>
              <a:t>    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4555B03-B0D8-4517-BEAA-81E3943E5BAC}"/>
              </a:ext>
            </a:extLst>
          </p:cNvPr>
          <p:cNvSpPr txBox="1"/>
          <p:nvPr/>
        </p:nvSpPr>
        <p:spPr>
          <a:xfrm>
            <a:off x="2173363" y="2068090"/>
            <a:ext cx="54101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134330"/>
                </a:solidFill>
              </a:rPr>
              <a:t>Aanduiden ontwerpers	 	</a:t>
            </a:r>
          </a:p>
          <a:p>
            <a:endParaRPr lang="nl-BE" sz="2400" b="1" dirty="0">
              <a:solidFill>
                <a:srgbClr val="134330"/>
              </a:solidFill>
            </a:endParaRPr>
          </a:p>
          <a:p>
            <a:r>
              <a:rPr lang="nl-BE" sz="2400" b="1" dirty="0">
                <a:solidFill>
                  <a:srgbClr val="134330"/>
                </a:solidFill>
              </a:rPr>
              <a:t>Definitief ontwerp + vergunningen</a:t>
            </a:r>
          </a:p>
          <a:p>
            <a:endParaRPr lang="nl-BE" sz="2400" b="1" dirty="0">
              <a:solidFill>
                <a:srgbClr val="134330"/>
              </a:solidFill>
            </a:endParaRPr>
          </a:p>
          <a:p>
            <a:r>
              <a:rPr lang="nl-BE" sz="2400" b="1" dirty="0">
                <a:solidFill>
                  <a:srgbClr val="134330"/>
                </a:solidFill>
              </a:rPr>
              <a:t>Start van de werken	</a:t>
            </a:r>
          </a:p>
          <a:p>
            <a:endParaRPr lang="nl-BE" sz="2400" b="1" dirty="0">
              <a:solidFill>
                <a:srgbClr val="134330"/>
              </a:solidFill>
            </a:endParaRPr>
          </a:p>
          <a:p>
            <a:r>
              <a:rPr lang="nl-BE" sz="2400" b="1" dirty="0">
                <a:solidFill>
                  <a:srgbClr val="134330"/>
                </a:solidFill>
              </a:rPr>
              <a:t>Opening nieuwe Deelfabriek</a:t>
            </a:r>
            <a:r>
              <a:rPr lang="nl-BE" sz="2400" b="1" dirty="0"/>
              <a:t>	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F4F3F0F-9FC3-45CE-B919-60EAEA7C57F6}"/>
              </a:ext>
            </a:extLst>
          </p:cNvPr>
          <p:cNvSpPr txBox="1"/>
          <p:nvPr/>
        </p:nvSpPr>
        <p:spPr>
          <a:xfrm>
            <a:off x="6594697" y="2068090"/>
            <a:ext cx="34239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2400" dirty="0">
                <a:solidFill>
                  <a:srgbClr val="134330"/>
                </a:solidFill>
              </a:rPr>
              <a:t>april - september 2020</a:t>
            </a:r>
          </a:p>
          <a:p>
            <a:pPr algn="r"/>
            <a:endParaRPr lang="nl-BE" sz="2400" dirty="0">
              <a:solidFill>
                <a:srgbClr val="134330"/>
              </a:solidFill>
            </a:endParaRPr>
          </a:p>
          <a:p>
            <a:pPr algn="r"/>
            <a:r>
              <a:rPr lang="nl-BE" sz="2400" dirty="0">
                <a:solidFill>
                  <a:srgbClr val="134330"/>
                </a:solidFill>
              </a:rPr>
              <a:t>oktober 2020 - juli 2021</a:t>
            </a:r>
          </a:p>
          <a:p>
            <a:pPr algn="r"/>
            <a:endParaRPr lang="nl-BE" sz="2400" dirty="0">
              <a:solidFill>
                <a:srgbClr val="134330"/>
              </a:solidFill>
            </a:endParaRPr>
          </a:p>
          <a:p>
            <a:pPr algn="r"/>
            <a:r>
              <a:rPr lang="nl-BE" sz="2400" dirty="0">
                <a:solidFill>
                  <a:srgbClr val="134330"/>
                </a:solidFill>
              </a:rPr>
              <a:t>augustus 2021</a:t>
            </a:r>
          </a:p>
          <a:p>
            <a:pPr algn="r"/>
            <a:endParaRPr lang="nl-BE" sz="2400" dirty="0">
              <a:solidFill>
                <a:srgbClr val="134330"/>
              </a:solidFill>
            </a:endParaRPr>
          </a:p>
          <a:p>
            <a:pPr algn="r"/>
            <a:r>
              <a:rPr lang="nl-BE" sz="2400" dirty="0">
                <a:solidFill>
                  <a:srgbClr val="134330"/>
                </a:solidFill>
              </a:rPr>
              <a:t>oktober 2022</a:t>
            </a:r>
          </a:p>
          <a:p>
            <a:pPr algn="r"/>
            <a:endParaRPr lang="nl-BE" sz="2400" dirty="0">
              <a:solidFill>
                <a:srgbClr val="134330"/>
              </a:solidFill>
            </a:endParaRPr>
          </a:p>
          <a:p>
            <a:pPr algn="r"/>
            <a:endParaRPr lang="nl-BE" sz="2400" dirty="0">
              <a:solidFill>
                <a:srgbClr val="134330"/>
              </a:solidFill>
            </a:endParaRPr>
          </a:p>
          <a:p>
            <a:pPr algn="r"/>
            <a:r>
              <a:rPr lang="nl-BE" dirty="0">
                <a:solidFill>
                  <a:srgbClr val="13433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478993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99CBB1-E74A-440E-8C4A-F419D925A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036300" cy="3482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400" b="1" dirty="0">
                <a:solidFill>
                  <a:srgbClr val="134330"/>
                </a:solidFill>
                <a:latin typeface="Trebuchet MS" panose="020B0603020202020204" pitchFamily="34" charset="0"/>
              </a:rPr>
              <a:t>Projectleider 			Gudrun Verschueren</a:t>
            </a:r>
          </a:p>
          <a:p>
            <a:pPr marL="0" indent="0">
              <a:buNone/>
            </a:pPr>
            <a:r>
              <a:rPr lang="nl-BE" sz="2400" b="1" dirty="0">
                <a:solidFill>
                  <a:srgbClr val="134330"/>
                </a:solidFill>
                <a:latin typeface="Trebuchet MS" panose="020B0603020202020204" pitchFamily="34" charset="0"/>
              </a:rPr>
              <a:t>Subsidie-adviseur 			Hanne Denoo</a:t>
            </a:r>
          </a:p>
          <a:p>
            <a:pPr marL="0" indent="0">
              <a:buNone/>
            </a:pPr>
            <a:r>
              <a:rPr lang="nl-BE" sz="2400" b="1" dirty="0">
                <a:solidFill>
                  <a:srgbClr val="134330"/>
                </a:solidFill>
                <a:latin typeface="Trebuchet MS" panose="020B0603020202020204" pitchFamily="34" charset="0"/>
              </a:rPr>
              <a:t>Coördinator Deelfabriek 		Ruben Derhore</a:t>
            </a:r>
          </a:p>
          <a:p>
            <a:pPr marL="0" indent="0">
              <a:buNone/>
            </a:pPr>
            <a:r>
              <a:rPr lang="nl-BE" sz="2400" b="1" dirty="0">
                <a:solidFill>
                  <a:srgbClr val="134330"/>
                </a:solidFill>
                <a:latin typeface="Trebuchet MS" panose="020B0603020202020204" pitchFamily="34" charset="0"/>
              </a:rPr>
              <a:t>Administratief medewerker	Martine </a:t>
            </a:r>
            <a:r>
              <a:rPr lang="nl-BE" sz="2400" b="1" dirty="0" err="1">
                <a:solidFill>
                  <a:srgbClr val="134330"/>
                </a:solidFill>
                <a:latin typeface="Trebuchet MS" panose="020B0603020202020204" pitchFamily="34" charset="0"/>
              </a:rPr>
              <a:t>Rollez</a:t>
            </a:r>
            <a:endParaRPr lang="nl-BE" sz="2400" b="1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nl-BE" sz="2400" b="1" dirty="0">
                <a:solidFill>
                  <a:srgbClr val="134330"/>
                </a:solidFill>
                <a:latin typeface="Trebuchet MS" panose="020B0603020202020204" pitchFamily="34" charset="0"/>
              </a:rPr>
              <a:t>Agentschap Onroerend Erfgoed 	Frederik Mahieu</a:t>
            </a:r>
          </a:p>
          <a:p>
            <a:pPr marL="0" indent="0">
              <a:buNone/>
            </a:pPr>
            <a:r>
              <a:rPr lang="nl-BE" sz="2400" b="1" dirty="0">
                <a:solidFill>
                  <a:srgbClr val="134330"/>
                </a:solidFill>
                <a:latin typeface="Trebuchet MS" panose="020B0603020202020204" pitchFamily="34" charset="0"/>
              </a:rPr>
              <a:t>Architect gevelrestauratie	Christian </a:t>
            </a:r>
            <a:r>
              <a:rPr lang="nl-BE" sz="2400" b="1" dirty="0" err="1">
                <a:solidFill>
                  <a:srgbClr val="134330"/>
                </a:solidFill>
                <a:latin typeface="Trebuchet MS" panose="020B0603020202020204" pitchFamily="34" charset="0"/>
              </a:rPr>
              <a:t>Delaey</a:t>
            </a:r>
            <a:endParaRPr lang="nl-BE" sz="2400" b="1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nl-BE" sz="2400" b="1" dirty="0">
                <a:solidFill>
                  <a:srgbClr val="134330"/>
                </a:solidFill>
                <a:latin typeface="Trebuchet MS" panose="020B0603020202020204" pitchFamily="34" charset="0"/>
              </a:rPr>
              <a:t>TRANS Architectuur		Robin Cuvelier, Bram </a:t>
            </a:r>
            <a:r>
              <a:rPr lang="nl-BE" sz="2400" b="1">
                <a:solidFill>
                  <a:srgbClr val="134330"/>
                </a:solidFill>
                <a:latin typeface="Trebuchet MS" panose="020B0603020202020204" pitchFamily="34" charset="0"/>
              </a:rPr>
              <a:t>Aerts &amp; </a:t>
            </a:r>
            <a:r>
              <a:rPr lang="nl-BE" sz="2400" b="1" dirty="0">
                <a:solidFill>
                  <a:srgbClr val="134330"/>
                </a:solidFill>
                <a:latin typeface="Trebuchet MS" panose="020B0603020202020204" pitchFamily="34" charset="0"/>
              </a:rPr>
              <a:t>team</a:t>
            </a:r>
            <a:r>
              <a:rPr lang="nl-BE" b="1" dirty="0">
                <a:solidFill>
                  <a:srgbClr val="134330"/>
                </a:solidFill>
                <a:latin typeface="Trebuchet MS" panose="020B0603020202020204" pitchFamily="34" charset="0"/>
              </a:rPr>
              <a:t>	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26AC60-4042-4E95-8F6D-AA33BFDBD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969" y="5080070"/>
            <a:ext cx="3172062" cy="1412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0D164D3-7121-4DF4-B959-3FBD668B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BE" b="1" dirty="0">
                <a:solidFill>
                  <a:srgbClr val="124330"/>
                </a:solidFill>
                <a:latin typeface="Trebuchet MS" panose="020B0603020202020204" pitchFamily="34" charset="0"/>
              </a:rPr>
              <a:t>PROJECTTEAM</a:t>
            </a:r>
          </a:p>
        </p:txBody>
      </p:sp>
      <p:pic>
        <p:nvPicPr>
          <p:cNvPr id="6" name="Picture 6" descr="Power to the people' nieuwe slogan van OCMW (Kortrijk) - Het Nieuwsblad  Mobile">
            <a:extLst>
              <a:ext uri="{FF2B5EF4-FFF2-40B4-BE49-F238E27FC236}">
                <a16:creationId xmlns:a16="http://schemas.microsoft.com/office/drawing/2014/main" id="{9C41AFC0-964B-46F0-A583-1A0DF71A9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0" y="6105637"/>
            <a:ext cx="757207" cy="7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tad Kortrijk - Hangar K">
            <a:extLst>
              <a:ext uri="{FF2B5EF4-FFF2-40B4-BE49-F238E27FC236}">
                <a16:creationId xmlns:a16="http://schemas.microsoft.com/office/drawing/2014/main" id="{4712DAA4-2496-4983-B5ED-299239196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273669"/>
            <a:ext cx="1524000" cy="7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24443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0D164D3-7121-4DF4-B959-3FBD668B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BE" b="1" dirty="0">
                <a:solidFill>
                  <a:srgbClr val="124330"/>
                </a:solidFill>
                <a:latin typeface="Trebuchet MS" panose="020B0603020202020204" pitchFamily="34" charset="0"/>
              </a:rPr>
              <a:t>HUIDIG AANBOD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2F1E96C-A568-4CE2-B8C4-FBCB976FF630}"/>
              </a:ext>
            </a:extLst>
          </p:cNvPr>
          <p:cNvSpPr txBox="1">
            <a:spLocks/>
          </p:cNvSpPr>
          <p:nvPr/>
        </p:nvSpPr>
        <p:spPr>
          <a:xfrm>
            <a:off x="6791331" y="1913195"/>
            <a:ext cx="6035040" cy="4047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BE" sz="3200" dirty="0">
              <a:solidFill>
                <a:srgbClr val="13433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2F5B0DDF-BD1D-4D73-BD58-2D000902097B}"/>
              </a:ext>
            </a:extLst>
          </p:cNvPr>
          <p:cNvSpPr/>
          <p:nvPr/>
        </p:nvSpPr>
        <p:spPr>
          <a:xfrm>
            <a:off x="838200" y="2121258"/>
            <a:ext cx="57302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 err="1">
                <a:solidFill>
                  <a:srgbClr val="134330"/>
                </a:solidFill>
                <a:latin typeface="Trebuchet MS" panose="020B0603020202020204" pitchFamily="34" charset="0"/>
              </a:rPr>
              <a:t>Swop&amp;Go</a:t>
            </a:r>
            <a:endParaRPr lang="nl-BE" sz="3200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 err="1">
                <a:solidFill>
                  <a:srgbClr val="134330"/>
                </a:solidFill>
                <a:latin typeface="Trebuchet MS" panose="020B0603020202020204" pitchFamily="34" charset="0"/>
              </a:rPr>
              <a:t>Babytheek</a:t>
            </a:r>
            <a:endParaRPr lang="nl-BE" sz="3200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De Instrumentheek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De Fietskeuken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 err="1">
                <a:solidFill>
                  <a:srgbClr val="134330"/>
                </a:solidFill>
                <a:latin typeface="Trebuchet MS" panose="020B0603020202020204" pitchFamily="34" charset="0"/>
              </a:rPr>
              <a:t>Tvelootje</a:t>
            </a:r>
            <a:endParaRPr lang="nl-BE" sz="3200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Sportrijk</a:t>
            </a:r>
          </a:p>
          <a:p>
            <a:endParaRPr lang="nl-BE" sz="2400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endParaRPr lang="nl-BE" sz="2400" dirty="0">
              <a:solidFill>
                <a:srgbClr val="134330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1BDE5CCE-1C43-42B5-BB99-40B159BD7C80}"/>
              </a:ext>
            </a:extLst>
          </p:cNvPr>
          <p:cNvSpPr/>
          <p:nvPr/>
        </p:nvSpPr>
        <p:spPr>
          <a:xfrm>
            <a:off x="5757782" y="2090172"/>
            <a:ext cx="62988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Rap op Stap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Boekdelen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De Pamperbank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Switch gezinsondersteuning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Speelpakketten Huis van het Kind</a:t>
            </a:r>
          </a:p>
        </p:txBody>
      </p:sp>
    </p:spTree>
    <p:extLst>
      <p:ext uri="{BB962C8B-B14F-4D97-AF65-F5344CB8AC3E}">
        <p14:creationId xmlns:p14="http://schemas.microsoft.com/office/powerpoint/2010/main" val="1799159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99CBB1-E74A-440E-8C4A-F419D925A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8766"/>
            <a:ext cx="5486400" cy="4047709"/>
          </a:xfrm>
        </p:spPr>
        <p:txBody>
          <a:bodyPr>
            <a:noAutofit/>
          </a:bodyPr>
          <a:lstStyle/>
          <a:p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 Stal 13	   			</a:t>
            </a:r>
          </a:p>
          <a:p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 Consumentenloket</a:t>
            </a:r>
          </a:p>
          <a:p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 Spelotheek</a:t>
            </a:r>
          </a:p>
          <a:p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 </a:t>
            </a:r>
            <a:r>
              <a:rPr lang="nl-BE" sz="3200" dirty="0" err="1">
                <a:solidFill>
                  <a:srgbClr val="134330"/>
                </a:solidFill>
                <a:latin typeface="Trebuchet MS" panose="020B0603020202020204" pitchFamily="34" charset="0"/>
              </a:rPr>
              <a:t>Let’s</a:t>
            </a:r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 Leie</a:t>
            </a:r>
          </a:p>
          <a:p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 Dierenvoedselbank</a:t>
            </a:r>
          </a:p>
          <a:p>
            <a:pPr marL="0" indent="0">
              <a:buNone/>
            </a:pPr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		   		</a:t>
            </a:r>
          </a:p>
          <a:p>
            <a:pPr marL="0" indent="0">
              <a:buNone/>
            </a:pPr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		</a:t>
            </a:r>
          </a:p>
          <a:p>
            <a:pPr marL="0" indent="0">
              <a:buNone/>
            </a:pPr>
            <a:endParaRPr lang="nl-BE" sz="3200" dirty="0">
              <a:solidFill>
                <a:srgbClr val="13433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0D164D3-7121-4DF4-B959-3FBD668B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725"/>
            <a:ext cx="10515600" cy="1325563"/>
          </a:xfrm>
        </p:spPr>
        <p:txBody>
          <a:bodyPr>
            <a:normAutofit/>
          </a:bodyPr>
          <a:lstStyle/>
          <a:p>
            <a:r>
              <a:rPr lang="nl-BE" b="1" dirty="0">
                <a:solidFill>
                  <a:srgbClr val="124330"/>
                </a:solidFill>
                <a:latin typeface="Trebuchet MS" panose="020B0603020202020204" pitchFamily="34" charset="0"/>
              </a:rPr>
              <a:t>WIE KOMT ER BIJ?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22B9EAC-4710-43D4-B584-551C5B18E94F}"/>
              </a:ext>
            </a:extLst>
          </p:cNvPr>
          <p:cNvSpPr txBox="1">
            <a:spLocks/>
          </p:cNvSpPr>
          <p:nvPr/>
        </p:nvSpPr>
        <p:spPr>
          <a:xfrm>
            <a:off x="6324600" y="2038765"/>
            <a:ext cx="5486400" cy="4047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 </a:t>
            </a:r>
            <a:r>
              <a:rPr lang="nl-BE" sz="3200" dirty="0" err="1">
                <a:solidFill>
                  <a:srgbClr val="134330"/>
                </a:solidFill>
                <a:latin typeface="Trebuchet MS" panose="020B0603020202020204" pitchFamily="34" charset="0"/>
              </a:rPr>
              <a:t>A’kzie</a:t>
            </a:r>
            <a:endParaRPr lang="nl-BE" sz="3200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 Lokaalmarkt	</a:t>
            </a:r>
          </a:p>
          <a:p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 Sociale kruidenier</a:t>
            </a:r>
          </a:p>
          <a:p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 Maakeconomie</a:t>
            </a:r>
          </a:p>
          <a:p>
            <a:r>
              <a:rPr lang="nl-BE" sz="3200" dirty="0">
                <a:solidFill>
                  <a:srgbClr val="134330"/>
                </a:solidFill>
                <a:latin typeface="Trebuchet MS" panose="020B0603020202020204" pitchFamily="34" charset="0"/>
              </a:rPr>
              <a:t> Ontmoetingsruimtes</a:t>
            </a:r>
          </a:p>
          <a:p>
            <a:pPr marL="0" indent="0">
              <a:buNone/>
            </a:pPr>
            <a:r>
              <a:rPr lang="nl-BE" sz="5400" dirty="0">
                <a:solidFill>
                  <a:srgbClr val="134330"/>
                </a:solidFill>
                <a:latin typeface="Trebuchet MS" panose="020B0603020202020204" pitchFamily="34" charset="0"/>
              </a:rPr>
              <a:t>…</a:t>
            </a:r>
          </a:p>
          <a:p>
            <a:pPr marL="0" indent="0">
              <a:buNone/>
            </a:pPr>
            <a:endParaRPr lang="nl-BE" sz="3200" dirty="0">
              <a:solidFill>
                <a:srgbClr val="13433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61447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99CBB1-E74A-440E-8C4A-F419D925A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485236"/>
            <a:ext cx="11036300" cy="30200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b="1" dirty="0">
                <a:solidFill>
                  <a:srgbClr val="134330"/>
                </a:solidFill>
                <a:latin typeface="Trebuchet MS" panose="020B0603020202020204" pitchFamily="34" charset="0"/>
              </a:rPr>
              <a:t>1. VERDUBBELING VAN HET AANBOD + VIER KEER MEER RUIMTE</a:t>
            </a:r>
          </a:p>
          <a:p>
            <a:pPr marL="0" indent="0" algn="ctr">
              <a:buNone/>
            </a:pPr>
            <a:endParaRPr lang="nl-BE" b="1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r>
              <a:rPr lang="nl-BE" b="1" dirty="0">
                <a:solidFill>
                  <a:srgbClr val="134330"/>
                </a:solidFill>
                <a:latin typeface="Trebuchet MS" panose="020B0603020202020204" pitchFamily="34" charset="0"/>
              </a:rPr>
              <a:t>2. RESTAURATIE EN HERBESTEMMING GEKLASSEERDE SITE</a:t>
            </a:r>
          </a:p>
          <a:p>
            <a:pPr marL="0" indent="0" algn="ctr">
              <a:buNone/>
            </a:pPr>
            <a:endParaRPr lang="nl-BE" b="1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r>
              <a:rPr lang="nl-BE" b="1" dirty="0">
                <a:solidFill>
                  <a:srgbClr val="134330"/>
                </a:solidFill>
                <a:latin typeface="Trebuchet MS" panose="020B0603020202020204" pitchFamily="34" charset="0"/>
              </a:rPr>
              <a:t>3. OPWAARDERING VAN DE BUURT + NIEUW PLEIN</a:t>
            </a:r>
          </a:p>
          <a:p>
            <a:pPr marL="0" indent="0" algn="ctr">
              <a:buNone/>
            </a:pPr>
            <a:endParaRPr lang="nl-BE" sz="3200" dirty="0"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endParaRPr lang="nl-BE" sz="3200" dirty="0">
              <a:latin typeface="Trebuchet MS" panose="020B0603020202020204" pitchFamily="34" charset="0"/>
            </a:endParaRPr>
          </a:p>
          <a:p>
            <a:pPr algn="ctr"/>
            <a:endParaRPr lang="nl-BE" dirty="0">
              <a:latin typeface="Trebuchet MS" panose="020B0603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0D164D3-7121-4DF4-B959-3FBD668B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BE" b="1" dirty="0">
                <a:solidFill>
                  <a:srgbClr val="134330"/>
                </a:solidFill>
                <a:latin typeface="Trebuchet MS" panose="020B0603020202020204" pitchFamily="34" charset="0"/>
              </a:rPr>
              <a:t>WINST OP DRIE FRONTEN</a:t>
            </a:r>
          </a:p>
        </p:txBody>
      </p:sp>
    </p:spTree>
    <p:extLst>
      <p:ext uri="{BB962C8B-B14F-4D97-AF65-F5344CB8AC3E}">
        <p14:creationId xmlns:p14="http://schemas.microsoft.com/office/powerpoint/2010/main" val="151283802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99CBB1-E74A-440E-8C4A-F419D925A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579505"/>
            <a:ext cx="11036300" cy="19265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b="1" dirty="0">
                <a:solidFill>
                  <a:srgbClr val="134330"/>
                </a:solidFill>
                <a:latin typeface="Trebuchet MS" panose="020B0603020202020204" pitchFamily="34" charset="0"/>
              </a:rPr>
              <a:t>1. DUURZAAMHEID EN ARMOEDEBELEID KOPPELEN</a:t>
            </a:r>
          </a:p>
          <a:p>
            <a:pPr marL="0" indent="0" algn="ctr">
              <a:buNone/>
            </a:pPr>
            <a:endParaRPr lang="nl-BE" b="1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r>
              <a:rPr lang="nl-BE" b="1" dirty="0">
                <a:solidFill>
                  <a:srgbClr val="134330"/>
                </a:solidFill>
                <a:latin typeface="Trebuchet MS" panose="020B0603020202020204" pitchFamily="34" charset="0"/>
              </a:rPr>
              <a:t>2. STADSVERBETERING</a:t>
            </a:r>
            <a:endParaRPr lang="nl-BE" sz="2400" dirty="0"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endParaRPr lang="nl-BE" sz="3200" dirty="0">
              <a:latin typeface="Trebuchet MS" panose="020B0603020202020204" pitchFamily="34" charset="0"/>
            </a:endParaRPr>
          </a:p>
          <a:p>
            <a:pPr algn="ctr"/>
            <a:endParaRPr lang="nl-BE" dirty="0">
              <a:latin typeface="Trebuchet MS" panose="020B0603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0D164D3-7121-4DF4-B959-3FBD668B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BE" b="1" dirty="0">
                <a:solidFill>
                  <a:srgbClr val="134330"/>
                </a:solidFill>
                <a:latin typeface="Trebuchet MS" panose="020B0603020202020204" pitchFamily="34" charset="0"/>
              </a:rPr>
              <a:t>TWEE UITGANGSPUNTEN</a:t>
            </a:r>
          </a:p>
        </p:txBody>
      </p:sp>
    </p:spTree>
    <p:extLst>
      <p:ext uri="{BB962C8B-B14F-4D97-AF65-F5344CB8AC3E}">
        <p14:creationId xmlns:p14="http://schemas.microsoft.com/office/powerpoint/2010/main" val="132686259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15">
            <a:extLst>
              <a:ext uri="{FF2B5EF4-FFF2-40B4-BE49-F238E27FC236}">
                <a16:creationId xmlns:a16="http://schemas.microsoft.com/office/drawing/2014/main" id="{A075C2E8-D436-4824-B7CF-A9BFBCB67A63}"/>
              </a:ext>
            </a:extLst>
          </p:cNvPr>
          <p:cNvGrpSpPr/>
          <p:nvPr/>
        </p:nvGrpSpPr>
        <p:grpSpPr>
          <a:xfrm>
            <a:off x="0" y="1366243"/>
            <a:ext cx="9958836" cy="5496370"/>
            <a:chOff x="566623" y="594727"/>
            <a:chExt cx="10608276" cy="5681382"/>
          </a:xfrm>
        </p:grpSpPr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4160F1E4-6EF9-4B30-91D2-02D22716D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rcRect t="17157"/>
            <a:stretch/>
          </p:blipFill>
          <p:spPr>
            <a:xfrm>
              <a:off x="877182" y="594727"/>
              <a:ext cx="10297717" cy="5681382"/>
            </a:xfrm>
            <a:prstGeom prst="snip1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</p:pic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DA946C69-1042-42D1-BF5C-7408986D61C6}"/>
                </a:ext>
              </a:extLst>
            </p:cNvPr>
            <p:cNvSpPr/>
            <p:nvPr/>
          </p:nvSpPr>
          <p:spPr>
            <a:xfrm>
              <a:off x="566623" y="1950173"/>
              <a:ext cx="2295311" cy="2326341"/>
            </a:xfrm>
            <a:custGeom>
              <a:avLst/>
              <a:gdLst>
                <a:gd name="connsiteX0" fmla="*/ 2588 w 2295311"/>
                <a:gd name="connsiteY0" fmla="*/ 0 h 2326341"/>
                <a:gd name="connsiteX1" fmla="*/ 1313676 w 2295311"/>
                <a:gd name="connsiteY1" fmla="*/ 6723 h 2326341"/>
                <a:gd name="connsiteX2" fmla="*/ 2295311 w 2295311"/>
                <a:gd name="connsiteY2" fmla="*/ 1035423 h 2326341"/>
                <a:gd name="connsiteX3" fmla="*/ 2066711 w 2295311"/>
                <a:gd name="connsiteY3" fmla="*/ 2259106 h 2326341"/>
                <a:gd name="connsiteX4" fmla="*/ 318593 w 2295311"/>
                <a:gd name="connsiteY4" fmla="*/ 2326341 h 2326341"/>
                <a:gd name="connsiteX5" fmla="*/ 2588 w 2295311"/>
                <a:gd name="connsiteY5" fmla="*/ 1035423 h 2326341"/>
                <a:gd name="connsiteX6" fmla="*/ 2588 w 2295311"/>
                <a:gd name="connsiteY6" fmla="*/ 0 h 232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5311" h="2326341">
                  <a:moveTo>
                    <a:pt x="2588" y="0"/>
                  </a:moveTo>
                  <a:lnTo>
                    <a:pt x="1313676" y="6723"/>
                  </a:lnTo>
                  <a:lnTo>
                    <a:pt x="2295311" y="1035423"/>
                  </a:lnTo>
                  <a:lnTo>
                    <a:pt x="2066711" y="2259106"/>
                  </a:lnTo>
                  <a:lnTo>
                    <a:pt x="318593" y="2326341"/>
                  </a:lnTo>
                  <a:lnTo>
                    <a:pt x="2588" y="1035423"/>
                  </a:lnTo>
                  <a:cubicBezTo>
                    <a:pt x="347" y="688041"/>
                    <a:pt x="-1895" y="340658"/>
                    <a:pt x="258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66CE243D-EC7B-4E83-824B-2227474856E0}"/>
                </a:ext>
              </a:extLst>
            </p:cNvPr>
            <p:cNvSpPr/>
            <p:nvPr/>
          </p:nvSpPr>
          <p:spPr>
            <a:xfrm>
              <a:off x="7832911" y="3892924"/>
              <a:ext cx="2911288" cy="1983441"/>
            </a:xfrm>
            <a:custGeom>
              <a:avLst/>
              <a:gdLst>
                <a:gd name="connsiteX0" fmla="*/ 0 w 2911288"/>
                <a:gd name="connsiteY0" fmla="*/ 1653988 h 1983441"/>
                <a:gd name="connsiteX1" fmla="*/ 1210235 w 2911288"/>
                <a:gd name="connsiteY1" fmla="*/ 416858 h 1983441"/>
                <a:gd name="connsiteX2" fmla="*/ 1364877 w 2911288"/>
                <a:gd name="connsiteY2" fmla="*/ 537882 h 1983441"/>
                <a:gd name="connsiteX3" fmla="*/ 1754841 w 2911288"/>
                <a:gd name="connsiteY3" fmla="*/ 127747 h 1983441"/>
                <a:gd name="connsiteX4" fmla="*/ 2891118 w 2911288"/>
                <a:gd name="connsiteY4" fmla="*/ 0 h 1983441"/>
                <a:gd name="connsiteX5" fmla="*/ 2911288 w 2911288"/>
                <a:gd name="connsiteY5" fmla="*/ 652182 h 1983441"/>
                <a:gd name="connsiteX6" fmla="*/ 2796988 w 2911288"/>
                <a:gd name="connsiteY6" fmla="*/ 1082488 h 1983441"/>
                <a:gd name="connsiteX7" fmla="*/ 2602006 w 2911288"/>
                <a:gd name="connsiteY7" fmla="*/ 1418664 h 1983441"/>
                <a:gd name="connsiteX8" fmla="*/ 2353235 w 2911288"/>
                <a:gd name="connsiteY8" fmla="*/ 1647264 h 1983441"/>
                <a:gd name="connsiteX9" fmla="*/ 2070847 w 2911288"/>
                <a:gd name="connsiteY9" fmla="*/ 1835523 h 1983441"/>
                <a:gd name="connsiteX10" fmla="*/ 1808630 w 2911288"/>
                <a:gd name="connsiteY10" fmla="*/ 1936376 h 1983441"/>
                <a:gd name="connsiteX11" fmla="*/ 1546412 w 2911288"/>
                <a:gd name="connsiteY11" fmla="*/ 1976717 h 1983441"/>
                <a:gd name="connsiteX12" fmla="*/ 907677 w 2911288"/>
                <a:gd name="connsiteY12" fmla="*/ 1983441 h 1983441"/>
                <a:gd name="connsiteX13" fmla="*/ 907677 w 2911288"/>
                <a:gd name="connsiteY13" fmla="*/ 1479176 h 1983441"/>
                <a:gd name="connsiteX14" fmla="*/ 571500 w 2911288"/>
                <a:gd name="connsiteY14" fmla="*/ 1479176 h 1983441"/>
                <a:gd name="connsiteX15" fmla="*/ 584947 w 2911288"/>
                <a:gd name="connsiteY15" fmla="*/ 1647264 h 1983441"/>
                <a:gd name="connsiteX16" fmla="*/ 0 w 2911288"/>
                <a:gd name="connsiteY16" fmla="*/ 1653988 h 198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11288" h="1983441">
                  <a:moveTo>
                    <a:pt x="0" y="1653988"/>
                  </a:moveTo>
                  <a:lnTo>
                    <a:pt x="1210235" y="416858"/>
                  </a:lnTo>
                  <a:lnTo>
                    <a:pt x="1364877" y="537882"/>
                  </a:lnTo>
                  <a:lnTo>
                    <a:pt x="1754841" y="127747"/>
                  </a:lnTo>
                  <a:lnTo>
                    <a:pt x="2891118" y="0"/>
                  </a:lnTo>
                  <a:lnTo>
                    <a:pt x="2911288" y="652182"/>
                  </a:lnTo>
                  <a:lnTo>
                    <a:pt x="2796988" y="1082488"/>
                  </a:lnTo>
                  <a:lnTo>
                    <a:pt x="2602006" y="1418664"/>
                  </a:lnTo>
                  <a:lnTo>
                    <a:pt x="2353235" y="1647264"/>
                  </a:lnTo>
                  <a:lnTo>
                    <a:pt x="2070847" y="1835523"/>
                  </a:lnTo>
                  <a:lnTo>
                    <a:pt x="1808630" y="1936376"/>
                  </a:lnTo>
                  <a:lnTo>
                    <a:pt x="1546412" y="1976717"/>
                  </a:lnTo>
                  <a:lnTo>
                    <a:pt x="907677" y="1983441"/>
                  </a:lnTo>
                  <a:lnTo>
                    <a:pt x="907677" y="1479176"/>
                  </a:lnTo>
                  <a:lnTo>
                    <a:pt x="571500" y="1479176"/>
                  </a:lnTo>
                  <a:lnTo>
                    <a:pt x="584947" y="1647264"/>
                  </a:lnTo>
                  <a:lnTo>
                    <a:pt x="0" y="1653988"/>
                  </a:lnTo>
                  <a:close/>
                </a:path>
              </a:pathLst>
            </a:cu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EB3F2591-6047-408E-9E01-4F07B2DA9170}"/>
                </a:ext>
              </a:extLst>
            </p:cNvPr>
            <p:cNvSpPr/>
            <p:nvPr/>
          </p:nvSpPr>
          <p:spPr>
            <a:xfrm>
              <a:off x="5170394" y="4686300"/>
              <a:ext cx="1559858" cy="1169894"/>
            </a:xfrm>
            <a:custGeom>
              <a:avLst/>
              <a:gdLst>
                <a:gd name="connsiteX0" fmla="*/ 0 w 1559858"/>
                <a:gd name="connsiteY0" fmla="*/ 114300 h 1169894"/>
                <a:gd name="connsiteX1" fmla="*/ 1143000 w 1559858"/>
                <a:gd name="connsiteY1" fmla="*/ 114300 h 1169894"/>
                <a:gd name="connsiteX2" fmla="*/ 1143000 w 1559858"/>
                <a:gd name="connsiteY2" fmla="*/ 0 h 1169894"/>
                <a:gd name="connsiteX3" fmla="*/ 1539688 w 1559858"/>
                <a:gd name="connsiteY3" fmla="*/ 0 h 1169894"/>
                <a:gd name="connsiteX4" fmla="*/ 1559858 w 1559858"/>
                <a:gd name="connsiteY4" fmla="*/ 974912 h 1169894"/>
                <a:gd name="connsiteX5" fmla="*/ 1492623 w 1559858"/>
                <a:gd name="connsiteY5" fmla="*/ 1109382 h 1169894"/>
                <a:gd name="connsiteX6" fmla="*/ 1378323 w 1559858"/>
                <a:gd name="connsiteY6" fmla="*/ 1169894 h 1169894"/>
                <a:gd name="connsiteX7" fmla="*/ 6723 w 1559858"/>
                <a:gd name="connsiteY7" fmla="*/ 1169894 h 1169894"/>
                <a:gd name="connsiteX8" fmla="*/ 0 w 1559858"/>
                <a:gd name="connsiteY8" fmla="*/ 114300 h 116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9858" h="1169894">
                  <a:moveTo>
                    <a:pt x="0" y="114300"/>
                  </a:moveTo>
                  <a:lnTo>
                    <a:pt x="1143000" y="114300"/>
                  </a:lnTo>
                  <a:lnTo>
                    <a:pt x="1143000" y="0"/>
                  </a:lnTo>
                  <a:lnTo>
                    <a:pt x="1539688" y="0"/>
                  </a:lnTo>
                  <a:lnTo>
                    <a:pt x="1559858" y="974912"/>
                  </a:lnTo>
                  <a:lnTo>
                    <a:pt x="1492623" y="1109382"/>
                  </a:lnTo>
                  <a:lnTo>
                    <a:pt x="1378323" y="1169894"/>
                  </a:lnTo>
                  <a:lnTo>
                    <a:pt x="6723" y="1169894"/>
                  </a:lnTo>
                  <a:cubicBezTo>
                    <a:pt x="8964" y="818029"/>
                    <a:pt x="11206" y="466165"/>
                    <a:pt x="0" y="114300"/>
                  </a:cubicBezTo>
                  <a:close/>
                </a:path>
              </a:pathLst>
            </a:custGeom>
            <a:solidFill>
              <a:srgbClr val="FF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9205E177-B8CA-422A-89E8-09D7FC53ADA1}"/>
                </a:ext>
              </a:extLst>
            </p:cNvPr>
            <p:cNvSpPr/>
            <p:nvPr/>
          </p:nvSpPr>
          <p:spPr>
            <a:xfrm>
              <a:off x="6138582" y="1573306"/>
              <a:ext cx="3455894" cy="4289612"/>
            </a:xfrm>
            <a:custGeom>
              <a:avLst/>
              <a:gdLst>
                <a:gd name="connsiteX0" fmla="*/ 0 w 3455894"/>
                <a:gd name="connsiteY0" fmla="*/ 1358153 h 4289612"/>
                <a:gd name="connsiteX1" fmla="*/ 2104464 w 3455894"/>
                <a:gd name="connsiteY1" fmla="*/ 1364876 h 4289612"/>
                <a:gd name="connsiteX2" fmla="*/ 2117912 w 3455894"/>
                <a:gd name="connsiteY2" fmla="*/ 1943100 h 4289612"/>
                <a:gd name="connsiteX3" fmla="*/ 921123 w 3455894"/>
                <a:gd name="connsiteY3" fmla="*/ 3106270 h 4289612"/>
                <a:gd name="connsiteX4" fmla="*/ 927847 w 3455894"/>
                <a:gd name="connsiteY4" fmla="*/ 3247465 h 4289612"/>
                <a:gd name="connsiteX5" fmla="*/ 1331259 w 3455894"/>
                <a:gd name="connsiteY5" fmla="*/ 3247465 h 4289612"/>
                <a:gd name="connsiteX6" fmla="*/ 1351429 w 3455894"/>
                <a:gd name="connsiteY6" fmla="*/ 3805518 h 4289612"/>
                <a:gd name="connsiteX7" fmla="*/ 927847 w 3455894"/>
                <a:gd name="connsiteY7" fmla="*/ 3825688 h 4289612"/>
                <a:gd name="connsiteX8" fmla="*/ 921123 w 3455894"/>
                <a:gd name="connsiteY8" fmla="*/ 4108076 h 4289612"/>
                <a:gd name="connsiteX9" fmla="*/ 974912 w 3455894"/>
                <a:gd name="connsiteY9" fmla="*/ 4229100 h 4289612"/>
                <a:gd name="connsiteX10" fmla="*/ 1095935 w 3455894"/>
                <a:gd name="connsiteY10" fmla="*/ 4289612 h 4289612"/>
                <a:gd name="connsiteX11" fmla="*/ 1210235 w 3455894"/>
                <a:gd name="connsiteY11" fmla="*/ 4282888 h 4289612"/>
                <a:gd name="connsiteX12" fmla="*/ 1324535 w 3455894"/>
                <a:gd name="connsiteY12" fmla="*/ 4155141 h 4289612"/>
                <a:gd name="connsiteX13" fmla="*/ 1364876 w 3455894"/>
                <a:gd name="connsiteY13" fmla="*/ 4121523 h 4289612"/>
                <a:gd name="connsiteX14" fmla="*/ 1358153 w 3455894"/>
                <a:gd name="connsiteY14" fmla="*/ 3980329 h 4289612"/>
                <a:gd name="connsiteX15" fmla="*/ 1707776 w 3455894"/>
                <a:gd name="connsiteY15" fmla="*/ 3973606 h 4289612"/>
                <a:gd name="connsiteX16" fmla="*/ 2891117 w 3455894"/>
                <a:gd name="connsiteY16" fmla="*/ 2729753 h 4289612"/>
                <a:gd name="connsiteX17" fmla="*/ 3045759 w 3455894"/>
                <a:gd name="connsiteY17" fmla="*/ 2857500 h 4289612"/>
                <a:gd name="connsiteX18" fmla="*/ 3455894 w 3455894"/>
                <a:gd name="connsiteY18" fmla="*/ 2440641 h 4289612"/>
                <a:gd name="connsiteX19" fmla="*/ 3422276 w 3455894"/>
                <a:gd name="connsiteY19" fmla="*/ 1701053 h 4289612"/>
                <a:gd name="connsiteX20" fmla="*/ 2810435 w 3455894"/>
                <a:gd name="connsiteY20" fmla="*/ 1727947 h 4289612"/>
                <a:gd name="connsiteX21" fmla="*/ 2756647 w 3455894"/>
                <a:gd name="connsiteY21" fmla="*/ 0 h 4289612"/>
                <a:gd name="connsiteX22" fmla="*/ 369794 w 3455894"/>
                <a:gd name="connsiteY22" fmla="*/ 107576 h 4289612"/>
                <a:gd name="connsiteX23" fmla="*/ 0 w 3455894"/>
                <a:gd name="connsiteY23" fmla="*/ 1358153 h 428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55894" h="4289612">
                  <a:moveTo>
                    <a:pt x="0" y="1358153"/>
                  </a:moveTo>
                  <a:lnTo>
                    <a:pt x="2104464" y="1364876"/>
                  </a:lnTo>
                  <a:lnTo>
                    <a:pt x="2117912" y="1943100"/>
                  </a:lnTo>
                  <a:lnTo>
                    <a:pt x="921123" y="3106270"/>
                  </a:lnTo>
                  <a:lnTo>
                    <a:pt x="927847" y="3247465"/>
                  </a:lnTo>
                  <a:lnTo>
                    <a:pt x="1331259" y="3247465"/>
                  </a:lnTo>
                  <a:lnTo>
                    <a:pt x="1351429" y="3805518"/>
                  </a:lnTo>
                  <a:lnTo>
                    <a:pt x="927847" y="3825688"/>
                  </a:lnTo>
                  <a:lnTo>
                    <a:pt x="921123" y="4108076"/>
                  </a:lnTo>
                  <a:lnTo>
                    <a:pt x="974912" y="4229100"/>
                  </a:lnTo>
                  <a:lnTo>
                    <a:pt x="1095935" y="4289612"/>
                  </a:lnTo>
                  <a:lnTo>
                    <a:pt x="1210235" y="4282888"/>
                  </a:lnTo>
                  <a:lnTo>
                    <a:pt x="1324535" y="4155141"/>
                  </a:lnTo>
                  <a:lnTo>
                    <a:pt x="1364876" y="4121523"/>
                  </a:lnTo>
                  <a:lnTo>
                    <a:pt x="1358153" y="3980329"/>
                  </a:lnTo>
                  <a:lnTo>
                    <a:pt x="1707776" y="3973606"/>
                  </a:lnTo>
                  <a:lnTo>
                    <a:pt x="2891117" y="2729753"/>
                  </a:lnTo>
                  <a:lnTo>
                    <a:pt x="3045759" y="2857500"/>
                  </a:lnTo>
                  <a:lnTo>
                    <a:pt x="3455894" y="2440641"/>
                  </a:lnTo>
                  <a:lnTo>
                    <a:pt x="3422276" y="1701053"/>
                  </a:lnTo>
                  <a:lnTo>
                    <a:pt x="2810435" y="1727947"/>
                  </a:lnTo>
                  <a:lnTo>
                    <a:pt x="2756647" y="0"/>
                  </a:lnTo>
                  <a:lnTo>
                    <a:pt x="369794" y="107576"/>
                  </a:lnTo>
                  <a:lnTo>
                    <a:pt x="0" y="1358153"/>
                  </a:lnTo>
                  <a:close/>
                </a:path>
              </a:pathLst>
            </a:cu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943175AE-143C-495F-ACE5-0A27A3D9BD66}"/>
                </a:ext>
              </a:extLst>
            </p:cNvPr>
            <p:cNvSpPr/>
            <p:nvPr/>
          </p:nvSpPr>
          <p:spPr>
            <a:xfrm>
              <a:off x="5183841" y="2938182"/>
              <a:ext cx="3065930" cy="2608730"/>
            </a:xfrm>
            <a:custGeom>
              <a:avLst/>
              <a:gdLst>
                <a:gd name="connsiteX0" fmla="*/ 941294 w 3065930"/>
                <a:gd name="connsiteY0" fmla="*/ 0 h 2608730"/>
                <a:gd name="connsiteX1" fmla="*/ 3059206 w 3065930"/>
                <a:gd name="connsiteY1" fmla="*/ 0 h 2608730"/>
                <a:gd name="connsiteX2" fmla="*/ 3065930 w 3065930"/>
                <a:gd name="connsiteY2" fmla="*/ 571500 h 2608730"/>
                <a:gd name="connsiteX3" fmla="*/ 1875865 w 3065930"/>
                <a:gd name="connsiteY3" fmla="*/ 1754842 h 2608730"/>
                <a:gd name="connsiteX4" fmla="*/ 1869141 w 3065930"/>
                <a:gd name="connsiteY4" fmla="*/ 2608730 h 2608730"/>
                <a:gd name="connsiteX5" fmla="*/ 1539688 w 3065930"/>
                <a:gd name="connsiteY5" fmla="*/ 2608730 h 2608730"/>
                <a:gd name="connsiteX6" fmla="*/ 1539688 w 3065930"/>
                <a:gd name="connsiteY6" fmla="*/ 1741394 h 2608730"/>
                <a:gd name="connsiteX7" fmla="*/ 1116106 w 3065930"/>
                <a:gd name="connsiteY7" fmla="*/ 1748118 h 2608730"/>
                <a:gd name="connsiteX8" fmla="*/ 1116106 w 3065930"/>
                <a:gd name="connsiteY8" fmla="*/ 1869142 h 2608730"/>
                <a:gd name="connsiteX9" fmla="*/ 0 w 3065930"/>
                <a:gd name="connsiteY9" fmla="*/ 1862418 h 2608730"/>
                <a:gd name="connsiteX10" fmla="*/ 0 w 3065930"/>
                <a:gd name="connsiteY10" fmla="*/ 1707777 h 2608730"/>
                <a:gd name="connsiteX11" fmla="*/ 450477 w 3065930"/>
                <a:gd name="connsiteY11" fmla="*/ 1707777 h 2608730"/>
                <a:gd name="connsiteX12" fmla="*/ 941294 w 3065930"/>
                <a:gd name="connsiteY12" fmla="*/ 0 h 260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65930" h="2608730">
                  <a:moveTo>
                    <a:pt x="941294" y="0"/>
                  </a:moveTo>
                  <a:lnTo>
                    <a:pt x="3059206" y="0"/>
                  </a:lnTo>
                  <a:cubicBezTo>
                    <a:pt x="3061447" y="190500"/>
                    <a:pt x="3063689" y="381000"/>
                    <a:pt x="3065930" y="571500"/>
                  </a:cubicBezTo>
                  <a:lnTo>
                    <a:pt x="1875865" y="1754842"/>
                  </a:lnTo>
                  <a:cubicBezTo>
                    <a:pt x="1873624" y="2039471"/>
                    <a:pt x="1871382" y="2324101"/>
                    <a:pt x="1869141" y="2608730"/>
                  </a:cubicBezTo>
                  <a:lnTo>
                    <a:pt x="1539688" y="2608730"/>
                  </a:lnTo>
                  <a:lnTo>
                    <a:pt x="1539688" y="1741394"/>
                  </a:lnTo>
                  <a:lnTo>
                    <a:pt x="1116106" y="1748118"/>
                  </a:lnTo>
                  <a:lnTo>
                    <a:pt x="1116106" y="1869142"/>
                  </a:lnTo>
                  <a:lnTo>
                    <a:pt x="0" y="1862418"/>
                  </a:lnTo>
                  <a:lnTo>
                    <a:pt x="0" y="1707777"/>
                  </a:lnTo>
                  <a:lnTo>
                    <a:pt x="450477" y="1707777"/>
                  </a:lnTo>
                  <a:lnTo>
                    <a:pt x="941294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C5E4FB2E-8B01-4F7F-9FBC-D26CB2701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0436" y="3493555"/>
            <a:ext cx="1428750" cy="9906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0D164D3-7121-4DF4-B959-3FBD668B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BE" b="1" dirty="0">
                <a:solidFill>
                  <a:srgbClr val="124330"/>
                </a:solidFill>
                <a:latin typeface="Trebuchet MS" panose="020B0603020202020204" pitchFamily="34" charset="0"/>
              </a:rPr>
              <a:t>RUIMTE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CF45AD8D-44DF-4D24-AE93-BFD0811D52F5}"/>
              </a:ext>
            </a:extLst>
          </p:cNvPr>
          <p:cNvSpPr txBox="1"/>
          <p:nvPr/>
        </p:nvSpPr>
        <p:spPr>
          <a:xfrm>
            <a:off x="3068111" y="1622723"/>
            <a:ext cx="271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b="1" i="0" strike="noStrike" kern="0" cap="none" spc="0" normalizeH="0" baseline="0" noProof="0" dirty="0">
                <a:ln>
                  <a:noFill/>
                </a:ln>
                <a:solidFill>
                  <a:srgbClr val="134330"/>
                </a:solidFill>
                <a:effectLst/>
                <a:uLnTx/>
                <a:uFillTx/>
              </a:rPr>
              <a:t>TE VERMARKTEN DEEL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 dirty="0">
                <a:ln>
                  <a:noFill/>
                </a:ln>
                <a:solidFill>
                  <a:srgbClr val="134330"/>
                </a:solidFill>
                <a:effectLst/>
                <a:uLnTx/>
                <a:uFillTx/>
              </a:rPr>
              <a:t>        GELIJKVLOERS: 451 M² </a:t>
            </a:r>
          </a:p>
          <a:p>
            <a:pPr lvl="0">
              <a:defRPr/>
            </a:pPr>
            <a:r>
              <a:rPr kumimoji="0" lang="nl-BE" sz="1400" b="0" i="0" u="none" strike="noStrike" kern="0" cap="none" spc="0" normalizeH="0" baseline="0" noProof="0" dirty="0">
                <a:ln>
                  <a:noFill/>
                </a:ln>
                <a:solidFill>
                  <a:srgbClr val="134330"/>
                </a:solidFill>
                <a:effectLst/>
                <a:uLnTx/>
                <a:uFillTx/>
              </a:rPr>
              <a:t>        VERDIEPING: 163 M²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8D247691-A93F-43C4-BFDD-FC4033553596}"/>
              </a:ext>
            </a:extLst>
          </p:cNvPr>
          <p:cNvSpPr txBox="1"/>
          <p:nvPr/>
        </p:nvSpPr>
        <p:spPr>
          <a:xfrm>
            <a:off x="8606341" y="1723877"/>
            <a:ext cx="378432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b="1" kern="0" dirty="0">
                <a:solidFill>
                  <a:srgbClr val="FF0000"/>
                </a:solidFill>
              </a:rPr>
              <a:t>DEELFABRIEK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BE" sz="1400" b="1" i="0" u="none" strike="noStrike" kern="0" cap="none" spc="0" normalizeH="0" baseline="0" noProof="0" dirty="0">
                <a:ln>
                  <a:noFill/>
                </a:ln>
                <a:solidFill>
                  <a:srgbClr val="134330"/>
                </a:solidFill>
                <a:effectLst/>
                <a:uLnTx/>
                <a:uFillTx/>
              </a:rPr>
              <a:t>        GELIJKVLOERS: </a:t>
            </a:r>
            <a:r>
              <a:rPr lang="nl-BE" sz="1400" b="1" kern="0" dirty="0">
                <a:solidFill>
                  <a:srgbClr val="134330"/>
                </a:solidFill>
              </a:rPr>
              <a:t>2034 </a:t>
            </a:r>
            <a:r>
              <a:rPr kumimoji="0" lang="nl-BE" sz="1400" b="1" i="0" u="none" strike="noStrike" kern="0" cap="none" spc="0" normalizeH="0" baseline="0" noProof="0" dirty="0">
                <a:ln>
                  <a:noFill/>
                </a:ln>
                <a:solidFill>
                  <a:srgbClr val="134330"/>
                </a:solidFill>
                <a:effectLst/>
                <a:uLnTx/>
                <a:uFillTx/>
              </a:rPr>
              <a:t>M²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400" kern="0" dirty="0">
                <a:solidFill>
                  <a:srgbClr val="134330"/>
                </a:solidFill>
              </a:rPr>
              <a:t>        </a:t>
            </a:r>
            <a:r>
              <a:rPr kumimoji="0" lang="nl-BE" sz="1400" b="0" i="0" u="none" strike="noStrike" kern="0" cap="none" spc="0" normalizeH="0" baseline="0" noProof="0" dirty="0">
                <a:ln>
                  <a:noFill/>
                </a:ln>
                <a:solidFill>
                  <a:srgbClr val="134330"/>
                </a:solidFill>
                <a:effectLst/>
                <a:uLnTx/>
                <a:uFillTx/>
              </a:rPr>
              <a:t>VOORHAL: 412 M²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 dirty="0">
                <a:ln>
                  <a:noFill/>
                </a:ln>
                <a:solidFill>
                  <a:srgbClr val="134330"/>
                </a:solidFill>
                <a:effectLst/>
                <a:uLnTx/>
                <a:uFillTx/>
              </a:rPr>
              <a:t>        RESTEREND: 964 M²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 dirty="0">
                <a:ln>
                  <a:noFill/>
                </a:ln>
                <a:solidFill>
                  <a:srgbClr val="134330"/>
                </a:solidFill>
                <a:effectLst/>
                <a:uLnTx/>
                <a:uFillTx/>
              </a:rPr>
              <a:t>        ZIJHAL: 224 M²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 dirty="0">
                <a:ln>
                  <a:noFill/>
                </a:ln>
                <a:solidFill>
                  <a:srgbClr val="134330"/>
                </a:solidFill>
                <a:effectLst/>
                <a:uLnTx/>
                <a:uFillTx/>
              </a:rPr>
              <a:t>        TRAPHAL VERDIEPING: 34 M²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400" kern="0" dirty="0">
                <a:solidFill>
                  <a:srgbClr val="134330"/>
                </a:solidFill>
              </a:rPr>
              <a:t>        GELIJKVLOERS ZWEVEGEMSTRAAT: 400 M²</a:t>
            </a:r>
            <a:endParaRPr kumimoji="0" lang="nl-BE" sz="1400" b="0" i="0" u="none" strike="noStrike" kern="0" cap="none" spc="0" normalizeH="0" baseline="0" noProof="0" dirty="0">
              <a:ln>
                <a:noFill/>
              </a:ln>
              <a:solidFill>
                <a:srgbClr val="134330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BE" sz="1400" b="1" i="0" u="none" strike="noStrike" kern="0" cap="none" spc="0" normalizeH="0" baseline="0" noProof="0" dirty="0">
                <a:ln>
                  <a:noFill/>
                </a:ln>
                <a:solidFill>
                  <a:srgbClr val="134330"/>
                </a:solidFill>
                <a:effectLst/>
                <a:uLnTx/>
                <a:uFillTx/>
              </a:rPr>
              <a:t>        VERDIEPING: 359 M²</a:t>
            </a:r>
          </a:p>
          <a:p>
            <a:pPr lvl="0">
              <a:defRPr/>
            </a:pPr>
            <a:r>
              <a:rPr lang="nl-BE" sz="1400" kern="0" dirty="0">
                <a:solidFill>
                  <a:srgbClr val="134330"/>
                </a:solidFill>
              </a:rPr>
              <a:t>        </a:t>
            </a:r>
            <a:r>
              <a:rPr lang="nl-BE" sz="1400" b="1" kern="0" dirty="0">
                <a:solidFill>
                  <a:srgbClr val="134330"/>
                </a:solidFill>
              </a:rPr>
              <a:t>OPPERVLAKTE KOER: 524 M</a:t>
            </a:r>
            <a:r>
              <a:rPr lang="nl-BE" sz="1400" b="1" i="1" kern="0" dirty="0">
                <a:solidFill>
                  <a:srgbClr val="134330"/>
                </a:solidFill>
              </a:rPr>
              <a:t>²</a:t>
            </a:r>
            <a:endParaRPr kumimoji="0" lang="nl-BE" sz="1400" b="1" i="0" u="none" strike="noStrike" kern="0" cap="none" spc="0" normalizeH="0" baseline="0" noProof="0" dirty="0">
              <a:ln>
                <a:noFill/>
              </a:ln>
              <a:solidFill>
                <a:srgbClr val="13433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sz="1400" b="1" kern="0" dirty="0">
              <a:solidFill>
                <a:srgbClr val="13433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1" i="0" strike="noStrike" kern="0" cap="none" spc="0" normalizeH="0" baseline="0" noProof="0" dirty="0">
                <a:ln>
                  <a:noFill/>
                </a:ln>
                <a:solidFill>
                  <a:srgbClr val="134330"/>
                </a:solidFill>
                <a:effectLst/>
                <a:uLnTx/>
                <a:uFillTx/>
              </a:rPr>
              <a:t>        TOTAAL: </a:t>
            </a:r>
            <a:r>
              <a:rPr lang="nl-BE" sz="1400" b="1" kern="0" dirty="0">
                <a:solidFill>
                  <a:srgbClr val="134330"/>
                </a:solidFill>
              </a:rPr>
              <a:t>2917</a:t>
            </a:r>
            <a:r>
              <a:rPr kumimoji="0" lang="nl-BE" sz="1400" b="1" i="0" strike="noStrike" kern="0" cap="none" spc="0" normalizeH="0" baseline="0" noProof="0" dirty="0">
                <a:ln>
                  <a:noFill/>
                </a:ln>
                <a:solidFill>
                  <a:srgbClr val="134330"/>
                </a:solidFill>
                <a:effectLst/>
                <a:uLnTx/>
                <a:uFillTx/>
              </a:rPr>
              <a:t> M²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 dirty="0">
                <a:ln>
                  <a:noFill/>
                </a:ln>
                <a:solidFill>
                  <a:srgbClr val="134330"/>
                </a:solidFill>
                <a:effectLst/>
                <a:uLnTx/>
                <a:uFillTx/>
              </a:rPr>
              <a:t>        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F9A7C784-957A-424E-A31B-46ECCD74F908}"/>
              </a:ext>
            </a:extLst>
          </p:cNvPr>
          <p:cNvSpPr txBox="1"/>
          <p:nvPr/>
        </p:nvSpPr>
        <p:spPr>
          <a:xfrm>
            <a:off x="11335" y="4368537"/>
            <a:ext cx="3588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b="1" kern="0" dirty="0">
                <a:solidFill>
                  <a:srgbClr val="134330"/>
                </a:solidFill>
              </a:rPr>
              <a:t>HERLOCALISATIE NETTE STAD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400" kern="0" dirty="0">
                <a:solidFill>
                  <a:srgbClr val="134330"/>
                </a:solidFill>
              </a:rPr>
              <a:t>       WONING: 157 M²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400" kern="0" dirty="0">
                <a:solidFill>
                  <a:srgbClr val="134330"/>
                </a:solidFill>
              </a:rPr>
              <a:t>       GARAGES: 441 M²</a:t>
            </a:r>
          </a:p>
        </p:txBody>
      </p:sp>
      <p:sp>
        <p:nvSpPr>
          <p:cNvPr id="26" name="Pijl: rechts 25">
            <a:extLst>
              <a:ext uri="{FF2B5EF4-FFF2-40B4-BE49-F238E27FC236}">
                <a16:creationId xmlns:a16="http://schemas.microsoft.com/office/drawing/2014/main" id="{B78B7972-677C-45EF-A4FF-6DDEAA3ACF89}"/>
              </a:ext>
            </a:extLst>
          </p:cNvPr>
          <p:cNvSpPr/>
          <p:nvPr/>
        </p:nvSpPr>
        <p:spPr>
          <a:xfrm rot="18400721">
            <a:off x="2858117" y="2136288"/>
            <a:ext cx="541985" cy="313878"/>
          </a:xfrm>
          <a:prstGeom prst="rightArrow">
            <a:avLst/>
          </a:prstGeom>
          <a:solidFill>
            <a:srgbClr val="1343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highlight>
                <a:srgbClr val="134330"/>
              </a:highlight>
            </a:endParaRPr>
          </a:p>
        </p:txBody>
      </p:sp>
      <p:sp>
        <p:nvSpPr>
          <p:cNvPr id="28" name="Pijl: rechts 27">
            <a:extLst>
              <a:ext uri="{FF2B5EF4-FFF2-40B4-BE49-F238E27FC236}">
                <a16:creationId xmlns:a16="http://schemas.microsoft.com/office/drawing/2014/main" id="{E11F8002-207E-4876-BEB2-185DEB852481}"/>
              </a:ext>
            </a:extLst>
          </p:cNvPr>
          <p:cNvSpPr/>
          <p:nvPr/>
        </p:nvSpPr>
        <p:spPr>
          <a:xfrm rot="13046443">
            <a:off x="2380859" y="4771195"/>
            <a:ext cx="541985" cy="313878"/>
          </a:xfrm>
          <a:prstGeom prst="rightArrow">
            <a:avLst/>
          </a:prstGeom>
          <a:solidFill>
            <a:srgbClr val="1343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highlight>
                <a:srgbClr val="134330"/>
              </a:highlight>
            </a:endParaRPr>
          </a:p>
        </p:txBody>
      </p:sp>
      <p:sp>
        <p:nvSpPr>
          <p:cNvPr id="29" name="Pijl: rechts 28">
            <a:extLst>
              <a:ext uri="{FF2B5EF4-FFF2-40B4-BE49-F238E27FC236}">
                <a16:creationId xmlns:a16="http://schemas.microsoft.com/office/drawing/2014/main" id="{26EAB430-D76F-494A-929F-E826B5C0C6CF}"/>
              </a:ext>
            </a:extLst>
          </p:cNvPr>
          <p:cNvSpPr/>
          <p:nvPr/>
        </p:nvSpPr>
        <p:spPr>
          <a:xfrm rot="18400721">
            <a:off x="7982026" y="2687822"/>
            <a:ext cx="541985" cy="313878"/>
          </a:xfrm>
          <a:prstGeom prst="rightArrow">
            <a:avLst/>
          </a:prstGeom>
          <a:solidFill>
            <a:srgbClr val="1343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highlight>
                <a:srgbClr val="134330"/>
              </a:highlight>
            </a:endParaRPr>
          </a:p>
        </p:txBody>
      </p:sp>
      <p:sp>
        <p:nvSpPr>
          <p:cNvPr id="31" name="Rechthoek 1">
            <a:extLst>
              <a:ext uri="{FF2B5EF4-FFF2-40B4-BE49-F238E27FC236}">
                <a16:creationId xmlns:a16="http://schemas.microsoft.com/office/drawing/2014/main" id="{A2633010-685B-4BB9-BE7E-AB020F353048}"/>
              </a:ext>
            </a:extLst>
          </p:cNvPr>
          <p:cNvSpPr/>
          <p:nvPr/>
        </p:nvSpPr>
        <p:spPr>
          <a:xfrm rot="2138405">
            <a:off x="2998199" y="3562735"/>
            <a:ext cx="1786700" cy="1431374"/>
          </a:xfrm>
          <a:custGeom>
            <a:avLst/>
            <a:gdLst>
              <a:gd name="connsiteX0" fmla="*/ 0 w 1451882"/>
              <a:gd name="connsiteY0" fmla="*/ 0 h 1147588"/>
              <a:gd name="connsiteX1" fmla="*/ 1451882 w 1451882"/>
              <a:gd name="connsiteY1" fmla="*/ 0 h 1147588"/>
              <a:gd name="connsiteX2" fmla="*/ 1451882 w 1451882"/>
              <a:gd name="connsiteY2" fmla="*/ 1147588 h 1147588"/>
              <a:gd name="connsiteX3" fmla="*/ 0 w 1451882"/>
              <a:gd name="connsiteY3" fmla="*/ 1147588 h 1147588"/>
              <a:gd name="connsiteX4" fmla="*/ 0 w 1451882"/>
              <a:gd name="connsiteY4" fmla="*/ 0 h 1147588"/>
              <a:gd name="connsiteX0" fmla="*/ 0 w 1670305"/>
              <a:gd name="connsiteY0" fmla="*/ 12092 h 1159680"/>
              <a:gd name="connsiteX1" fmla="*/ 1670305 w 1670305"/>
              <a:gd name="connsiteY1" fmla="*/ 0 h 1159680"/>
              <a:gd name="connsiteX2" fmla="*/ 1451882 w 1670305"/>
              <a:gd name="connsiteY2" fmla="*/ 1159680 h 1159680"/>
              <a:gd name="connsiteX3" fmla="*/ 0 w 1670305"/>
              <a:gd name="connsiteY3" fmla="*/ 1159680 h 1159680"/>
              <a:gd name="connsiteX4" fmla="*/ 0 w 1670305"/>
              <a:gd name="connsiteY4" fmla="*/ 12092 h 115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305" h="1159680">
                <a:moveTo>
                  <a:pt x="0" y="12092"/>
                </a:moveTo>
                <a:lnTo>
                  <a:pt x="1670305" y="0"/>
                </a:lnTo>
                <a:lnTo>
                  <a:pt x="1451882" y="1159680"/>
                </a:lnTo>
                <a:lnTo>
                  <a:pt x="0" y="1159680"/>
                </a:lnTo>
                <a:lnTo>
                  <a:pt x="0" y="12092"/>
                </a:lnTo>
                <a:close/>
              </a:path>
            </a:pathLst>
          </a:cu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947D308B-552A-4AEB-8034-94EAF76E16DD}"/>
              </a:ext>
            </a:extLst>
          </p:cNvPr>
          <p:cNvSpPr/>
          <p:nvPr/>
        </p:nvSpPr>
        <p:spPr>
          <a:xfrm>
            <a:off x="3952167" y="4159965"/>
            <a:ext cx="1147502" cy="1131797"/>
          </a:xfrm>
          <a:custGeom>
            <a:avLst/>
            <a:gdLst>
              <a:gd name="connsiteX0" fmla="*/ 0 w 802432"/>
              <a:gd name="connsiteY0" fmla="*/ 839755 h 839755"/>
              <a:gd name="connsiteX1" fmla="*/ 802432 w 802432"/>
              <a:gd name="connsiteY1" fmla="*/ 0 h 839755"/>
              <a:gd name="connsiteX2" fmla="*/ 550506 w 802432"/>
              <a:gd name="connsiteY2" fmla="*/ 821094 h 839755"/>
              <a:gd name="connsiteX3" fmla="*/ 0 w 802432"/>
              <a:gd name="connsiteY3" fmla="*/ 839755 h 83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432" h="839755">
                <a:moveTo>
                  <a:pt x="0" y="839755"/>
                </a:moveTo>
                <a:lnTo>
                  <a:pt x="802432" y="0"/>
                </a:lnTo>
                <a:lnTo>
                  <a:pt x="550506" y="821094"/>
                </a:lnTo>
                <a:lnTo>
                  <a:pt x="0" y="839755"/>
                </a:lnTo>
                <a:close/>
              </a:path>
            </a:pathLst>
          </a:cu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7029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99CBB1-E74A-440E-8C4A-F419D925A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024" y="2271860"/>
            <a:ext cx="10775951" cy="5750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BE" sz="3600" dirty="0">
                <a:solidFill>
                  <a:srgbClr val="134330"/>
                </a:solidFill>
                <a:latin typeface="Trebuchet MS" panose="020B0603020202020204" pitchFamily="34" charset="0"/>
              </a:rPr>
              <a:t>3.235.000 EURO </a:t>
            </a:r>
            <a:r>
              <a:rPr lang="nl-BE" sz="1800" dirty="0">
                <a:solidFill>
                  <a:srgbClr val="134330"/>
                </a:solidFill>
                <a:latin typeface="Trebuchet MS" panose="020B0603020202020204" pitchFamily="34" charset="0"/>
              </a:rPr>
              <a:t>INCL. BTW</a:t>
            </a:r>
            <a:endParaRPr lang="nl-BE" sz="3200" dirty="0"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endParaRPr lang="nl-BE" sz="1800" dirty="0">
              <a:solidFill>
                <a:srgbClr val="13433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0D164D3-7121-4DF4-B959-3FBD668B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BE" b="1" dirty="0">
                <a:solidFill>
                  <a:srgbClr val="124330"/>
                </a:solidFill>
                <a:latin typeface="Trebuchet MS" panose="020B0603020202020204" pitchFamily="34" charset="0"/>
              </a:rPr>
              <a:t>BUDGET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592B2A20-719A-4355-B47B-A0B69D810A89}"/>
              </a:ext>
            </a:extLst>
          </p:cNvPr>
          <p:cNvSpPr txBox="1">
            <a:spLocks/>
          </p:cNvSpPr>
          <p:nvPr/>
        </p:nvSpPr>
        <p:spPr>
          <a:xfrm>
            <a:off x="3802925" y="3047093"/>
            <a:ext cx="10775951" cy="2629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nl-BE" sz="1800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BE" sz="1800" dirty="0">
                <a:solidFill>
                  <a:srgbClr val="134330"/>
                </a:solidFill>
                <a:latin typeface="Trebuchet MS" panose="020B0603020202020204" pitchFamily="34" charset="0"/>
              </a:rPr>
              <a:t>RESTAURATIE ERFGOED: 900.000 EURO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BE" sz="1800" dirty="0">
                <a:solidFill>
                  <a:srgbClr val="134330"/>
                </a:solidFill>
                <a:latin typeface="Trebuchet MS" panose="020B0603020202020204" pitchFamily="34" charset="0"/>
              </a:rPr>
              <a:t>INRICHTING NIEUWE DEELFABRIEK: 2.335.000 EURO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BE" sz="1800" dirty="0">
              <a:solidFill>
                <a:srgbClr val="134330"/>
              </a:solidFill>
              <a:latin typeface="Trebuchet MS" panose="020B0603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BE" sz="1800" dirty="0">
                <a:solidFill>
                  <a:srgbClr val="134330"/>
                </a:solidFill>
                <a:latin typeface="Trebuchet MS" panose="020B0603020202020204" pitchFamily="34" charset="0"/>
              </a:rPr>
              <a:t>INCL. SUBSIDIES VLAAMSE OVERHEID:</a:t>
            </a:r>
          </a:p>
          <a:p>
            <a:r>
              <a:rPr lang="nl-BE" sz="1800" dirty="0">
                <a:solidFill>
                  <a:srgbClr val="134330"/>
                </a:solidFill>
                <a:latin typeface="Trebuchet MS" panose="020B0603020202020204" pitchFamily="34" charset="0"/>
              </a:rPr>
              <a:t>ONROEREND ERFGOED: 300.000 EURO</a:t>
            </a:r>
          </a:p>
          <a:p>
            <a:r>
              <a:rPr lang="nl-BE" sz="1800" dirty="0">
                <a:solidFill>
                  <a:srgbClr val="134330"/>
                </a:solidFill>
                <a:latin typeface="Trebuchet MS" panose="020B0603020202020204" pitchFamily="34" charset="0"/>
              </a:rPr>
              <a:t>INVESTERINGEN IN SOCIALE INFRASTRUCTUUR: 1.400.000 EURO</a:t>
            </a:r>
          </a:p>
          <a:p>
            <a:pPr marL="0" indent="0" algn="ctr">
              <a:buFont typeface="Arial" panose="020B0604020202020204" pitchFamily="34" charset="0"/>
              <a:buNone/>
            </a:pPr>
            <a:br>
              <a:rPr lang="nl-BE" sz="1100" dirty="0">
                <a:solidFill>
                  <a:srgbClr val="134330"/>
                </a:solidFill>
                <a:latin typeface="Trebuchet MS" panose="020B0603020202020204" pitchFamily="34" charset="0"/>
              </a:rPr>
            </a:br>
            <a:br>
              <a:rPr lang="nl-BE" sz="1100" dirty="0">
                <a:solidFill>
                  <a:srgbClr val="134330"/>
                </a:solidFill>
                <a:latin typeface="Trebuchet MS" panose="020B0603020202020204" pitchFamily="34" charset="0"/>
              </a:rPr>
            </a:br>
            <a:endParaRPr lang="nl-BE" sz="1100" dirty="0">
              <a:solidFill>
                <a:srgbClr val="13433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6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21DBAB3FA705498023042125122110" ma:contentTypeVersion="10" ma:contentTypeDescription="Een nieuw document maken." ma:contentTypeScope="" ma:versionID="8448fe99400ffb4f3eb5ec67b704f657">
  <xsd:schema xmlns:xsd="http://www.w3.org/2001/XMLSchema" xmlns:xs="http://www.w3.org/2001/XMLSchema" xmlns:p="http://schemas.microsoft.com/office/2006/metadata/properties" xmlns:ns1="http://schemas.microsoft.com/sharepoint/v3" xmlns:ns2="b62cd7a7-8bab-4a99-9dce-ac5e5ddb4346" xmlns:ns3="11b20632-1b20-419c-8155-690edc27befc" targetNamespace="http://schemas.microsoft.com/office/2006/metadata/properties" ma:root="true" ma:fieldsID="3a751bac17f68cec4f4f06bacbcde569" ns1:_="" ns2:_="" ns3:_="">
    <xsd:import namespace="http://schemas.microsoft.com/sharepoint/v3"/>
    <xsd:import namespace="b62cd7a7-8bab-4a99-9dce-ac5e5ddb4346"/>
    <xsd:import namespace="11b20632-1b20-419c-8155-690edc27befc"/>
    <xsd:element name="properties">
      <xsd:complexType>
        <xsd:sequence>
          <xsd:element name="documentManagement">
            <xsd:complexType>
              <xsd:all>
                <xsd:element ref="ns1:DocumentSetDescription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8" nillable="true" ma:displayName="Beschrijving" ma:description="Een beschrijving van de documentenset" ma:internalName="DocumentSetDescription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2cd7a7-8bab-4a99-9dce-ac5e5ddb43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b20632-1b20-419c-8155-690edc27bef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SetDescription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530BFCF-997D-4144-A194-3CFFE6323262}"/>
</file>

<file path=customXml/itemProps2.xml><?xml version="1.0" encoding="utf-8"?>
<ds:datastoreItem xmlns:ds="http://schemas.openxmlformats.org/officeDocument/2006/customXml" ds:itemID="{BA44DED2-AB60-4C47-9B9D-96F3F60223F6}"/>
</file>

<file path=customXml/itemProps3.xml><?xml version="1.0" encoding="utf-8"?>
<ds:datastoreItem xmlns:ds="http://schemas.openxmlformats.org/officeDocument/2006/customXml" ds:itemID="{A7CC2CF6-553E-4AF5-B711-6E76BE249699}"/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430</Words>
  <Application>Microsoft Office PowerPoint</Application>
  <PresentationFormat>Breedbeeld</PresentationFormat>
  <Paragraphs>140</Paragraphs>
  <Slides>36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Trebuchet MS</vt:lpstr>
      <vt:lpstr>Kantoorthema</vt:lpstr>
      <vt:lpstr>PROJECT NIEUWE DEELFABRIEK</vt:lpstr>
      <vt:lpstr>DEELFABRIEK?</vt:lpstr>
      <vt:lpstr>HUIDIGE DEELFABRIEK  BARST UIT HAAR VOEGEN</vt:lpstr>
      <vt:lpstr>HUIDIG AANBOD</vt:lpstr>
      <vt:lpstr>WIE KOMT ER BIJ?</vt:lpstr>
      <vt:lpstr>WINST OP DRIE FRONTEN</vt:lpstr>
      <vt:lpstr>TWEE UITGANGSPUNTEN</vt:lpstr>
      <vt:lpstr>RUIMTE</vt:lpstr>
      <vt:lpstr>BUDGET</vt:lpstr>
      <vt:lpstr>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TIMING</vt:lpstr>
      <vt:lpstr>PROJECTTEAM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Emile Declercq</dc:creator>
  <cp:lastModifiedBy>Emile Declercq</cp:lastModifiedBy>
  <cp:revision>146</cp:revision>
  <cp:lastPrinted>2019-06-27T14:04:40Z</cp:lastPrinted>
  <dcterms:created xsi:type="dcterms:W3CDTF">2019-06-24T12:33:08Z</dcterms:created>
  <dcterms:modified xsi:type="dcterms:W3CDTF">2020-09-16T16:36:52Z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0x010100E621DBAB3FA705498023042125122110</vt:lpwstr>
  </property>
</Properties>
</file>