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12.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10.xml" ContentType="application/vnd.openxmlformats-officedocument.drawingml.chart+xml"/>
  <Override PartName="/ppt/theme/themeOverride4.xml" ContentType="application/vnd.openxmlformats-officedocument.themeOverride+xml"/>
  <Override PartName="/ppt/drawings/drawing1.xml" ContentType="application/vnd.openxmlformats-officedocument.drawingml.chartshape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1.xml" ContentType="application/vnd.openxmlformats-officedocument.drawingml.chart+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theme/themeOverride7.xml" ContentType="application/vnd.openxmlformats-officedocument.themeOverride+xml"/>
  <Override PartName="/ppt/charts/chart14.xml" ContentType="application/vnd.openxmlformats-officedocument.drawingml.chart+xml"/>
  <Override PartName="/ppt/theme/themeOverride8.xml" ContentType="application/vnd.openxmlformats-officedocument.themeOverride+xml"/>
  <Override PartName="/ppt/notesSlides/notesSlide18.xml" ContentType="application/vnd.openxmlformats-officedocument.presentationml.notesSlide+xml"/>
  <Override PartName="/ppt/charts/chart15.xml" ContentType="application/vnd.openxmlformats-officedocument.drawingml.chart+xml"/>
  <Override PartName="/ppt/theme/themeOverride9.xml" ContentType="application/vnd.openxmlformats-officedocument.themeOverr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0.xml" ContentType="application/vnd.openxmlformats-officedocument.presentationml.notesSlide+xml"/>
  <Override PartName="/ppt/charts/chart16.xml" ContentType="application/vnd.openxmlformats-officedocument.drawingml.chart+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21.xml" ContentType="application/vnd.openxmlformats-officedocument.presentationml.notesSlide+xml"/>
  <Override PartName="/ppt/charts/chart17.xml" ContentType="application/vnd.openxmlformats-officedocument.drawingml.chart+xml"/>
  <Override PartName="/ppt/theme/themeOverride10.xml" ContentType="application/vnd.openxmlformats-officedocument.themeOverride+xml"/>
  <Override PartName="/ppt/notesSlides/notesSlide22.xml" ContentType="application/vnd.openxmlformats-officedocument.presentationml.notesSlide+xml"/>
  <Override PartName="/ppt/charts/chart18.xml" ContentType="application/vnd.openxmlformats-officedocument.drawingml.chart+xml"/>
  <Override PartName="/ppt/charts/style7.xml" ContentType="application/vnd.ms-office.chartstyle+xml"/>
  <Override PartName="/ppt/charts/colors7.xml" ContentType="application/vnd.ms-office.chartcolorstyle+xml"/>
  <Override PartName="/ppt/charts/chart19.xml" ContentType="application/vnd.openxmlformats-officedocument.drawingml.chart+xml"/>
  <Override PartName="/ppt/charts/style8.xml" ContentType="application/vnd.ms-office.chartstyle+xml"/>
  <Override PartName="/ppt/charts/colors8.xml" ContentType="application/vnd.ms-office.chartcolorstyle+xml"/>
  <Override PartName="/ppt/charts/chart20.xml" ContentType="application/vnd.openxmlformats-officedocument.drawingml.chart+xml"/>
  <Override PartName="/ppt/theme/themeOverride11.xml" ContentType="application/vnd.openxmlformats-officedocument.themeOverride+xml"/>
  <Override PartName="/ppt/notesSlides/notesSlide23.xml" ContentType="application/vnd.openxmlformats-officedocument.presentationml.notesSlide+xml"/>
  <Override PartName="/ppt/charts/chart21.xml" ContentType="application/vnd.openxmlformats-officedocument.drawingml.chart+xml"/>
  <Override PartName="/ppt/theme/themeOverride12.xml" ContentType="application/vnd.openxmlformats-officedocument.themeOverride+xml"/>
  <Override PartName="/ppt/charts/chart22.xml" ContentType="application/vnd.openxmlformats-officedocument.drawingml.chart+xml"/>
  <Override PartName="/ppt/theme/themeOverride13.xml" ContentType="application/vnd.openxmlformats-officedocument.themeOverride+xml"/>
  <Override PartName="/ppt/notesSlides/notesSlide24.xml" ContentType="application/vnd.openxmlformats-officedocument.presentationml.notesSlide+xml"/>
  <Override PartName="/ppt/charts/chart23.xml" ContentType="application/vnd.openxmlformats-officedocument.drawingml.chart+xml"/>
  <Override PartName="/ppt/charts/style9.xml" ContentType="application/vnd.ms-office.chartstyle+xml"/>
  <Override PartName="/ppt/charts/colors9.xml" ContentType="application/vnd.ms-office.chartcolorstyle+xml"/>
  <Override PartName="/ppt/charts/chart24.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5.xml" ContentType="application/vnd.openxmlformats-officedocument.drawingml.chart+xml"/>
  <Override PartName="/ppt/theme/themeOverride14.xml" ContentType="application/vnd.openxmlformats-officedocument.themeOverr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5.xml" ContentType="application/vnd.openxmlformats-officedocument.presentationml.notesSlide+xml"/>
  <Override PartName="/ppt/tags/tag91.xml" ContentType="application/vnd.openxmlformats-officedocument.presentationml.tags+xml"/>
  <Override PartName="/ppt/notesSlides/notesSlide26.xml" ContentType="application/vnd.openxmlformats-officedocument.presentationml.notesSlide+xml"/>
  <Override PartName="/ppt/charts/chart26.xml" ContentType="application/vnd.openxmlformats-officedocument.drawingml.chart+xml"/>
  <Override PartName="/ppt/theme/themeOverride15.xml" ContentType="application/vnd.openxmlformats-officedocument.themeOverr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7.xml" ContentType="application/vnd.openxmlformats-officedocument.presentationml.notesSlide+xml"/>
  <Override PartName="/ppt/tags/tag98.xml" ContentType="application/vnd.openxmlformats-officedocument.presentationml.tags+xml"/>
  <Override PartName="/ppt/notesSlides/notesSlide28.xml" ContentType="application/vnd.openxmlformats-officedocument.presentationml.notesSlide+xml"/>
  <Override PartName="/ppt/charts/chart27.xml" ContentType="application/vnd.openxmlformats-officedocument.drawingml.chart+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9.xml" ContentType="application/vnd.openxmlformats-officedocument.presentationml.notesSlide+xml"/>
  <Override PartName="/ppt/tags/tag106.xml" ContentType="application/vnd.openxmlformats-officedocument.presentationml.tags+xml"/>
  <Override PartName="/ppt/notesSlides/notesSlide30.xml" ContentType="application/vnd.openxmlformats-officedocument.presentationml.notesSlide+xml"/>
  <Override PartName="/ppt/charts/chart28.xml" ContentType="application/vnd.openxmlformats-officedocument.drawingml.chart+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9.xml" ContentType="application/vnd.openxmlformats-officedocument.drawingml.chart+xml"/>
  <Override PartName="/ppt/charts/chart30.xml" ContentType="application/vnd.openxmlformats-officedocument.drawingml.chart+xml"/>
  <Override PartName="/ppt/theme/themeOverride16.xml" ContentType="application/vnd.openxmlformats-officedocument.themeOverride+xml"/>
  <Override PartName="/ppt/notesSlides/notesSlide33.xml" ContentType="application/vnd.openxmlformats-officedocument.presentationml.notesSlide+xml"/>
  <Override PartName="/ppt/charts/chart31.xml" ContentType="application/vnd.openxmlformats-officedocument.drawingml.chart+xml"/>
  <Override PartName="/ppt/theme/themeOverride17.xml" ContentType="application/vnd.openxmlformats-officedocument.themeOverride+xml"/>
  <Override PartName="/ppt/charts/chart32.xml" ContentType="application/vnd.openxmlformats-officedocument.drawingml.chart+xml"/>
  <Override PartName="/ppt/theme/themeOverride18.xml" ContentType="application/vnd.openxmlformats-officedocument.themeOverride+xml"/>
  <Override PartName="/ppt/notesSlides/notesSlide34.xml" ContentType="application/vnd.openxmlformats-officedocument.presentationml.notesSlide+xml"/>
  <Override PartName="/ppt/charts/chart33.xml" ContentType="application/vnd.openxmlformats-officedocument.drawingml.chart+xml"/>
  <Override PartName="/ppt/theme/themeOverride19.xml" ContentType="application/vnd.openxmlformats-officedocument.themeOverride+xml"/>
  <Override PartName="/ppt/notesSlides/notesSlide35.xml" ContentType="application/vnd.openxmlformats-officedocument.presentationml.notesSlide+xml"/>
  <Override PartName="/ppt/charts/chart34.xml" ContentType="application/vnd.openxmlformats-officedocument.drawingml.chart+xml"/>
  <Override PartName="/ppt/theme/themeOverride20.xml" ContentType="application/vnd.openxmlformats-officedocument.themeOverride+xml"/>
  <Override PartName="/ppt/charts/chart35.xml" ContentType="application/vnd.openxmlformats-officedocument.drawingml.chart+xml"/>
  <Override PartName="/ppt/theme/themeOverride21.xml" ContentType="application/vnd.openxmlformats-officedocument.themeOverride+xml"/>
  <Override PartName="/ppt/charts/chart36.xml" ContentType="application/vnd.openxmlformats-officedocument.drawingml.chart+xml"/>
  <Override PartName="/ppt/theme/themeOverride22.xml" ContentType="application/vnd.openxmlformats-officedocument.themeOverr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37.xml" ContentType="application/vnd.openxmlformats-officedocument.drawingml.chart+xml"/>
  <Override PartName="/ppt/theme/themeOverride23.xml" ContentType="application/vnd.openxmlformats-officedocument.themeOverride+xml"/>
  <Override PartName="/ppt/notesSlides/notesSlide38.xml" ContentType="application/vnd.openxmlformats-officedocument.presentationml.notesSlide+xml"/>
  <Override PartName="/ppt/charts/chart38.xml" ContentType="application/vnd.openxmlformats-officedocument.drawingml.chart+xml"/>
  <Override PartName="/ppt/theme/themeOverride24.xml" ContentType="application/vnd.openxmlformats-officedocument.themeOverride+xml"/>
  <Override PartName="/ppt/notesSlides/notesSlide39.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40.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1.xml" ContentType="application/vnd.openxmlformats-officedocument.presentationml.notesSlide+xml"/>
  <Override PartName="/ppt/charts/chart39.xml" ContentType="application/vnd.openxmlformats-officedocument.drawingml.chart+xml"/>
  <Override PartName="/ppt/theme/themeOverride25.xml" ContentType="application/vnd.openxmlformats-officedocument.themeOverride+xml"/>
  <Override PartName="/ppt/charts/chart40.xml" ContentType="application/vnd.openxmlformats-officedocument.drawingml.chart+xml"/>
  <Override PartName="/ppt/theme/themeOverride26.xml" ContentType="application/vnd.openxmlformats-officedocument.themeOverride+xml"/>
  <Override PartName="/ppt/charts/chart41.xml" ContentType="application/vnd.openxmlformats-officedocument.drawingml.chart+xml"/>
  <Override PartName="/ppt/theme/themeOverride27.xml" ContentType="application/vnd.openxmlformats-officedocument.themeOverride+xml"/>
  <Override PartName="/ppt/charts/chart42.xml" ContentType="application/vnd.openxmlformats-officedocument.drawingml.chart+xml"/>
  <Override PartName="/ppt/theme/themeOverride28.xml" ContentType="application/vnd.openxmlformats-officedocument.themeOverride+xml"/>
  <Override PartName="/ppt/charts/chart43.xml" ContentType="application/vnd.openxmlformats-officedocument.drawingml.chart+xml"/>
  <Override PartName="/ppt/tags/tag130.xml" ContentType="application/vnd.openxmlformats-officedocument.presentationml.tags+xml"/>
  <Override PartName="/ppt/tags/tag131.xml" ContentType="application/vnd.openxmlformats-officedocument.presentationml.tags+xml"/>
  <Override PartName="/ppt/notesSlides/notesSlide4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02" r:id="rId6"/>
    <p:sldMasterId id="2147483730" r:id="rId7"/>
  </p:sldMasterIdLst>
  <p:notesMasterIdLst>
    <p:notesMasterId r:id="rId54"/>
  </p:notesMasterIdLst>
  <p:handoutMasterIdLst>
    <p:handoutMasterId r:id="rId55"/>
  </p:handoutMasterIdLst>
  <p:sldIdLst>
    <p:sldId id="12353" r:id="rId8"/>
    <p:sldId id="276" r:id="rId9"/>
    <p:sldId id="12332" r:id="rId10"/>
    <p:sldId id="12379" r:id="rId11"/>
    <p:sldId id="12383" r:id="rId12"/>
    <p:sldId id="12381" r:id="rId13"/>
    <p:sldId id="2147472279" r:id="rId14"/>
    <p:sldId id="12403" r:id="rId15"/>
    <p:sldId id="2147472267" r:id="rId16"/>
    <p:sldId id="2147472270" r:id="rId17"/>
    <p:sldId id="2147472269" r:id="rId18"/>
    <p:sldId id="2147472271" r:id="rId19"/>
    <p:sldId id="12333" r:id="rId20"/>
    <p:sldId id="12340" r:id="rId21"/>
    <p:sldId id="12391" r:id="rId22"/>
    <p:sldId id="12366" r:id="rId23"/>
    <p:sldId id="2147472272" r:id="rId24"/>
    <p:sldId id="2147472273" r:id="rId25"/>
    <p:sldId id="12370" r:id="rId26"/>
    <p:sldId id="12372" r:id="rId27"/>
    <p:sldId id="2147472274" r:id="rId28"/>
    <p:sldId id="2147472289" r:id="rId29"/>
    <p:sldId id="2147472281" r:id="rId30"/>
    <p:sldId id="2147472280" r:id="rId31"/>
    <p:sldId id="12393" r:id="rId32"/>
    <p:sldId id="12368" r:id="rId33"/>
    <p:sldId id="12369" r:id="rId34"/>
    <p:sldId id="12335" r:id="rId35"/>
    <p:sldId id="12402" r:id="rId36"/>
    <p:sldId id="12334" r:id="rId37"/>
    <p:sldId id="12390" r:id="rId38"/>
    <p:sldId id="12374" r:id="rId39"/>
    <p:sldId id="2147472290" r:id="rId40"/>
    <p:sldId id="2147472283" r:id="rId41"/>
    <p:sldId id="2147472284" r:id="rId42"/>
    <p:sldId id="2147472285" r:id="rId43"/>
    <p:sldId id="12336" r:id="rId44"/>
    <p:sldId id="2147472291" r:id="rId45"/>
    <p:sldId id="12344" r:id="rId46"/>
    <p:sldId id="12384" r:id="rId47"/>
    <p:sldId id="12338" r:id="rId48"/>
    <p:sldId id="2216" r:id="rId49"/>
    <p:sldId id="12317" r:id="rId50"/>
    <p:sldId id="12362" r:id="rId51"/>
    <p:sldId id="264" r:id="rId52"/>
    <p:sldId id="2147472265" r:id="rId53"/>
  </p:sldIdLst>
  <p:sldSz cx="12192000" cy="6858000"/>
  <p:notesSz cx="7315200" cy="96012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128" userDrawn="1">
          <p15:clr>
            <a:srgbClr val="A4A3A4"/>
          </p15:clr>
        </p15:guide>
        <p15:guide id="3" orient="horz" pos="3888" userDrawn="1">
          <p15:clr>
            <a:srgbClr val="A4A3A4"/>
          </p15:clr>
        </p15:guide>
        <p15:guide id="6" pos="288" userDrawn="1">
          <p15:clr>
            <a:srgbClr val="A4A3A4"/>
          </p15:clr>
        </p15:guide>
        <p15:guide id="7" pos="739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E0D434-74EC-E9E5-117B-6A7E22224232}" name="Jerric van Leeuwen" initials="JvL" userId="S::jerric.van.leeuwen@metrixlab.com::865ed0d3-56fd-4dd1-a336-d24f306c3485" providerId="AD"/>
  <p188:author id="{9754E059-4FC9-1D54-9A54-50D8D1B70ACC}" name="Niels Kwint" initials="NK" userId="S::niels.kwint@metrixlab.com::87f3645e-f02b-4577-88bd-d3c59338af06" providerId="AD"/>
  <p188:author id="{C6FB145F-80DF-BF36-63B4-017EC2A02C60}" name="Kirsten van Wingerden" initials="KvW" userId="S::k.van.wingerden@metrixlab.com::cd89177e-6968-4a53-9437-40161d85d47b" providerId="AD"/>
  <p188:author id="{A3614761-2924-C8AB-7920-7BD93197053E}" name="Yannick Jonkheijm" initials="YJ" userId="S::Yannick.Jonkheijm@metrixlab.com::25a5880c-4f39-467f-b7f4-2da43cbec42b" providerId="AD"/>
  <p188:author id="{3E658D75-6B5C-8040-7F83-362ECEFF9328}" name="Frank Heikamp" initials="FH" userId="S::frank.heikamp@metrixlab.com::d62ccad0-1753-4d47-9dd8-0fc1338f71b7" providerId="AD"/>
  <p188:author id="{7EA7A4C2-EFA9-390F-1DEA-D4790B3D0212}" name="Nicole Hodgson" initials="NH" userId="S::nicole.hodgson@metrixlab.com::a1b52ced-1e95-42d0-9e14-f6eb43e96740" providerId="AD"/>
  <p188:author id="{00E219D9-3F66-6761-8BD0-9BB8BBEBE494}" name="Constant Cheung" initials="CC" userId="S::c.cheung@metrixlab.com::82a2793c-9c03-4166-9766-727ecca78a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D1FF"/>
    <a:srgbClr val="E1D8F1"/>
    <a:srgbClr val="7E57C2"/>
    <a:srgbClr val="F49800"/>
    <a:srgbClr val="FFEBCA"/>
    <a:srgbClr val="FFC35F"/>
    <a:srgbClr val="4CA1FF"/>
    <a:srgbClr val="D0F2FE"/>
    <a:srgbClr val="FFFFFF"/>
    <a:srgbClr val="C2B0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432" y="84"/>
      </p:cViewPr>
      <p:guideLst>
        <p:guide orient="horz" pos="1128"/>
        <p:guide orient="horz" pos="3888"/>
        <p:guide pos="288"/>
        <p:guide pos="739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handoutMaster" Target="handoutMasters/handoutMaster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theme" Target="theme/theme1.xml"/><Relationship Id="rId5" Type="http://schemas.openxmlformats.org/officeDocument/2006/relationships/slideMaster" Target="slideMasters/slideMaster1.xml"/><Relationship Id="rId61" Type="http://schemas.microsoft.com/office/2018/10/relationships/authors" Target="author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viewProps" Target="viewProp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els Kwint" userId="87f3645e-f02b-4577-88bd-d3c59338af06" providerId="ADAL" clId="{0939FF21-529F-4AFB-A5D8-53A20CC7A59A}"/>
    <pc:docChg chg="modSld">
      <pc:chgData name="Niels Kwint" userId="87f3645e-f02b-4577-88bd-d3c59338af06" providerId="ADAL" clId="{0939FF21-529F-4AFB-A5D8-53A20CC7A59A}" dt="2024-12-11T14:00:31.701" v="16" actId="14100"/>
      <pc:docMkLst>
        <pc:docMk/>
      </pc:docMkLst>
      <pc:sldChg chg="modSp mod">
        <pc:chgData name="Niels Kwint" userId="87f3645e-f02b-4577-88bd-d3c59338af06" providerId="ADAL" clId="{0939FF21-529F-4AFB-A5D8-53A20CC7A59A}" dt="2024-12-11T14:00:31.701" v="16" actId="14100"/>
        <pc:sldMkLst>
          <pc:docMk/>
          <pc:sldMk cId="815753240" sldId="12391"/>
        </pc:sldMkLst>
        <pc:spChg chg="mod">
          <ac:chgData name="Niels Kwint" userId="87f3645e-f02b-4577-88bd-d3c59338af06" providerId="ADAL" clId="{0939FF21-529F-4AFB-A5D8-53A20CC7A59A}" dt="2024-12-11T14:00:25.504" v="15" actId="20577"/>
          <ac:spMkLst>
            <pc:docMk/>
            <pc:sldMk cId="815753240" sldId="12391"/>
            <ac:spMk id="6" creationId="{EEB5C616-8DD9-4401-96CF-547C2CB60E75}"/>
          </ac:spMkLst>
        </pc:spChg>
        <pc:spChg chg="mod">
          <ac:chgData name="Niels Kwint" userId="87f3645e-f02b-4577-88bd-d3c59338af06" providerId="ADAL" clId="{0939FF21-529F-4AFB-A5D8-53A20CC7A59A}" dt="2024-12-11T14:00:31.701" v="16" actId="14100"/>
          <ac:spMkLst>
            <pc:docMk/>
            <pc:sldMk cId="815753240" sldId="12391"/>
            <ac:spMk id="10" creationId="{5B40856D-3EAC-AE8C-D3CF-FE64E32172DF}"/>
          </ac:spMkLst>
        </pc:spChg>
      </pc:sldChg>
    </pc:docChg>
  </pc:docChgLst>
  <pc:docChgLst>
    <pc:chgData name="Gunther, R.D. (Robert)" userId="71fd2922-264f-4ae6-92e8-463c13d7747a" providerId="ADAL" clId="{102D62EA-5443-491C-9B44-91E07B58ACBF}"/>
    <pc:docChg chg="undo custSel modSld">
      <pc:chgData name="Gunther, R.D. (Robert)" userId="71fd2922-264f-4ae6-92e8-463c13d7747a" providerId="ADAL" clId="{102D62EA-5443-491C-9B44-91E07B58ACBF}" dt="2024-12-13T13:47:27.245" v="5" actId="20577"/>
      <pc:docMkLst>
        <pc:docMk/>
      </pc:docMkLst>
      <pc:sldChg chg="modSp mod">
        <pc:chgData name="Gunther, R.D. (Robert)" userId="71fd2922-264f-4ae6-92e8-463c13d7747a" providerId="ADAL" clId="{102D62EA-5443-491C-9B44-91E07B58ACBF}" dt="2024-12-11T20:00:28.823" v="1" actId="20577"/>
        <pc:sldMkLst>
          <pc:docMk/>
          <pc:sldMk cId="1252483693" sldId="12353"/>
        </pc:sldMkLst>
        <pc:spChg chg="mod">
          <ac:chgData name="Gunther, R.D. (Robert)" userId="71fd2922-264f-4ae6-92e8-463c13d7747a" providerId="ADAL" clId="{102D62EA-5443-491C-9B44-91E07B58ACBF}" dt="2024-12-11T20:00:28.823" v="1" actId="20577"/>
          <ac:spMkLst>
            <pc:docMk/>
            <pc:sldMk cId="1252483693" sldId="12353"/>
            <ac:spMk id="4" creationId="{7979E0BD-D1B1-4665-9DBE-E33A5EB17CB9}"/>
          </ac:spMkLst>
        </pc:spChg>
      </pc:sldChg>
      <pc:sldChg chg="modSp mod">
        <pc:chgData name="Gunther, R.D. (Robert)" userId="71fd2922-264f-4ae6-92e8-463c13d7747a" providerId="ADAL" clId="{102D62EA-5443-491C-9B44-91E07B58ACBF}" dt="2024-12-13T13:46:49.040" v="3" actId="20577"/>
        <pc:sldMkLst>
          <pc:docMk/>
          <pc:sldMk cId="2834941814" sldId="12366"/>
        </pc:sldMkLst>
        <pc:spChg chg="mod">
          <ac:chgData name="Gunther, R.D. (Robert)" userId="71fd2922-264f-4ae6-92e8-463c13d7747a" providerId="ADAL" clId="{102D62EA-5443-491C-9B44-91E07B58ACBF}" dt="2024-12-13T13:46:49.040" v="3" actId="20577"/>
          <ac:spMkLst>
            <pc:docMk/>
            <pc:sldMk cId="2834941814" sldId="12366"/>
            <ac:spMk id="45" creationId="{00000000-0000-0000-0000-000000000000}"/>
          </ac:spMkLst>
        </pc:spChg>
      </pc:sldChg>
      <pc:sldChg chg="modSp mod">
        <pc:chgData name="Gunther, R.D. (Robert)" userId="71fd2922-264f-4ae6-92e8-463c13d7747a" providerId="ADAL" clId="{102D62EA-5443-491C-9B44-91E07B58ACBF}" dt="2024-12-13T13:47:27.245" v="5" actId="20577"/>
        <pc:sldMkLst>
          <pc:docMk/>
          <pc:sldMk cId="2305022480" sldId="12372"/>
        </pc:sldMkLst>
        <pc:spChg chg="mod">
          <ac:chgData name="Gunther, R.D. (Robert)" userId="71fd2922-264f-4ae6-92e8-463c13d7747a" providerId="ADAL" clId="{102D62EA-5443-491C-9B44-91E07B58ACBF}" dt="2024-12-13T13:47:27.245" v="5" actId="20577"/>
          <ac:spMkLst>
            <pc:docMk/>
            <pc:sldMk cId="2305022480" sldId="12372"/>
            <ac:spMk id="25" creationId="{B2202816-502E-C352-77BA-FEC5D6AC521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8.xlsx"/><Relationship Id="rId1" Type="http://schemas.openxmlformats.org/officeDocument/2006/relationships/themeOverride" Target="../theme/themeOverride4.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5.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7.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8.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9.xml"/></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0.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7.xml"/><Relationship Id="rId1" Type="http://schemas.microsoft.com/office/2011/relationships/chartStyle" Target="style7.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1.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2.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3.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9.xml"/><Relationship Id="rId1" Type="http://schemas.microsoft.com/office/2011/relationships/chartStyle" Target="style9.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0.xml"/><Relationship Id="rId1" Type="http://schemas.microsoft.com/office/2011/relationships/chartStyle" Target="style10.xml"/></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14.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15.xml"/></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6.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17.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18.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19.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20.xml"/></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21.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22.xml"/></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23.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6.xlsx"/><Relationship Id="rId1" Type="http://schemas.openxmlformats.org/officeDocument/2006/relationships/themeOverride" Target="../theme/themeOverride24.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25.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26.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27.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28.xml"/></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oleObject" Target="https://metrixlabnl.sharepoint.com/sites/ML-Netherlands_Research/Documents/Research/Clients/ING_C-Level_Press_Study_2024_(p110547)/Data/20241127_ING_C_Leve_WORK_(P110547).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Series 1</c:v>
                </c:pt>
              </c:strCache>
            </c:strRef>
          </c:tx>
          <c:dPt>
            <c:idx val="0"/>
            <c:bubble3D val="0"/>
            <c:spPr>
              <a:solidFill>
                <a:schemeClr val="accent3"/>
              </a:solidFill>
              <a:ln>
                <a:noFill/>
              </a:ln>
              <a:effectLst/>
            </c:spPr>
            <c:extLst>
              <c:ext xmlns:c16="http://schemas.microsoft.com/office/drawing/2014/chart" uri="{C3380CC4-5D6E-409C-BE32-E72D297353CC}">
                <c16:uniqueId val="{00000001-308F-421C-80AA-21CE24A2B6D8}"/>
              </c:ext>
            </c:extLst>
          </c:dPt>
          <c:dPt>
            <c:idx val="1"/>
            <c:bubble3D val="0"/>
            <c:spPr>
              <a:solidFill>
                <a:schemeClr val="accent1"/>
              </a:solidFill>
              <a:ln>
                <a:noFill/>
              </a:ln>
              <a:effectLst/>
            </c:spPr>
            <c:extLst>
              <c:ext xmlns:c16="http://schemas.microsoft.com/office/drawing/2014/chart" uri="{C3380CC4-5D6E-409C-BE32-E72D297353CC}">
                <c16:uniqueId val="{00000003-308F-421C-80AA-21CE24A2B6D8}"/>
              </c:ext>
            </c:extLst>
          </c:dPt>
          <c:dPt>
            <c:idx val="2"/>
            <c:bubble3D val="0"/>
            <c:spPr>
              <a:solidFill>
                <a:schemeClr val="accent2"/>
              </a:solidFill>
              <a:ln>
                <a:noFill/>
              </a:ln>
              <a:effectLst/>
            </c:spPr>
            <c:extLst>
              <c:ext xmlns:c16="http://schemas.microsoft.com/office/drawing/2014/chart" uri="{C3380CC4-5D6E-409C-BE32-E72D297353CC}">
                <c16:uniqueId val="{00000005-308F-421C-80AA-21CE24A2B6D8}"/>
              </c:ext>
            </c:extLst>
          </c:dPt>
          <c:dPt>
            <c:idx val="3"/>
            <c:bubble3D val="0"/>
            <c:spPr>
              <a:solidFill>
                <a:schemeClr val="accent4"/>
              </a:solidFill>
              <a:ln>
                <a:noFill/>
              </a:ln>
              <a:effectLst/>
            </c:spPr>
            <c:extLst>
              <c:ext xmlns:c16="http://schemas.microsoft.com/office/drawing/2014/chart" uri="{C3380CC4-5D6E-409C-BE32-E72D297353CC}">
                <c16:uniqueId val="{00000007-308F-421C-80AA-21CE24A2B6D8}"/>
              </c:ext>
            </c:extLst>
          </c:dPt>
          <c:dPt>
            <c:idx val="4"/>
            <c:bubble3D val="0"/>
            <c:spPr>
              <a:solidFill>
                <a:schemeClr val="accent5"/>
              </a:solidFill>
              <a:ln>
                <a:noFill/>
              </a:ln>
              <a:effectLst/>
            </c:spPr>
            <c:extLst>
              <c:ext xmlns:c16="http://schemas.microsoft.com/office/drawing/2014/chart" uri="{C3380CC4-5D6E-409C-BE32-E72D297353CC}">
                <c16:uniqueId val="{00000009-308F-421C-80AA-21CE24A2B6D8}"/>
              </c:ext>
            </c:extLst>
          </c:dPt>
          <c:dPt>
            <c:idx val="5"/>
            <c:bubble3D val="0"/>
            <c:spPr>
              <a:solidFill>
                <a:schemeClr val="accent6"/>
              </a:solidFill>
              <a:ln>
                <a:noFill/>
              </a:ln>
              <a:effectLst/>
            </c:spPr>
            <c:extLst>
              <c:ext xmlns:c16="http://schemas.microsoft.com/office/drawing/2014/chart" uri="{C3380CC4-5D6E-409C-BE32-E72D297353CC}">
                <c16:uniqueId val="{0000000B-308F-421C-80AA-21CE24A2B6D8}"/>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308F-421C-80AA-21CE24A2B6D8}"/>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308F-421C-80AA-21CE24A2B6D8}"/>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308F-421C-80AA-21CE24A2B6D8}"/>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308F-421C-80AA-21CE24A2B6D8}"/>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308F-421C-80AA-21CE24A2B6D8}"/>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308F-421C-80AA-21CE24A2B6D8}"/>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308F-421C-80AA-21CE24A2B6D8}"/>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308F-421C-80AA-21CE24A2B6D8}"/>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308F-421C-80AA-21CE24A2B6D8}"/>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308F-421C-80AA-21CE24A2B6D8}"/>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308F-421C-80AA-21CE24A2B6D8}"/>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308F-421C-80AA-21CE24A2B6D8}"/>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308F-421C-80AA-21CE24A2B6D8}"/>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308F-421C-80AA-21CE24A2B6D8}"/>
              </c:ext>
            </c:extLst>
          </c:dPt>
          <c:dLbls>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308F-421C-80AA-21CE24A2B6D8}"/>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308F-421C-80AA-21CE24A2B6D8}"/>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optimistisch</c:v>
                </c:pt>
                <c:pt idx="1">
                  <c:v>Optimistisch</c:v>
                </c:pt>
                <c:pt idx="2">
                  <c:v>Neutraal</c:v>
                </c:pt>
                <c:pt idx="3">
                  <c:v>Pessimistisch</c:v>
                </c:pt>
                <c:pt idx="4">
                  <c:v>Zeer pessimistisch</c:v>
                </c:pt>
              </c:strCache>
            </c:strRef>
          </c:cat>
          <c:val>
            <c:numRef>
              <c:f>Sheet1!$B$2:$B$6</c:f>
              <c:numCache>
                <c:formatCode>###0%</c:formatCode>
                <c:ptCount val="5"/>
                <c:pt idx="0">
                  <c:v>0.42585551330798471</c:v>
                </c:pt>
                <c:pt idx="1">
                  <c:v>0.47148288973384028</c:v>
                </c:pt>
                <c:pt idx="2">
                  <c:v>8.3650190114068435E-2</c:v>
                </c:pt>
                <c:pt idx="3">
                  <c:v>1.9011406844106463E-2</c:v>
                </c:pt>
                <c:pt idx="4">
                  <c:v>0</c:v>
                </c:pt>
              </c:numCache>
            </c:numRef>
          </c:val>
          <c:extLst>
            <c:ext xmlns:c16="http://schemas.microsoft.com/office/drawing/2014/chart" uri="{C3380CC4-5D6E-409C-BE32-E72D297353CC}">
              <c16:uniqueId val="{00000028-308F-421C-80AA-21CE24A2B6D8}"/>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0.13371520445347293"/>
          <c:y val="0.89534939370612487"/>
          <c:w val="0.74820141343019009"/>
          <c:h val="0.10135454482898364"/>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091935646000499"/>
          <c:y val="7.7418653659829889E-2"/>
          <c:w val="0.86908063430440996"/>
          <c:h val="0.92258134634017008"/>
        </c:manualLayout>
      </c:layout>
      <c:barChart>
        <c:barDir val="bar"/>
        <c:grouping val="clustered"/>
        <c:varyColors val="0"/>
        <c:ser>
          <c:idx val="2"/>
          <c:order val="0"/>
          <c:tx>
            <c:strRef>
              <c:f>Sheet1!$B$1</c:f>
              <c:strCache>
                <c:ptCount val="1"/>
                <c:pt idx="0">
                  <c:v>2024</c:v>
                </c:pt>
              </c:strCache>
            </c:strRef>
          </c:tx>
          <c:spPr>
            <a:solidFill>
              <a:srgbClr val="12BDF9"/>
            </a:solidFill>
          </c:spPr>
          <c:invertIfNegative val="1"/>
          <c:dPt>
            <c:idx val="2"/>
            <c:invertIfNegative val="1"/>
            <c:bubble3D val="0"/>
            <c:extLst>
              <c:ext xmlns:c16="http://schemas.microsoft.com/office/drawing/2014/chart" uri="{C3380CC4-5D6E-409C-BE32-E72D297353CC}">
                <c16:uniqueId val="{00000008-16DE-428A-A788-238E6394F8E8}"/>
              </c:ext>
            </c:extLst>
          </c:dPt>
          <c:dLbls>
            <c:delete val="1"/>
          </c:dLbls>
          <c:cat>
            <c:strRef>
              <c:f>Sheet1!$A$2:$A$8</c:f>
              <c:strCache>
                <c:ptCount val="7"/>
                <c:pt idx="0">
                  <c:v>Protectionisme/deglobalisering</c:v>
                </c:pt>
                <c:pt idx="1">
                  <c:v>Positie Europa in verschuivende geopolitieke verhoudingen</c:v>
                </c:pt>
                <c:pt idx="2">
                  <c:v>Het omgaan met de impact van hoge inflatie</c:v>
                </c:pt>
                <c:pt idx="3">
                  <c:v>Ontwikkelingen op financiële markten, zoals monetair beleid</c:v>
                </c:pt>
                <c:pt idx="4">
                  <c:v>Het omgaan met de impact van hoge energieprijzen</c:v>
                </c:pt>
                <c:pt idx="5">
                  <c:v>Inspelen op sterkere overheid</c:v>
                </c:pt>
                <c:pt idx="6">
                  <c:v>Het halen van klimaatdoelstellingen door het bedrijfsleven</c:v>
                </c:pt>
              </c:strCache>
            </c:strRef>
          </c:cat>
          <c:val>
            <c:numRef>
              <c:f>Sheet1!$B$2:$B$8</c:f>
              <c:numCache>
                <c:formatCode>0</c:formatCode>
                <c:ptCount val="7"/>
                <c:pt idx="0">
                  <c:v>-15</c:v>
                </c:pt>
                <c:pt idx="1">
                  <c:v>-6</c:v>
                </c:pt>
                <c:pt idx="2">
                  <c:v>3</c:v>
                </c:pt>
                <c:pt idx="3">
                  <c:v>-2</c:v>
                </c:pt>
                <c:pt idx="4">
                  <c:v>-11</c:v>
                </c:pt>
                <c:pt idx="5">
                  <c:v>6</c:v>
                </c:pt>
                <c:pt idx="6">
                  <c:v>3</c:v>
                </c:pt>
              </c:numCache>
            </c:numRef>
          </c:val>
          <c:extLst>
            <c:ext xmlns:c14="http://schemas.microsoft.com/office/drawing/2007/8/2/chart" uri="{6F2FDCE9-48DA-4B69-8628-5D25D57E5C99}">
              <c14:invertSolidFillFmt>
                <c14:spPr xmlns:c14="http://schemas.microsoft.com/office/drawing/2007/8/2/chart">
                  <a:solidFill>
                    <a:srgbClr val="F49800"/>
                  </a:solidFill>
                </c14:spPr>
              </c14:invertSolidFillFmt>
            </c:ext>
            <c:ext xmlns:c16="http://schemas.microsoft.com/office/drawing/2014/chart" uri="{C3380CC4-5D6E-409C-BE32-E72D297353CC}">
              <c16:uniqueId val="{00000000-8EED-4D5A-A70B-C4E034036F74}"/>
            </c:ext>
          </c:extLst>
        </c:ser>
        <c:ser>
          <c:idx val="0"/>
          <c:order val="1"/>
          <c:tx>
            <c:strRef>
              <c:f>Sheet1!$C$1</c:f>
              <c:strCache>
                <c:ptCount val="1"/>
                <c:pt idx="0">
                  <c:v>2023</c:v>
                </c:pt>
              </c:strCache>
            </c:strRef>
          </c:tx>
          <c:spPr>
            <a:noFill/>
            <a:ln>
              <a:solidFill>
                <a:srgbClr val="535353"/>
              </a:solidFill>
              <a:prstDash val="dash"/>
            </a:ln>
          </c:spPr>
          <c:invertIfNegative val="0"/>
          <c:dLbls>
            <c:delete val="1"/>
          </c:dLbls>
          <c:cat>
            <c:strRef>
              <c:f>Sheet1!$A$2:$A$8</c:f>
              <c:strCache>
                <c:ptCount val="7"/>
                <c:pt idx="0">
                  <c:v>Protectionisme/deglobalisering</c:v>
                </c:pt>
                <c:pt idx="1">
                  <c:v>Positie Europa in verschuivende geopolitieke verhoudingen</c:v>
                </c:pt>
                <c:pt idx="2">
                  <c:v>Het omgaan met de impact van hoge inflatie</c:v>
                </c:pt>
                <c:pt idx="3">
                  <c:v>Ontwikkelingen op financiële markten, zoals monetair beleid</c:v>
                </c:pt>
                <c:pt idx="4">
                  <c:v>Het omgaan met de impact van hoge energieprijzen</c:v>
                </c:pt>
                <c:pt idx="5">
                  <c:v>Inspelen op sterkere overheid</c:v>
                </c:pt>
                <c:pt idx="6">
                  <c:v>Het halen van klimaatdoelstellingen door het bedrijfsleven</c:v>
                </c:pt>
              </c:strCache>
            </c:strRef>
          </c:cat>
          <c:val>
            <c:numRef>
              <c:f>Sheet1!$C$2:$C$8</c:f>
              <c:numCache>
                <c:formatCode>General</c:formatCode>
                <c:ptCount val="7"/>
                <c:pt idx="0">
                  <c:v>-13</c:v>
                </c:pt>
                <c:pt idx="1">
                  <c:v>-13</c:v>
                </c:pt>
                <c:pt idx="2">
                  <c:v>-9</c:v>
                </c:pt>
                <c:pt idx="3">
                  <c:v>-9</c:v>
                </c:pt>
                <c:pt idx="4">
                  <c:v>-7</c:v>
                </c:pt>
                <c:pt idx="5">
                  <c:v>-7</c:v>
                </c:pt>
                <c:pt idx="6">
                  <c:v>-1</c:v>
                </c:pt>
              </c:numCache>
            </c:numRef>
          </c:val>
          <c:extLst>
            <c:ext xmlns:c16="http://schemas.microsoft.com/office/drawing/2014/chart" uri="{C3380CC4-5D6E-409C-BE32-E72D297353CC}">
              <c16:uniqueId val="{00000001-A953-406B-88BA-B9393B8432F4}"/>
            </c:ext>
          </c:extLst>
        </c:ser>
        <c:dLbls>
          <c:showLegendKey val="0"/>
          <c:showVal val="1"/>
          <c:showCatName val="0"/>
          <c:showSerName val="0"/>
          <c:showPercent val="0"/>
          <c:showBubbleSize val="0"/>
        </c:dLbls>
        <c:gapWidth val="75"/>
        <c:overlap val="100"/>
        <c:axId val="-1104358384"/>
        <c:axId val="-1104356336"/>
      </c:barChart>
      <c:catAx>
        <c:axId val="-110435838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low"/>
        <c:spPr>
          <a:ln>
            <a:solidFill>
              <a:schemeClr val="tx2"/>
            </a:solidFill>
          </a:ln>
        </c:spPr>
        <c:txPr>
          <a:bodyPr rot="0" vert="horz"/>
          <a:lstStyle/>
          <a:p>
            <a:pPr algn="r">
              <a:defRPr sz="1200">
                <a:solidFill>
                  <a:schemeClr val="tx1"/>
                </a:solidFill>
              </a:defRPr>
            </a:pPr>
            <a:endParaRPr lang="nl-NL"/>
          </a:p>
        </c:txPr>
        <c:crossAx val="-1104356336"/>
        <c:crossesAt val="0"/>
        <c:auto val="0"/>
        <c:lblAlgn val="ctr"/>
        <c:lblOffset val="100"/>
        <c:tickLblSkip val="1"/>
        <c:tickMarkSkip val="1"/>
        <c:noMultiLvlLbl val="0"/>
      </c:catAx>
      <c:valAx>
        <c:axId val="-1104356336"/>
        <c:scaling>
          <c:orientation val="minMax"/>
          <c:max val="50"/>
          <c:min val="-50"/>
        </c:scaling>
        <c:delete val="1"/>
        <c:axPos val="b"/>
        <c:numFmt formatCode="General" sourceLinked="0"/>
        <c:majorTickMark val="out"/>
        <c:minorTickMark val="none"/>
        <c:tickLblPos val="nextTo"/>
        <c:crossAx val="-1104358384"/>
        <c:crosses val="max"/>
        <c:crossBetween val="between"/>
      </c:valAx>
      <c:spPr>
        <a:noFill/>
        <a:ln w="25400">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userShapes r:id="rId3"/>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Q21022</c:v>
                </c:pt>
              </c:strCache>
            </c:strRef>
          </c:tx>
          <c:dPt>
            <c:idx val="0"/>
            <c:bubble3D val="0"/>
            <c:spPr>
              <a:solidFill>
                <a:srgbClr val="0065D3"/>
              </a:solidFill>
            </c:spPr>
            <c:extLst>
              <c:ext xmlns:c16="http://schemas.microsoft.com/office/drawing/2014/chart" uri="{C3380CC4-5D6E-409C-BE32-E72D297353CC}">
                <c16:uniqueId val="{00000001-F150-4084-A455-9661E312A4E9}"/>
              </c:ext>
            </c:extLst>
          </c:dPt>
          <c:dPt>
            <c:idx val="1"/>
            <c:bubble3D val="0"/>
            <c:spPr>
              <a:solidFill>
                <a:srgbClr val="0065D3">
                  <a:lumMod val="60000"/>
                  <a:lumOff val="40000"/>
                </a:srgbClr>
              </a:solidFill>
            </c:spPr>
            <c:extLst>
              <c:ext xmlns:c16="http://schemas.microsoft.com/office/drawing/2014/chart" uri="{C3380CC4-5D6E-409C-BE32-E72D297353CC}">
                <c16:uniqueId val="{00000003-F150-4084-A455-9661E312A4E9}"/>
              </c:ext>
            </c:extLst>
          </c:dPt>
          <c:dPt>
            <c:idx val="2"/>
            <c:bubble3D val="0"/>
            <c:spPr>
              <a:solidFill>
                <a:srgbClr val="DBDBDB"/>
              </a:solidFill>
            </c:spPr>
            <c:extLst>
              <c:ext xmlns:c16="http://schemas.microsoft.com/office/drawing/2014/chart" uri="{C3380CC4-5D6E-409C-BE32-E72D297353CC}">
                <c16:uniqueId val="{00000005-F150-4084-A455-9661E312A4E9}"/>
              </c:ext>
            </c:extLst>
          </c:dPt>
          <c:dPt>
            <c:idx val="3"/>
            <c:bubble3D val="0"/>
            <c:spPr>
              <a:solidFill>
                <a:srgbClr val="727272"/>
              </a:solidFill>
            </c:spPr>
            <c:extLst>
              <c:ext xmlns:c16="http://schemas.microsoft.com/office/drawing/2014/chart" uri="{C3380CC4-5D6E-409C-BE32-E72D297353CC}">
                <c16:uniqueId val="{00000007-F150-4084-A455-9661E312A4E9}"/>
              </c:ext>
            </c:extLst>
          </c:dPt>
          <c:dPt>
            <c:idx val="5"/>
            <c:bubble3D val="0"/>
            <c:spPr>
              <a:solidFill>
                <a:srgbClr val="727272"/>
              </a:solidFill>
            </c:spPr>
            <c:extLst>
              <c:ext xmlns:c16="http://schemas.microsoft.com/office/drawing/2014/chart" uri="{C3380CC4-5D6E-409C-BE32-E72D297353CC}">
                <c16:uniqueId val="{00000009-F150-4084-A455-9661E312A4E9}"/>
              </c:ext>
            </c:extLst>
          </c:dPt>
          <c:dPt>
            <c:idx val="6"/>
            <c:bubble3D val="0"/>
            <c:spPr>
              <a:solidFill>
                <a:srgbClr val="002C7A"/>
              </a:solidFill>
            </c:spPr>
            <c:extLst>
              <c:ext xmlns:c16="http://schemas.microsoft.com/office/drawing/2014/chart" uri="{C3380CC4-5D6E-409C-BE32-E72D297353CC}">
                <c16:uniqueId val="{0000000B-F150-4084-A455-9661E312A4E9}"/>
              </c:ext>
            </c:extLst>
          </c:dPt>
          <c:dPt>
            <c:idx val="7"/>
            <c:bubble3D val="0"/>
            <c:spPr>
              <a:solidFill>
                <a:srgbClr val="E95000"/>
              </a:solidFill>
            </c:spPr>
            <c:extLst>
              <c:ext xmlns:c16="http://schemas.microsoft.com/office/drawing/2014/chart" uri="{C3380CC4-5D6E-409C-BE32-E72D297353CC}">
                <c16:uniqueId val="{0000000D-F150-4084-A455-9661E312A4E9}"/>
              </c:ext>
            </c:extLst>
          </c:dPt>
          <c:dPt>
            <c:idx val="8"/>
            <c:bubble3D val="0"/>
            <c:spPr>
              <a:solidFill>
                <a:srgbClr val="FE988E"/>
              </a:solidFill>
            </c:spPr>
            <c:extLst>
              <c:ext xmlns:c16="http://schemas.microsoft.com/office/drawing/2014/chart" uri="{C3380CC4-5D6E-409C-BE32-E72D297353CC}">
                <c16:uniqueId val="{0000000F-F150-4084-A455-9661E312A4E9}"/>
              </c:ext>
            </c:extLst>
          </c:dPt>
          <c:dPt>
            <c:idx val="9"/>
            <c:bubble3D val="0"/>
            <c:spPr>
              <a:solidFill>
                <a:srgbClr val="E05376"/>
              </a:solidFill>
            </c:spPr>
            <c:extLst>
              <c:ext xmlns:c16="http://schemas.microsoft.com/office/drawing/2014/chart" uri="{C3380CC4-5D6E-409C-BE32-E72D297353CC}">
                <c16:uniqueId val="{00000011-F150-4084-A455-9661E312A4E9}"/>
              </c:ext>
            </c:extLst>
          </c:dPt>
          <c:dPt>
            <c:idx val="10"/>
            <c:bubble3D val="0"/>
            <c:spPr>
              <a:solidFill>
                <a:srgbClr val="49A7BF"/>
              </a:solidFill>
            </c:spPr>
            <c:extLst>
              <c:ext xmlns:c16="http://schemas.microsoft.com/office/drawing/2014/chart" uri="{C3380CC4-5D6E-409C-BE32-E72D297353CC}">
                <c16:uniqueId val="{00000013-F150-4084-A455-9661E312A4E9}"/>
              </c:ext>
            </c:extLst>
          </c:dPt>
          <c:dPt>
            <c:idx val="11"/>
            <c:bubble3D val="0"/>
            <c:spPr>
              <a:solidFill>
                <a:srgbClr val="00818E"/>
              </a:solidFill>
            </c:spPr>
            <c:extLst>
              <c:ext xmlns:c16="http://schemas.microsoft.com/office/drawing/2014/chart" uri="{C3380CC4-5D6E-409C-BE32-E72D297353CC}">
                <c16:uniqueId val="{00000015-F150-4084-A455-9661E312A4E9}"/>
              </c:ext>
            </c:extLst>
          </c:dPt>
          <c:dPt>
            <c:idx val="12"/>
            <c:bubble3D val="0"/>
            <c:spPr>
              <a:solidFill>
                <a:srgbClr val="CBDB29"/>
              </a:solidFill>
            </c:spPr>
            <c:extLst>
              <c:ext xmlns:c16="http://schemas.microsoft.com/office/drawing/2014/chart" uri="{C3380CC4-5D6E-409C-BE32-E72D297353CC}">
                <c16:uniqueId val="{00000017-F150-4084-A455-9661E312A4E9}"/>
              </c:ext>
            </c:extLst>
          </c:dPt>
          <c:dPt>
            <c:idx val="13"/>
            <c:bubble3D val="0"/>
            <c:spPr>
              <a:solidFill>
                <a:srgbClr val="7ABA36"/>
              </a:solidFill>
            </c:spPr>
            <c:extLst>
              <c:ext xmlns:c16="http://schemas.microsoft.com/office/drawing/2014/chart" uri="{C3380CC4-5D6E-409C-BE32-E72D297353CC}">
                <c16:uniqueId val="{00000019-F150-4084-A455-9661E312A4E9}"/>
              </c:ext>
            </c:extLst>
          </c:dPt>
          <c:dPt>
            <c:idx val="14"/>
            <c:bubble3D val="0"/>
            <c:spPr>
              <a:solidFill>
                <a:srgbClr val="3C8734"/>
              </a:solidFill>
            </c:spPr>
            <c:extLst>
              <c:ext xmlns:c16="http://schemas.microsoft.com/office/drawing/2014/chart" uri="{C3380CC4-5D6E-409C-BE32-E72D297353CC}">
                <c16:uniqueId val="{0000001B-F150-4084-A455-9661E312A4E9}"/>
              </c:ext>
            </c:extLst>
          </c:dPt>
          <c:dPt>
            <c:idx val="15"/>
            <c:bubble3D val="0"/>
            <c:spPr>
              <a:solidFill>
                <a:srgbClr val="CDB123"/>
              </a:solidFill>
            </c:spPr>
            <c:extLst>
              <c:ext xmlns:c16="http://schemas.microsoft.com/office/drawing/2014/chart" uri="{C3380CC4-5D6E-409C-BE32-E72D297353CC}">
                <c16:uniqueId val="{0000001D-F150-4084-A455-9661E312A4E9}"/>
              </c:ext>
            </c:extLst>
          </c:dPt>
          <c:dPt>
            <c:idx val="16"/>
            <c:bubble3D val="0"/>
            <c:spPr>
              <a:solidFill>
                <a:srgbClr val="C29773"/>
              </a:solidFill>
            </c:spPr>
            <c:extLst>
              <c:ext xmlns:c16="http://schemas.microsoft.com/office/drawing/2014/chart" uri="{C3380CC4-5D6E-409C-BE32-E72D297353CC}">
                <c16:uniqueId val="{0000001F-F150-4084-A455-9661E312A4E9}"/>
              </c:ext>
            </c:extLst>
          </c:dPt>
          <c:dPt>
            <c:idx val="17"/>
            <c:bubble3D val="0"/>
            <c:spPr>
              <a:solidFill>
                <a:srgbClr val="945200"/>
              </a:solidFill>
            </c:spPr>
            <c:extLst>
              <c:ext xmlns:c16="http://schemas.microsoft.com/office/drawing/2014/chart" uri="{C3380CC4-5D6E-409C-BE32-E72D297353CC}">
                <c16:uniqueId val="{00000021-F150-4084-A455-9661E312A4E9}"/>
              </c:ext>
            </c:extLst>
          </c:dPt>
          <c:dPt>
            <c:idx val="18"/>
            <c:bubble3D val="0"/>
            <c:spPr>
              <a:solidFill>
                <a:srgbClr val="E95000"/>
              </a:solidFill>
            </c:spPr>
            <c:extLst>
              <c:ext xmlns:c16="http://schemas.microsoft.com/office/drawing/2014/chart" uri="{C3380CC4-5D6E-409C-BE32-E72D297353CC}">
                <c16:uniqueId val="{00000023-F150-4084-A455-9661E312A4E9}"/>
              </c:ext>
            </c:extLst>
          </c:dPt>
          <c:dPt>
            <c:idx val="19"/>
            <c:bubble3D val="0"/>
            <c:spPr>
              <a:solidFill>
                <a:srgbClr val="002C7A"/>
              </a:solidFill>
            </c:spPr>
            <c:extLst>
              <c:ext xmlns:c16="http://schemas.microsoft.com/office/drawing/2014/chart" uri="{C3380CC4-5D6E-409C-BE32-E72D297353CC}">
                <c16:uniqueId val="{00000025-F150-4084-A455-9661E312A4E9}"/>
              </c:ext>
            </c:extLst>
          </c:dPt>
          <c:dLbls>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F150-4084-A455-9661E312A4E9}"/>
                </c:ext>
              </c:extLst>
            </c:dLbl>
            <c:dLbl>
              <c:idx val="3"/>
              <c:delete val="1"/>
              <c:extLst>
                <c:ext xmlns:c15="http://schemas.microsoft.com/office/drawing/2012/chart" uri="{CE6537A1-D6FC-4f65-9D91-7224C49458BB}"/>
                <c:ext xmlns:c16="http://schemas.microsoft.com/office/drawing/2014/chart" uri="{C3380CC4-5D6E-409C-BE32-E72D297353CC}">
                  <c16:uniqueId val="{00000007-F150-4084-A455-9661E312A4E9}"/>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7-F150-4084-A455-9661E312A4E9}"/>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4"/>
                <c:pt idx="0">
                  <c:v>Ja</c:v>
                </c:pt>
                <c:pt idx="1">
                  <c:v>Misschien</c:v>
                </c:pt>
                <c:pt idx="2">
                  <c:v>Nee</c:v>
                </c:pt>
                <c:pt idx="3">
                  <c:v>Weet ik niet</c:v>
                </c:pt>
              </c:strCache>
            </c:strRef>
          </c:cat>
          <c:val>
            <c:numRef>
              <c:f>Sheet1!$B$2:$B$5</c:f>
              <c:numCache>
                <c:formatCode>###0%</c:formatCode>
                <c:ptCount val="4"/>
                <c:pt idx="0">
                  <c:v>0.18631178707224336</c:v>
                </c:pt>
                <c:pt idx="1">
                  <c:v>0.53612167300380231</c:v>
                </c:pt>
                <c:pt idx="2">
                  <c:v>0.27376425855513309</c:v>
                </c:pt>
                <c:pt idx="3">
                  <c:v>3.8022813688212923E-3</c:v>
                </c:pt>
              </c:numCache>
            </c:numRef>
          </c:val>
          <c:extLst>
            <c:ext xmlns:c16="http://schemas.microsoft.com/office/drawing/2014/chart" uri="{C3380CC4-5D6E-409C-BE32-E72D297353CC}">
              <c16:uniqueId val="{00000026-F150-4084-A455-9661E312A4E9}"/>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84516220531385422"/>
          <c:w val="0.99930944516627296"/>
          <c:h val="0.1548377946861457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Q21020</c:v>
                </c:pt>
              </c:strCache>
            </c:strRef>
          </c:tx>
          <c:dPt>
            <c:idx val="0"/>
            <c:bubble3D val="0"/>
            <c:spPr>
              <a:solidFill>
                <a:srgbClr val="0065D3">
                  <a:lumMod val="75000"/>
                </a:srgbClr>
              </a:solidFill>
            </c:spPr>
            <c:extLst>
              <c:ext xmlns:c16="http://schemas.microsoft.com/office/drawing/2014/chart" uri="{C3380CC4-5D6E-409C-BE32-E72D297353CC}">
                <c16:uniqueId val="{00000001-94E2-43D2-AF6D-73B1457D6385}"/>
              </c:ext>
            </c:extLst>
          </c:dPt>
          <c:dPt>
            <c:idx val="1"/>
            <c:bubble3D val="0"/>
            <c:spPr>
              <a:solidFill>
                <a:srgbClr val="0065D3">
                  <a:lumMod val="60000"/>
                  <a:lumOff val="40000"/>
                </a:srgbClr>
              </a:solidFill>
            </c:spPr>
            <c:extLst>
              <c:ext xmlns:c16="http://schemas.microsoft.com/office/drawing/2014/chart" uri="{C3380CC4-5D6E-409C-BE32-E72D297353CC}">
                <c16:uniqueId val="{00000003-94E2-43D2-AF6D-73B1457D6385}"/>
              </c:ext>
            </c:extLst>
          </c:dPt>
          <c:dPt>
            <c:idx val="2"/>
            <c:bubble3D val="0"/>
            <c:spPr>
              <a:solidFill>
                <a:srgbClr val="0065D3">
                  <a:lumMod val="20000"/>
                  <a:lumOff val="80000"/>
                </a:srgbClr>
              </a:solidFill>
            </c:spPr>
            <c:extLst>
              <c:ext xmlns:c16="http://schemas.microsoft.com/office/drawing/2014/chart" uri="{C3380CC4-5D6E-409C-BE32-E72D297353CC}">
                <c16:uniqueId val="{00000005-94E2-43D2-AF6D-73B1457D6385}"/>
              </c:ext>
            </c:extLst>
          </c:dPt>
          <c:dPt>
            <c:idx val="3"/>
            <c:bubble3D val="0"/>
            <c:spPr>
              <a:solidFill>
                <a:srgbClr val="727272"/>
              </a:solidFill>
            </c:spPr>
            <c:extLst>
              <c:ext xmlns:c16="http://schemas.microsoft.com/office/drawing/2014/chart" uri="{C3380CC4-5D6E-409C-BE32-E72D297353CC}">
                <c16:uniqueId val="{00000007-94E2-43D2-AF6D-73B1457D6385}"/>
              </c:ext>
            </c:extLst>
          </c:dPt>
          <c:dPt>
            <c:idx val="4"/>
            <c:bubble3D val="0"/>
            <c:spPr>
              <a:solidFill>
                <a:srgbClr val="DBDBDB"/>
              </a:solidFill>
            </c:spPr>
            <c:extLst>
              <c:ext xmlns:c16="http://schemas.microsoft.com/office/drawing/2014/chart" uri="{C3380CC4-5D6E-409C-BE32-E72D297353CC}">
                <c16:uniqueId val="{00000009-94E2-43D2-AF6D-73B1457D6385}"/>
              </c:ext>
            </c:extLst>
          </c:dPt>
          <c:dPt>
            <c:idx val="5"/>
            <c:bubble3D val="0"/>
            <c:spPr>
              <a:solidFill>
                <a:srgbClr val="727272"/>
              </a:solidFill>
            </c:spPr>
            <c:extLst>
              <c:ext xmlns:c16="http://schemas.microsoft.com/office/drawing/2014/chart" uri="{C3380CC4-5D6E-409C-BE32-E72D297353CC}">
                <c16:uniqueId val="{0000000B-94E2-43D2-AF6D-73B1457D6385}"/>
              </c:ext>
            </c:extLst>
          </c:dPt>
          <c:dPt>
            <c:idx val="6"/>
            <c:bubble3D val="0"/>
            <c:spPr>
              <a:solidFill>
                <a:srgbClr val="002C7A"/>
              </a:solidFill>
            </c:spPr>
            <c:extLst>
              <c:ext xmlns:c16="http://schemas.microsoft.com/office/drawing/2014/chart" uri="{C3380CC4-5D6E-409C-BE32-E72D297353CC}">
                <c16:uniqueId val="{0000000D-94E2-43D2-AF6D-73B1457D6385}"/>
              </c:ext>
            </c:extLst>
          </c:dPt>
          <c:dPt>
            <c:idx val="7"/>
            <c:bubble3D val="0"/>
            <c:spPr>
              <a:solidFill>
                <a:srgbClr val="E95000"/>
              </a:solidFill>
            </c:spPr>
            <c:extLst>
              <c:ext xmlns:c16="http://schemas.microsoft.com/office/drawing/2014/chart" uri="{C3380CC4-5D6E-409C-BE32-E72D297353CC}">
                <c16:uniqueId val="{0000000F-94E2-43D2-AF6D-73B1457D6385}"/>
              </c:ext>
            </c:extLst>
          </c:dPt>
          <c:dPt>
            <c:idx val="8"/>
            <c:bubble3D val="0"/>
            <c:spPr>
              <a:solidFill>
                <a:srgbClr val="FE988E"/>
              </a:solidFill>
            </c:spPr>
            <c:extLst>
              <c:ext xmlns:c16="http://schemas.microsoft.com/office/drawing/2014/chart" uri="{C3380CC4-5D6E-409C-BE32-E72D297353CC}">
                <c16:uniqueId val="{00000011-94E2-43D2-AF6D-73B1457D6385}"/>
              </c:ext>
            </c:extLst>
          </c:dPt>
          <c:dPt>
            <c:idx val="9"/>
            <c:bubble3D val="0"/>
            <c:spPr>
              <a:solidFill>
                <a:srgbClr val="E05376"/>
              </a:solidFill>
            </c:spPr>
            <c:extLst>
              <c:ext xmlns:c16="http://schemas.microsoft.com/office/drawing/2014/chart" uri="{C3380CC4-5D6E-409C-BE32-E72D297353CC}">
                <c16:uniqueId val="{00000013-94E2-43D2-AF6D-73B1457D6385}"/>
              </c:ext>
            </c:extLst>
          </c:dPt>
          <c:dPt>
            <c:idx val="10"/>
            <c:bubble3D val="0"/>
            <c:spPr>
              <a:solidFill>
                <a:srgbClr val="49A7BF"/>
              </a:solidFill>
            </c:spPr>
            <c:extLst>
              <c:ext xmlns:c16="http://schemas.microsoft.com/office/drawing/2014/chart" uri="{C3380CC4-5D6E-409C-BE32-E72D297353CC}">
                <c16:uniqueId val="{00000015-94E2-43D2-AF6D-73B1457D6385}"/>
              </c:ext>
            </c:extLst>
          </c:dPt>
          <c:dPt>
            <c:idx val="11"/>
            <c:bubble3D val="0"/>
            <c:spPr>
              <a:solidFill>
                <a:srgbClr val="00818E"/>
              </a:solidFill>
            </c:spPr>
            <c:extLst>
              <c:ext xmlns:c16="http://schemas.microsoft.com/office/drawing/2014/chart" uri="{C3380CC4-5D6E-409C-BE32-E72D297353CC}">
                <c16:uniqueId val="{00000017-94E2-43D2-AF6D-73B1457D6385}"/>
              </c:ext>
            </c:extLst>
          </c:dPt>
          <c:dPt>
            <c:idx val="12"/>
            <c:bubble3D val="0"/>
            <c:spPr>
              <a:solidFill>
                <a:srgbClr val="CBDB29"/>
              </a:solidFill>
            </c:spPr>
            <c:extLst>
              <c:ext xmlns:c16="http://schemas.microsoft.com/office/drawing/2014/chart" uri="{C3380CC4-5D6E-409C-BE32-E72D297353CC}">
                <c16:uniqueId val="{00000019-94E2-43D2-AF6D-73B1457D6385}"/>
              </c:ext>
            </c:extLst>
          </c:dPt>
          <c:dPt>
            <c:idx val="13"/>
            <c:bubble3D val="0"/>
            <c:spPr>
              <a:solidFill>
                <a:srgbClr val="7ABA36"/>
              </a:solidFill>
            </c:spPr>
            <c:extLst>
              <c:ext xmlns:c16="http://schemas.microsoft.com/office/drawing/2014/chart" uri="{C3380CC4-5D6E-409C-BE32-E72D297353CC}">
                <c16:uniqueId val="{0000001B-94E2-43D2-AF6D-73B1457D6385}"/>
              </c:ext>
            </c:extLst>
          </c:dPt>
          <c:dPt>
            <c:idx val="14"/>
            <c:bubble3D val="0"/>
            <c:spPr>
              <a:solidFill>
                <a:srgbClr val="3C8734"/>
              </a:solidFill>
            </c:spPr>
            <c:extLst>
              <c:ext xmlns:c16="http://schemas.microsoft.com/office/drawing/2014/chart" uri="{C3380CC4-5D6E-409C-BE32-E72D297353CC}">
                <c16:uniqueId val="{0000001D-94E2-43D2-AF6D-73B1457D6385}"/>
              </c:ext>
            </c:extLst>
          </c:dPt>
          <c:dPt>
            <c:idx val="15"/>
            <c:bubble3D val="0"/>
            <c:spPr>
              <a:solidFill>
                <a:srgbClr val="CDB123"/>
              </a:solidFill>
            </c:spPr>
            <c:extLst>
              <c:ext xmlns:c16="http://schemas.microsoft.com/office/drawing/2014/chart" uri="{C3380CC4-5D6E-409C-BE32-E72D297353CC}">
                <c16:uniqueId val="{0000001F-94E2-43D2-AF6D-73B1457D6385}"/>
              </c:ext>
            </c:extLst>
          </c:dPt>
          <c:dPt>
            <c:idx val="16"/>
            <c:bubble3D val="0"/>
            <c:spPr>
              <a:solidFill>
                <a:srgbClr val="C29773"/>
              </a:solidFill>
            </c:spPr>
            <c:extLst>
              <c:ext xmlns:c16="http://schemas.microsoft.com/office/drawing/2014/chart" uri="{C3380CC4-5D6E-409C-BE32-E72D297353CC}">
                <c16:uniqueId val="{00000021-94E2-43D2-AF6D-73B1457D6385}"/>
              </c:ext>
            </c:extLst>
          </c:dPt>
          <c:dPt>
            <c:idx val="17"/>
            <c:bubble3D val="0"/>
            <c:spPr>
              <a:solidFill>
                <a:srgbClr val="945200"/>
              </a:solidFill>
            </c:spPr>
            <c:extLst>
              <c:ext xmlns:c16="http://schemas.microsoft.com/office/drawing/2014/chart" uri="{C3380CC4-5D6E-409C-BE32-E72D297353CC}">
                <c16:uniqueId val="{00000023-94E2-43D2-AF6D-73B1457D6385}"/>
              </c:ext>
            </c:extLst>
          </c:dPt>
          <c:dPt>
            <c:idx val="18"/>
            <c:bubble3D val="0"/>
            <c:spPr>
              <a:solidFill>
                <a:srgbClr val="E95000"/>
              </a:solidFill>
            </c:spPr>
            <c:extLst>
              <c:ext xmlns:c16="http://schemas.microsoft.com/office/drawing/2014/chart" uri="{C3380CC4-5D6E-409C-BE32-E72D297353CC}">
                <c16:uniqueId val="{00000025-94E2-43D2-AF6D-73B1457D6385}"/>
              </c:ext>
            </c:extLst>
          </c:dPt>
          <c:dPt>
            <c:idx val="19"/>
            <c:bubble3D val="0"/>
            <c:spPr>
              <a:solidFill>
                <a:srgbClr val="002C7A"/>
              </a:solidFill>
            </c:spPr>
            <c:extLst>
              <c:ext xmlns:c16="http://schemas.microsoft.com/office/drawing/2014/chart" uri="{C3380CC4-5D6E-409C-BE32-E72D297353CC}">
                <c16:uniqueId val="{00000027-94E2-43D2-AF6D-73B1457D6385}"/>
              </c:ext>
            </c:extLst>
          </c:dPt>
          <c:dLbls>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94E2-43D2-AF6D-73B1457D6385}"/>
                </c:ext>
              </c:extLst>
            </c:dLbl>
            <c:dLbl>
              <c:idx val="4"/>
              <c:delete val="1"/>
              <c:extLst>
                <c:ext xmlns:c15="http://schemas.microsoft.com/office/drawing/2012/chart" uri="{CE6537A1-D6FC-4f65-9D91-7224C49458BB}"/>
                <c:ext xmlns:c16="http://schemas.microsoft.com/office/drawing/2014/chart" uri="{C3380CC4-5D6E-409C-BE32-E72D297353CC}">
                  <c16:uniqueId val="{00000009-94E2-43D2-AF6D-73B1457D6385}"/>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9-94E2-43D2-AF6D-73B1457D6385}"/>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Sheet1!$A$2:$A$6</c:f>
              <c:strCache>
                <c:ptCount val="5"/>
                <c:pt idx="0">
                  <c:v>Zeer sterk</c:v>
                </c:pt>
                <c:pt idx="1">
                  <c:v>Enigszins sterk</c:v>
                </c:pt>
                <c:pt idx="2">
                  <c:v>Neutraal</c:v>
                </c:pt>
                <c:pt idx="3">
                  <c:v>Niet sterk</c:v>
                </c:pt>
                <c:pt idx="4">
                  <c:v>Helemaal niet sterk</c:v>
                </c:pt>
              </c:strCache>
            </c:strRef>
          </c:cat>
          <c:val>
            <c:numRef>
              <c:f>Sheet1!$B$2:$B$6</c:f>
              <c:numCache>
                <c:formatCode>###0%</c:formatCode>
                <c:ptCount val="5"/>
                <c:pt idx="0">
                  <c:v>0.30798479087452474</c:v>
                </c:pt>
                <c:pt idx="1">
                  <c:v>0.46387832699619769</c:v>
                </c:pt>
                <c:pt idx="2">
                  <c:v>0.22053231939163498</c:v>
                </c:pt>
                <c:pt idx="3">
                  <c:v>7.6045627376425846E-3</c:v>
                </c:pt>
                <c:pt idx="4">
                  <c:v>0</c:v>
                </c:pt>
              </c:numCache>
            </c:numRef>
          </c:val>
          <c:extLst>
            <c:ext xmlns:c16="http://schemas.microsoft.com/office/drawing/2014/chart" uri="{C3380CC4-5D6E-409C-BE32-E72D297353CC}">
              <c16:uniqueId val="{00000028-94E2-43D2-AF6D-73B1457D6385}"/>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95038465019458795"/>
          <c:w val="0.99930944516627296"/>
          <c:h val="4.9615349805412302E-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938722014461693"/>
          <c:y val="4.9217104660745497E-5"/>
          <c:w val="0.52619340138230764"/>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R&amp;D</c:v>
                </c:pt>
                <c:pt idx="1">
                  <c:v>Klantenservice</c:v>
                </c:pt>
                <c:pt idx="2">
                  <c:v>IT</c:v>
                </c:pt>
                <c:pt idx="3">
                  <c:v>Human Resource Management</c:v>
                </c:pt>
                <c:pt idx="4">
                  <c:v>Productie</c:v>
                </c:pt>
                <c:pt idx="5">
                  <c:v>Finance</c:v>
                </c:pt>
                <c:pt idx="6">
                  <c:v>Marketing</c:v>
                </c:pt>
                <c:pt idx="7">
                  <c:v>Logistiek</c:v>
                </c:pt>
                <c:pt idx="8">
                  <c:v>Sales</c:v>
                </c:pt>
              </c:strCache>
            </c:strRef>
          </c:cat>
          <c:val>
            <c:numRef>
              <c:f>Sheet1!$B$2:$B$10</c:f>
              <c:numCache>
                <c:formatCode>###0%</c:formatCode>
                <c:ptCount val="9"/>
                <c:pt idx="0">
                  <c:v>0.40816326530612246</c:v>
                </c:pt>
                <c:pt idx="1">
                  <c:v>0.36734693877551022</c:v>
                </c:pt>
                <c:pt idx="2">
                  <c:v>0.32653061224489799</c:v>
                </c:pt>
                <c:pt idx="3">
                  <c:v>0.30612244897959184</c:v>
                </c:pt>
                <c:pt idx="4">
                  <c:v>0.30612244897959184</c:v>
                </c:pt>
                <c:pt idx="5">
                  <c:v>0.2857142857142857</c:v>
                </c:pt>
                <c:pt idx="6">
                  <c:v>0.2857142857142857</c:v>
                </c:pt>
                <c:pt idx="7">
                  <c:v>0.26530612244897961</c:v>
                </c:pt>
                <c:pt idx="8">
                  <c:v>0.24489795918367346</c:v>
                </c:pt>
              </c:numCache>
            </c:numRef>
          </c:val>
          <c:extLst>
            <c:ext xmlns:c16="http://schemas.microsoft.com/office/drawing/2014/chart" uri="{C3380CC4-5D6E-409C-BE32-E72D297353CC}">
              <c16:uniqueId val="{00000000-21F4-4C39-A9B7-E9A69FB908A1}"/>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lstStyle/>
          <a:p>
            <a:pPr>
              <a:defRPr sz="10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062868848787288E-2"/>
          <c:y val="4.9161754836287631E-5"/>
          <c:w val="0.89834866728042573"/>
          <c:h val="0.99995083824516373"/>
        </c:manualLayout>
      </c:layout>
      <c:doughnutChart>
        <c:varyColors val="1"/>
        <c:ser>
          <c:idx val="2"/>
          <c:order val="0"/>
          <c:tx>
            <c:strRef>
              <c:f>Sheet1!$B$1</c:f>
              <c:strCache>
                <c:ptCount val="1"/>
                <c:pt idx="0">
                  <c:v>Statement1</c:v>
                </c:pt>
              </c:strCache>
            </c:strRef>
          </c:tx>
          <c:dPt>
            <c:idx val="0"/>
            <c:bubble3D val="0"/>
            <c:spPr>
              <a:solidFill>
                <a:srgbClr val="0065D3"/>
              </a:solidFill>
            </c:spPr>
            <c:extLst>
              <c:ext xmlns:c16="http://schemas.microsoft.com/office/drawing/2014/chart" uri="{C3380CC4-5D6E-409C-BE32-E72D297353CC}">
                <c16:uniqueId val="{00000001-03E5-4652-81EB-AC6E4B28E22B}"/>
              </c:ext>
            </c:extLst>
          </c:dPt>
          <c:dPt>
            <c:idx val="1"/>
            <c:bubble3D val="0"/>
            <c:spPr>
              <a:solidFill>
                <a:srgbClr val="0065D3">
                  <a:lumMod val="60000"/>
                  <a:lumOff val="40000"/>
                </a:srgbClr>
              </a:solidFill>
            </c:spPr>
            <c:extLst>
              <c:ext xmlns:c16="http://schemas.microsoft.com/office/drawing/2014/chart" uri="{C3380CC4-5D6E-409C-BE32-E72D297353CC}">
                <c16:uniqueId val="{00000003-03E5-4652-81EB-AC6E4B28E22B}"/>
              </c:ext>
            </c:extLst>
          </c:dPt>
          <c:dPt>
            <c:idx val="2"/>
            <c:bubble3D val="0"/>
            <c:spPr>
              <a:solidFill>
                <a:srgbClr val="DBDBDB"/>
              </a:solidFill>
            </c:spPr>
            <c:extLst>
              <c:ext xmlns:c16="http://schemas.microsoft.com/office/drawing/2014/chart" uri="{C3380CC4-5D6E-409C-BE32-E72D297353CC}">
                <c16:uniqueId val="{00000005-03E5-4652-81EB-AC6E4B28E22B}"/>
              </c:ext>
            </c:extLst>
          </c:dPt>
          <c:dPt>
            <c:idx val="3"/>
            <c:bubble3D val="0"/>
            <c:spPr>
              <a:solidFill>
                <a:srgbClr val="727272"/>
              </a:solidFill>
            </c:spPr>
            <c:extLst>
              <c:ext xmlns:c16="http://schemas.microsoft.com/office/drawing/2014/chart" uri="{C3380CC4-5D6E-409C-BE32-E72D297353CC}">
                <c16:uniqueId val="{00000007-03E5-4652-81EB-AC6E4B28E22B}"/>
              </c:ext>
            </c:extLst>
          </c:dPt>
          <c:dPt>
            <c:idx val="5"/>
            <c:bubble3D val="0"/>
            <c:spPr>
              <a:solidFill>
                <a:srgbClr val="727272"/>
              </a:solidFill>
            </c:spPr>
            <c:extLst>
              <c:ext xmlns:c16="http://schemas.microsoft.com/office/drawing/2014/chart" uri="{C3380CC4-5D6E-409C-BE32-E72D297353CC}">
                <c16:uniqueId val="{00000009-03E5-4652-81EB-AC6E4B28E22B}"/>
              </c:ext>
            </c:extLst>
          </c:dPt>
          <c:dPt>
            <c:idx val="6"/>
            <c:bubble3D val="0"/>
            <c:spPr>
              <a:solidFill>
                <a:srgbClr val="002C7A"/>
              </a:solidFill>
            </c:spPr>
            <c:extLst>
              <c:ext xmlns:c16="http://schemas.microsoft.com/office/drawing/2014/chart" uri="{C3380CC4-5D6E-409C-BE32-E72D297353CC}">
                <c16:uniqueId val="{0000000B-03E5-4652-81EB-AC6E4B28E22B}"/>
              </c:ext>
            </c:extLst>
          </c:dPt>
          <c:dPt>
            <c:idx val="7"/>
            <c:bubble3D val="0"/>
            <c:spPr>
              <a:solidFill>
                <a:srgbClr val="E95000"/>
              </a:solidFill>
            </c:spPr>
            <c:extLst>
              <c:ext xmlns:c16="http://schemas.microsoft.com/office/drawing/2014/chart" uri="{C3380CC4-5D6E-409C-BE32-E72D297353CC}">
                <c16:uniqueId val="{0000000D-03E5-4652-81EB-AC6E4B28E22B}"/>
              </c:ext>
            </c:extLst>
          </c:dPt>
          <c:dPt>
            <c:idx val="8"/>
            <c:bubble3D val="0"/>
            <c:spPr>
              <a:solidFill>
                <a:srgbClr val="FE988E"/>
              </a:solidFill>
            </c:spPr>
            <c:extLst>
              <c:ext xmlns:c16="http://schemas.microsoft.com/office/drawing/2014/chart" uri="{C3380CC4-5D6E-409C-BE32-E72D297353CC}">
                <c16:uniqueId val="{0000000F-03E5-4652-81EB-AC6E4B28E22B}"/>
              </c:ext>
            </c:extLst>
          </c:dPt>
          <c:dPt>
            <c:idx val="9"/>
            <c:bubble3D val="0"/>
            <c:spPr>
              <a:solidFill>
                <a:srgbClr val="E05376"/>
              </a:solidFill>
            </c:spPr>
            <c:extLst>
              <c:ext xmlns:c16="http://schemas.microsoft.com/office/drawing/2014/chart" uri="{C3380CC4-5D6E-409C-BE32-E72D297353CC}">
                <c16:uniqueId val="{00000011-03E5-4652-81EB-AC6E4B28E22B}"/>
              </c:ext>
            </c:extLst>
          </c:dPt>
          <c:dPt>
            <c:idx val="10"/>
            <c:bubble3D val="0"/>
            <c:spPr>
              <a:solidFill>
                <a:srgbClr val="49A7BF"/>
              </a:solidFill>
            </c:spPr>
            <c:extLst>
              <c:ext xmlns:c16="http://schemas.microsoft.com/office/drawing/2014/chart" uri="{C3380CC4-5D6E-409C-BE32-E72D297353CC}">
                <c16:uniqueId val="{00000013-03E5-4652-81EB-AC6E4B28E22B}"/>
              </c:ext>
            </c:extLst>
          </c:dPt>
          <c:dPt>
            <c:idx val="11"/>
            <c:bubble3D val="0"/>
            <c:spPr>
              <a:solidFill>
                <a:srgbClr val="00818E"/>
              </a:solidFill>
            </c:spPr>
            <c:extLst>
              <c:ext xmlns:c16="http://schemas.microsoft.com/office/drawing/2014/chart" uri="{C3380CC4-5D6E-409C-BE32-E72D297353CC}">
                <c16:uniqueId val="{00000015-03E5-4652-81EB-AC6E4B28E22B}"/>
              </c:ext>
            </c:extLst>
          </c:dPt>
          <c:dPt>
            <c:idx val="12"/>
            <c:bubble3D val="0"/>
            <c:spPr>
              <a:solidFill>
                <a:srgbClr val="CBDB29"/>
              </a:solidFill>
            </c:spPr>
            <c:extLst>
              <c:ext xmlns:c16="http://schemas.microsoft.com/office/drawing/2014/chart" uri="{C3380CC4-5D6E-409C-BE32-E72D297353CC}">
                <c16:uniqueId val="{00000017-03E5-4652-81EB-AC6E4B28E22B}"/>
              </c:ext>
            </c:extLst>
          </c:dPt>
          <c:dPt>
            <c:idx val="13"/>
            <c:bubble3D val="0"/>
            <c:spPr>
              <a:solidFill>
                <a:srgbClr val="7ABA36"/>
              </a:solidFill>
            </c:spPr>
            <c:extLst>
              <c:ext xmlns:c16="http://schemas.microsoft.com/office/drawing/2014/chart" uri="{C3380CC4-5D6E-409C-BE32-E72D297353CC}">
                <c16:uniqueId val="{00000019-03E5-4652-81EB-AC6E4B28E22B}"/>
              </c:ext>
            </c:extLst>
          </c:dPt>
          <c:dPt>
            <c:idx val="14"/>
            <c:bubble3D val="0"/>
            <c:spPr>
              <a:solidFill>
                <a:srgbClr val="3C8734"/>
              </a:solidFill>
            </c:spPr>
            <c:extLst>
              <c:ext xmlns:c16="http://schemas.microsoft.com/office/drawing/2014/chart" uri="{C3380CC4-5D6E-409C-BE32-E72D297353CC}">
                <c16:uniqueId val="{0000001B-03E5-4652-81EB-AC6E4B28E22B}"/>
              </c:ext>
            </c:extLst>
          </c:dPt>
          <c:dPt>
            <c:idx val="15"/>
            <c:bubble3D val="0"/>
            <c:spPr>
              <a:solidFill>
                <a:srgbClr val="CDB123"/>
              </a:solidFill>
            </c:spPr>
            <c:extLst>
              <c:ext xmlns:c16="http://schemas.microsoft.com/office/drawing/2014/chart" uri="{C3380CC4-5D6E-409C-BE32-E72D297353CC}">
                <c16:uniqueId val="{0000001D-03E5-4652-81EB-AC6E4B28E22B}"/>
              </c:ext>
            </c:extLst>
          </c:dPt>
          <c:dPt>
            <c:idx val="16"/>
            <c:bubble3D val="0"/>
            <c:spPr>
              <a:solidFill>
                <a:srgbClr val="C29773"/>
              </a:solidFill>
            </c:spPr>
            <c:extLst>
              <c:ext xmlns:c16="http://schemas.microsoft.com/office/drawing/2014/chart" uri="{C3380CC4-5D6E-409C-BE32-E72D297353CC}">
                <c16:uniqueId val="{0000001F-03E5-4652-81EB-AC6E4B28E22B}"/>
              </c:ext>
            </c:extLst>
          </c:dPt>
          <c:dPt>
            <c:idx val="17"/>
            <c:bubble3D val="0"/>
            <c:spPr>
              <a:solidFill>
                <a:srgbClr val="945200"/>
              </a:solidFill>
            </c:spPr>
            <c:extLst>
              <c:ext xmlns:c16="http://schemas.microsoft.com/office/drawing/2014/chart" uri="{C3380CC4-5D6E-409C-BE32-E72D297353CC}">
                <c16:uniqueId val="{00000021-03E5-4652-81EB-AC6E4B28E22B}"/>
              </c:ext>
            </c:extLst>
          </c:dPt>
          <c:dPt>
            <c:idx val="18"/>
            <c:bubble3D val="0"/>
            <c:spPr>
              <a:solidFill>
                <a:srgbClr val="E95000"/>
              </a:solidFill>
            </c:spPr>
            <c:extLst>
              <c:ext xmlns:c16="http://schemas.microsoft.com/office/drawing/2014/chart" uri="{C3380CC4-5D6E-409C-BE32-E72D297353CC}">
                <c16:uniqueId val="{00000023-03E5-4652-81EB-AC6E4B28E22B}"/>
              </c:ext>
            </c:extLst>
          </c:dPt>
          <c:dPt>
            <c:idx val="19"/>
            <c:bubble3D val="0"/>
            <c:spPr>
              <a:solidFill>
                <a:srgbClr val="002C7A"/>
              </a:solidFill>
            </c:spPr>
            <c:extLst>
              <c:ext xmlns:c16="http://schemas.microsoft.com/office/drawing/2014/chart" uri="{C3380CC4-5D6E-409C-BE32-E72D297353CC}">
                <c16:uniqueId val="{00000025-03E5-4652-81EB-AC6E4B28E22B}"/>
              </c:ext>
            </c:extLst>
          </c:dPt>
          <c:dLbls>
            <c:dLbl>
              <c:idx val="2"/>
              <c:spPr>
                <a:noFill/>
                <a:ln>
                  <a:noFill/>
                </a:ln>
              </c:spPr>
              <c:txPr>
                <a:bodyPr/>
                <a:lstStyle/>
                <a:p>
                  <a:pPr>
                    <a:defRPr sz="10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03E5-4652-81EB-AC6E4B28E22B}"/>
                </c:ext>
              </c:extLst>
            </c:dLbl>
            <c:dLbl>
              <c:idx val="12"/>
              <c:spPr>
                <a:noFill/>
                <a:ln>
                  <a:noFill/>
                </a:ln>
              </c:spPr>
              <c:txPr>
                <a:bodyPr/>
                <a:lstStyle/>
                <a:p>
                  <a:pPr>
                    <a:defRPr sz="10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7-03E5-4652-81EB-AC6E4B28E22B}"/>
                </c:ext>
              </c:extLst>
            </c:dLbl>
            <c:spPr>
              <a:noFill/>
              <a:ln>
                <a:noFill/>
              </a:ln>
            </c:spPr>
            <c:txPr>
              <a:bodyPr/>
              <a:lstStyle/>
              <a:p>
                <a:pPr>
                  <a:defRPr sz="10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4"/>
                <c:pt idx="0">
                  <c:v>Ja</c:v>
                </c:pt>
                <c:pt idx="1">
                  <c:v>Misschien</c:v>
                </c:pt>
                <c:pt idx="2">
                  <c:v>Nee</c:v>
                </c:pt>
                <c:pt idx="3">
                  <c:v>Weet ik niet</c:v>
                </c:pt>
              </c:strCache>
            </c:strRef>
          </c:cat>
          <c:val>
            <c:numRef>
              <c:f>Sheet1!$B$2:$B$5</c:f>
              <c:numCache>
                <c:formatCode>0%</c:formatCode>
                <c:ptCount val="4"/>
                <c:pt idx="0">
                  <c:v>6.280193236714976E-2</c:v>
                </c:pt>
                <c:pt idx="1">
                  <c:v>0.39130434782608697</c:v>
                </c:pt>
                <c:pt idx="2">
                  <c:v>0.48309178743961356</c:v>
                </c:pt>
                <c:pt idx="3">
                  <c:v>6.280193236714976E-2</c:v>
                </c:pt>
              </c:numCache>
            </c:numRef>
          </c:val>
          <c:extLst>
            <c:ext xmlns:c16="http://schemas.microsoft.com/office/drawing/2014/chart" uri="{C3380CC4-5D6E-409C-BE32-E72D297353CC}">
              <c16:uniqueId val="{00000026-03E5-4652-81EB-AC6E4B28E22B}"/>
            </c:ext>
          </c:extLst>
        </c:ser>
        <c:dLbls>
          <c:showLegendKey val="0"/>
          <c:showVal val="0"/>
          <c:showCatName val="0"/>
          <c:showSerName val="0"/>
          <c:showPercent val="0"/>
          <c:showBubbleSize val="0"/>
          <c:showLeaderLines val="1"/>
        </c:dLbls>
        <c:firstSliceAng val="0"/>
        <c:holeSize val="60"/>
      </c:doughnutChart>
      <c:spPr>
        <a:ln>
          <a:noFill/>
        </a:ln>
      </c:spPr>
    </c:plotArea>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537298478362915"/>
          <c:y val="4.1016763457650774E-3"/>
          <c:w val="0.26159967075871049"/>
          <c:h val="0.99995077598491888"/>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Pt>
            <c:idx val="0"/>
            <c:invertIfNegative val="0"/>
            <c:bubble3D val="0"/>
            <c:extLst>
              <c:ext xmlns:c16="http://schemas.microsoft.com/office/drawing/2014/chart" uri="{C3380CC4-5D6E-409C-BE32-E72D297353CC}">
                <c16:uniqueId val="{00000000-01AE-4D24-B785-82CBFF667136}"/>
              </c:ext>
            </c:extLst>
          </c:dPt>
          <c:dPt>
            <c:idx val="3"/>
            <c:invertIfNegative val="0"/>
            <c:bubble3D val="0"/>
            <c:extLst>
              <c:ext xmlns:c16="http://schemas.microsoft.com/office/drawing/2014/chart" uri="{C3380CC4-5D6E-409C-BE32-E72D297353CC}">
                <c16:uniqueId val="{00000001-01AE-4D24-B785-82CBFF667136}"/>
              </c:ext>
            </c:extLst>
          </c:dPt>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Optimaliseren klantenservice</c:v>
                </c:pt>
                <c:pt idx="1">
                  <c:v>Ondersteuning bij Research en Development</c:v>
                </c:pt>
                <c:pt idx="2">
                  <c:v>Optimaliseren finance-processen</c:v>
                </c:pt>
                <c:pt idx="3">
                  <c:v>Verbeteren maatwerk door optimalere klantsegementatie op basis van AI</c:v>
                </c:pt>
                <c:pt idx="4">
                  <c:v>Optimaliseren productieproces</c:v>
                </c:pt>
                <c:pt idx="5">
                  <c:v>Optimaliseren Human Resource Management</c:v>
                </c:pt>
                <c:pt idx="6">
                  <c:v>Ontwikkelen/aanbieden nieuwe producten en diensten gebaseerd op AI</c:v>
                </c:pt>
                <c:pt idx="7">
                  <c:v>Optimaliseren logistieke processen</c:v>
                </c:pt>
                <c:pt idx="8">
                  <c:v>Optimaliseren van de interne processen</c:v>
                </c:pt>
                <c:pt idx="9">
                  <c:v>Geen van bovenstaande</c:v>
                </c:pt>
              </c:strCache>
            </c:strRef>
          </c:cat>
          <c:val>
            <c:numRef>
              <c:f>Sheet1!$B$2:$B$11</c:f>
              <c:numCache>
                <c:formatCode>###0%</c:formatCode>
                <c:ptCount val="10"/>
                <c:pt idx="0">
                  <c:v>0.39163498098859312</c:v>
                </c:pt>
                <c:pt idx="1">
                  <c:v>0.34980988593155893</c:v>
                </c:pt>
                <c:pt idx="2">
                  <c:v>0.33840304182509506</c:v>
                </c:pt>
                <c:pt idx="3">
                  <c:v>0.3269961977186312</c:v>
                </c:pt>
                <c:pt idx="4">
                  <c:v>0.3269961977186312</c:v>
                </c:pt>
                <c:pt idx="5">
                  <c:v>0.32319391634980987</c:v>
                </c:pt>
                <c:pt idx="6">
                  <c:v>0.3193916349809886</c:v>
                </c:pt>
                <c:pt idx="7">
                  <c:v>0.31558935361216728</c:v>
                </c:pt>
                <c:pt idx="8">
                  <c:v>0.30038022813688214</c:v>
                </c:pt>
                <c:pt idx="9">
                  <c:v>7.6045627376425846E-3</c:v>
                </c:pt>
              </c:numCache>
            </c:numRef>
          </c:val>
          <c:extLst>
            <c:ext xmlns:c16="http://schemas.microsoft.com/office/drawing/2014/chart" uri="{C3380CC4-5D6E-409C-BE32-E72D297353CC}">
              <c16:uniqueId val="{00000000-8DCE-4777-BAA9-BFD7214B7775}"/>
            </c:ext>
          </c:extLst>
        </c:ser>
        <c:dLbls>
          <c:showLegendKey val="0"/>
          <c:showVal val="1"/>
          <c:showCatName val="0"/>
          <c:showSerName val="0"/>
          <c:showPercent val="0"/>
          <c:showBubbleSize val="0"/>
        </c:dLbls>
        <c:gapWidth val="75"/>
        <c:axId val="363321216"/>
        <c:axId val="363322752"/>
      </c:barChart>
      <c:catAx>
        <c:axId val="363321216"/>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nchorCtr="0"/>
          <a:lstStyle/>
          <a:p>
            <a:pPr>
              <a:defRPr sz="1000">
                <a:solidFill>
                  <a:schemeClr val="tx1"/>
                </a:solidFill>
              </a:defRPr>
            </a:pPr>
            <a:endParaRPr lang="nl-NL"/>
          </a:p>
        </c:txPr>
        <c:crossAx val="363322752"/>
        <c:crosses val="autoZero"/>
        <c:auto val="0"/>
        <c:lblAlgn val="ctr"/>
        <c:lblOffset val="100"/>
        <c:tickLblSkip val="1"/>
        <c:tickMarkSkip val="1"/>
        <c:noMultiLvlLbl val="0"/>
      </c:catAx>
      <c:valAx>
        <c:axId val="363322752"/>
        <c:scaling>
          <c:orientation val="minMax"/>
        </c:scaling>
        <c:delete val="1"/>
        <c:axPos val="t"/>
        <c:numFmt formatCode="###0%" sourceLinked="1"/>
        <c:majorTickMark val="none"/>
        <c:minorTickMark val="none"/>
        <c:tickLblPos val="nextTo"/>
        <c:crossAx val="363321216"/>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981897806248044E-3"/>
          <c:y val="0"/>
          <c:w val="0.9947018102193752"/>
          <c:h val="0.99558717341340774"/>
        </c:manualLayout>
      </c:layout>
      <c:doughnutChart>
        <c:varyColors val="1"/>
        <c:ser>
          <c:idx val="0"/>
          <c:order val="0"/>
          <c:tx>
            <c:strRef>
              <c:f>Tabelle1!$B$1</c:f>
              <c:strCache>
                <c:ptCount val="1"/>
                <c:pt idx="0">
                  <c:v>Column 1</c:v>
                </c:pt>
              </c:strCache>
            </c:strRef>
          </c:tx>
          <c:spPr>
            <a:solidFill>
              <a:schemeClr val="accent5"/>
            </a:solidFill>
          </c:spPr>
          <c:dPt>
            <c:idx val="0"/>
            <c:bubble3D val="0"/>
            <c:spPr>
              <a:solidFill>
                <a:schemeClr val="accent1"/>
              </a:solidFill>
            </c:spPr>
            <c:extLst>
              <c:ext xmlns:c16="http://schemas.microsoft.com/office/drawing/2014/chart" uri="{C3380CC4-5D6E-409C-BE32-E72D297353CC}">
                <c16:uniqueId val="{00000001-2E0E-489B-9EB2-C4281842C342}"/>
              </c:ext>
            </c:extLst>
          </c:dPt>
          <c:dPt>
            <c:idx val="1"/>
            <c:bubble3D val="0"/>
            <c:spPr>
              <a:solidFill>
                <a:schemeClr val="accent1">
                  <a:lumMod val="20000"/>
                  <a:lumOff val="80000"/>
                </a:schemeClr>
              </a:solidFill>
            </c:spPr>
            <c:extLst>
              <c:ext xmlns:c16="http://schemas.microsoft.com/office/drawing/2014/chart" uri="{C3380CC4-5D6E-409C-BE32-E72D297353CC}">
                <c16:uniqueId val="{00000003-2E0E-489B-9EB2-C4281842C342}"/>
              </c:ext>
            </c:extLst>
          </c:dPt>
          <c:cat>
            <c:strRef>
              <c:f>Tabelle1!$A$2:$A$3</c:f>
              <c:strCache>
                <c:ptCount val="2"/>
                <c:pt idx="0">
                  <c:v>Blue</c:v>
                </c:pt>
                <c:pt idx="1">
                  <c:v>Grey</c:v>
                </c:pt>
              </c:strCache>
            </c:strRef>
          </c:cat>
          <c:val>
            <c:numRef>
              <c:f>Tabelle1!$B$2:$B$3</c:f>
              <c:numCache>
                <c:formatCode>0%</c:formatCode>
                <c:ptCount val="2"/>
                <c:pt idx="0">
                  <c:v>0.83</c:v>
                </c:pt>
                <c:pt idx="1">
                  <c:v>0.17000000000000004</c:v>
                </c:pt>
              </c:numCache>
            </c:numRef>
          </c:val>
          <c:extLst>
            <c:ext xmlns:c16="http://schemas.microsoft.com/office/drawing/2014/chart" uri="{C3380CC4-5D6E-409C-BE32-E72D297353CC}">
              <c16:uniqueId val="{00000004-2E0E-489B-9EB2-C4281842C342}"/>
            </c:ext>
          </c:extLst>
        </c:ser>
        <c:dLbls>
          <c:showLegendKey val="0"/>
          <c:showVal val="0"/>
          <c:showCatName val="0"/>
          <c:showSerName val="0"/>
          <c:showPercent val="0"/>
          <c:showBubbleSize val="0"/>
          <c:showLeaderLines val="0"/>
        </c:dLbls>
        <c:firstSliceAng val="0"/>
        <c:holeSize val="57"/>
      </c:doughnutChart>
    </c:plotArea>
    <c:plotVisOnly val="1"/>
    <c:dispBlanksAs val="gap"/>
    <c:showDLblsOverMax val="0"/>
  </c:chart>
  <c:txPr>
    <a:bodyPr/>
    <a:lstStyle/>
    <a:p>
      <a:pPr>
        <a:defRPr sz="1800"/>
      </a:pPr>
      <a:endParaRPr lang="nl-NL"/>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Statement1</c:v>
                </c:pt>
              </c:strCache>
            </c:strRef>
          </c:tx>
          <c:dPt>
            <c:idx val="0"/>
            <c:bubble3D val="0"/>
            <c:spPr>
              <a:solidFill>
                <a:srgbClr val="0065D3"/>
              </a:solidFill>
            </c:spPr>
            <c:extLst>
              <c:ext xmlns:c16="http://schemas.microsoft.com/office/drawing/2014/chart" uri="{C3380CC4-5D6E-409C-BE32-E72D297353CC}">
                <c16:uniqueId val="{00000001-C95F-4049-BE68-FDF77A1ABF42}"/>
              </c:ext>
            </c:extLst>
          </c:dPt>
          <c:dPt>
            <c:idx val="1"/>
            <c:bubble3D val="0"/>
            <c:spPr>
              <a:solidFill>
                <a:srgbClr val="12BDF9"/>
              </a:solidFill>
            </c:spPr>
            <c:extLst>
              <c:ext xmlns:c16="http://schemas.microsoft.com/office/drawing/2014/chart" uri="{C3380CC4-5D6E-409C-BE32-E72D297353CC}">
                <c16:uniqueId val="{00000003-C95F-4049-BE68-FDF77A1ABF42}"/>
              </c:ext>
            </c:extLst>
          </c:dPt>
          <c:dPt>
            <c:idx val="2"/>
            <c:bubble3D val="0"/>
            <c:spPr>
              <a:solidFill>
                <a:srgbClr val="DBDBDB"/>
              </a:solidFill>
            </c:spPr>
            <c:extLst>
              <c:ext xmlns:c16="http://schemas.microsoft.com/office/drawing/2014/chart" uri="{C3380CC4-5D6E-409C-BE32-E72D297353CC}">
                <c16:uniqueId val="{00000005-C95F-4049-BE68-FDF77A1ABF42}"/>
              </c:ext>
            </c:extLst>
          </c:dPt>
          <c:dPt>
            <c:idx val="5"/>
            <c:bubble3D val="0"/>
            <c:spPr>
              <a:solidFill>
                <a:srgbClr val="727272"/>
              </a:solidFill>
            </c:spPr>
            <c:extLst>
              <c:ext xmlns:c16="http://schemas.microsoft.com/office/drawing/2014/chart" uri="{C3380CC4-5D6E-409C-BE32-E72D297353CC}">
                <c16:uniqueId val="{00000007-C95F-4049-BE68-FDF77A1ABF42}"/>
              </c:ext>
            </c:extLst>
          </c:dPt>
          <c:dPt>
            <c:idx val="6"/>
            <c:bubble3D val="0"/>
            <c:spPr>
              <a:solidFill>
                <a:srgbClr val="002C7A"/>
              </a:solidFill>
            </c:spPr>
            <c:extLst>
              <c:ext xmlns:c16="http://schemas.microsoft.com/office/drawing/2014/chart" uri="{C3380CC4-5D6E-409C-BE32-E72D297353CC}">
                <c16:uniqueId val="{00000009-C95F-4049-BE68-FDF77A1ABF42}"/>
              </c:ext>
            </c:extLst>
          </c:dPt>
          <c:dPt>
            <c:idx val="7"/>
            <c:bubble3D val="0"/>
            <c:spPr>
              <a:solidFill>
                <a:srgbClr val="E95000"/>
              </a:solidFill>
            </c:spPr>
            <c:extLst>
              <c:ext xmlns:c16="http://schemas.microsoft.com/office/drawing/2014/chart" uri="{C3380CC4-5D6E-409C-BE32-E72D297353CC}">
                <c16:uniqueId val="{0000000B-C95F-4049-BE68-FDF77A1ABF42}"/>
              </c:ext>
            </c:extLst>
          </c:dPt>
          <c:dPt>
            <c:idx val="8"/>
            <c:bubble3D val="0"/>
            <c:spPr>
              <a:solidFill>
                <a:srgbClr val="FE988E"/>
              </a:solidFill>
            </c:spPr>
            <c:extLst>
              <c:ext xmlns:c16="http://schemas.microsoft.com/office/drawing/2014/chart" uri="{C3380CC4-5D6E-409C-BE32-E72D297353CC}">
                <c16:uniqueId val="{0000000D-C95F-4049-BE68-FDF77A1ABF42}"/>
              </c:ext>
            </c:extLst>
          </c:dPt>
          <c:dPt>
            <c:idx val="9"/>
            <c:bubble3D val="0"/>
            <c:spPr>
              <a:solidFill>
                <a:srgbClr val="E05376"/>
              </a:solidFill>
            </c:spPr>
            <c:extLst>
              <c:ext xmlns:c16="http://schemas.microsoft.com/office/drawing/2014/chart" uri="{C3380CC4-5D6E-409C-BE32-E72D297353CC}">
                <c16:uniqueId val="{0000000F-C95F-4049-BE68-FDF77A1ABF42}"/>
              </c:ext>
            </c:extLst>
          </c:dPt>
          <c:dPt>
            <c:idx val="10"/>
            <c:bubble3D val="0"/>
            <c:spPr>
              <a:solidFill>
                <a:srgbClr val="49A7BF"/>
              </a:solidFill>
            </c:spPr>
            <c:extLst>
              <c:ext xmlns:c16="http://schemas.microsoft.com/office/drawing/2014/chart" uri="{C3380CC4-5D6E-409C-BE32-E72D297353CC}">
                <c16:uniqueId val="{00000011-C95F-4049-BE68-FDF77A1ABF42}"/>
              </c:ext>
            </c:extLst>
          </c:dPt>
          <c:dPt>
            <c:idx val="11"/>
            <c:bubble3D val="0"/>
            <c:spPr>
              <a:solidFill>
                <a:srgbClr val="00818E"/>
              </a:solidFill>
            </c:spPr>
            <c:extLst>
              <c:ext xmlns:c16="http://schemas.microsoft.com/office/drawing/2014/chart" uri="{C3380CC4-5D6E-409C-BE32-E72D297353CC}">
                <c16:uniqueId val="{00000013-C95F-4049-BE68-FDF77A1ABF42}"/>
              </c:ext>
            </c:extLst>
          </c:dPt>
          <c:dPt>
            <c:idx val="12"/>
            <c:bubble3D val="0"/>
            <c:spPr>
              <a:solidFill>
                <a:srgbClr val="CBDB29"/>
              </a:solidFill>
            </c:spPr>
            <c:extLst>
              <c:ext xmlns:c16="http://schemas.microsoft.com/office/drawing/2014/chart" uri="{C3380CC4-5D6E-409C-BE32-E72D297353CC}">
                <c16:uniqueId val="{00000015-C95F-4049-BE68-FDF77A1ABF42}"/>
              </c:ext>
            </c:extLst>
          </c:dPt>
          <c:dPt>
            <c:idx val="13"/>
            <c:bubble3D val="0"/>
            <c:spPr>
              <a:solidFill>
                <a:srgbClr val="7ABA36"/>
              </a:solidFill>
            </c:spPr>
            <c:extLst>
              <c:ext xmlns:c16="http://schemas.microsoft.com/office/drawing/2014/chart" uri="{C3380CC4-5D6E-409C-BE32-E72D297353CC}">
                <c16:uniqueId val="{00000017-C95F-4049-BE68-FDF77A1ABF42}"/>
              </c:ext>
            </c:extLst>
          </c:dPt>
          <c:dPt>
            <c:idx val="14"/>
            <c:bubble3D val="0"/>
            <c:spPr>
              <a:solidFill>
                <a:srgbClr val="3C8734"/>
              </a:solidFill>
            </c:spPr>
            <c:extLst>
              <c:ext xmlns:c16="http://schemas.microsoft.com/office/drawing/2014/chart" uri="{C3380CC4-5D6E-409C-BE32-E72D297353CC}">
                <c16:uniqueId val="{00000019-C95F-4049-BE68-FDF77A1ABF42}"/>
              </c:ext>
            </c:extLst>
          </c:dPt>
          <c:dPt>
            <c:idx val="15"/>
            <c:bubble3D val="0"/>
            <c:spPr>
              <a:solidFill>
                <a:srgbClr val="CDB123"/>
              </a:solidFill>
            </c:spPr>
            <c:extLst>
              <c:ext xmlns:c16="http://schemas.microsoft.com/office/drawing/2014/chart" uri="{C3380CC4-5D6E-409C-BE32-E72D297353CC}">
                <c16:uniqueId val="{0000001B-C95F-4049-BE68-FDF77A1ABF42}"/>
              </c:ext>
            </c:extLst>
          </c:dPt>
          <c:dPt>
            <c:idx val="16"/>
            <c:bubble3D val="0"/>
            <c:spPr>
              <a:solidFill>
                <a:srgbClr val="C29773"/>
              </a:solidFill>
            </c:spPr>
            <c:extLst>
              <c:ext xmlns:c16="http://schemas.microsoft.com/office/drawing/2014/chart" uri="{C3380CC4-5D6E-409C-BE32-E72D297353CC}">
                <c16:uniqueId val="{0000001D-C95F-4049-BE68-FDF77A1ABF42}"/>
              </c:ext>
            </c:extLst>
          </c:dPt>
          <c:dPt>
            <c:idx val="17"/>
            <c:bubble3D val="0"/>
            <c:spPr>
              <a:solidFill>
                <a:srgbClr val="945200"/>
              </a:solidFill>
            </c:spPr>
            <c:extLst>
              <c:ext xmlns:c16="http://schemas.microsoft.com/office/drawing/2014/chart" uri="{C3380CC4-5D6E-409C-BE32-E72D297353CC}">
                <c16:uniqueId val="{0000001F-C95F-4049-BE68-FDF77A1ABF42}"/>
              </c:ext>
            </c:extLst>
          </c:dPt>
          <c:dPt>
            <c:idx val="18"/>
            <c:bubble3D val="0"/>
            <c:spPr>
              <a:solidFill>
                <a:srgbClr val="E95000"/>
              </a:solidFill>
            </c:spPr>
            <c:extLst>
              <c:ext xmlns:c16="http://schemas.microsoft.com/office/drawing/2014/chart" uri="{C3380CC4-5D6E-409C-BE32-E72D297353CC}">
                <c16:uniqueId val="{00000021-C95F-4049-BE68-FDF77A1ABF42}"/>
              </c:ext>
            </c:extLst>
          </c:dPt>
          <c:dPt>
            <c:idx val="19"/>
            <c:bubble3D val="0"/>
            <c:spPr>
              <a:solidFill>
                <a:srgbClr val="002C7A"/>
              </a:solidFill>
            </c:spPr>
            <c:extLst>
              <c:ext xmlns:c16="http://schemas.microsoft.com/office/drawing/2014/chart" uri="{C3380CC4-5D6E-409C-BE32-E72D297353CC}">
                <c16:uniqueId val="{00000023-C95F-4049-BE68-FDF77A1ABF42}"/>
              </c:ext>
            </c:extLst>
          </c:dPt>
          <c:dLbls>
            <c:dLbl>
              <c:idx val="0"/>
              <c:layout>
                <c:manualLayout>
                  <c:x val="-0.20887730368091881"/>
                  <c:y val="0.191876185518976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95F-4049-BE68-FDF77A1ABF42}"/>
                </c:ext>
              </c:extLst>
            </c:dLbl>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C95F-4049-BE68-FDF77A1ABF42}"/>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5-C95F-4049-BE68-FDF77A1ABF42}"/>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Ja, binnen de organisatie wordt het beleid aangepast</c:v>
                </c:pt>
                <c:pt idx="1">
                  <c:v>Ja, het beleid is hier al op aangepast</c:v>
                </c:pt>
                <c:pt idx="2">
                  <c:v>Nee, het huidige beleid blijft zoals het is</c:v>
                </c:pt>
              </c:strCache>
            </c:strRef>
          </c:cat>
          <c:val>
            <c:numRef>
              <c:f>Sheet1!$B$2:$B$4</c:f>
              <c:numCache>
                <c:formatCode>###0%</c:formatCode>
                <c:ptCount val="3"/>
                <c:pt idx="0">
                  <c:v>0.57034220532319391</c:v>
                </c:pt>
                <c:pt idx="1">
                  <c:v>0.30418250950570341</c:v>
                </c:pt>
                <c:pt idx="2">
                  <c:v>0.12547528517110265</c:v>
                </c:pt>
              </c:numCache>
            </c:numRef>
          </c:val>
          <c:extLst>
            <c:ext xmlns:c16="http://schemas.microsoft.com/office/drawing/2014/chart" uri="{C3380CC4-5D6E-409C-BE32-E72D297353CC}">
              <c16:uniqueId val="{00000024-C95F-4049-BE68-FDF77A1ABF42}"/>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84516220531385422"/>
          <c:w val="0.99930944516627296"/>
          <c:h val="0.1548377946861457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116607189934301"/>
          <c:y val="0.263056060792146"/>
          <c:w val="0.73427563020391695"/>
          <c:h val="0.34234888227370114"/>
        </c:manualLayout>
      </c:layout>
      <c:scatterChart>
        <c:scatterStyle val="lineMarker"/>
        <c:varyColors val="0"/>
        <c:ser>
          <c:idx val="0"/>
          <c:order val="0"/>
          <c:tx>
            <c:strRef>
              <c:f>Sheet1!$C$1</c:f>
              <c:strCache>
                <c:ptCount val="1"/>
                <c:pt idx="0">
                  <c:v>Column1</c:v>
                </c:pt>
              </c:strCache>
            </c:strRef>
          </c:tx>
          <c:spPr>
            <a:ln w="25400" cap="rnd">
              <a:noFill/>
              <a:round/>
            </a:ln>
            <a:effectLst/>
          </c:spPr>
          <c:marker>
            <c:symbol val="circle"/>
            <c:size val="11"/>
            <c:spPr>
              <a:solidFill>
                <a:schemeClr val="accent1"/>
              </a:solidFill>
              <a:ln w="9525">
                <a:noFill/>
              </a:ln>
              <a:effectLst/>
            </c:spPr>
          </c:marker>
          <c:xVal>
            <c:numRef>
              <c:f>Sheet1!$C$2:$C$8</c:f>
              <c:numCache>
                <c:formatCode>General</c:formatCode>
                <c:ptCount val="7"/>
                <c:pt idx="0">
                  <c:v>3.86</c:v>
                </c:pt>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0-3377-41D4-BB4A-5E2C697FB139}"/>
            </c:ext>
          </c:extLst>
        </c:ser>
        <c:ser>
          <c:idx val="1"/>
          <c:order val="1"/>
          <c:tx>
            <c:strRef>
              <c:f>Sheet1!$D$1</c:f>
              <c:strCache>
                <c:ptCount val="1"/>
                <c:pt idx="0">
                  <c:v>Column7</c:v>
                </c:pt>
              </c:strCache>
            </c:strRef>
          </c:tx>
          <c:spPr>
            <a:ln w="136525" cap="rnd">
              <a:solidFill>
                <a:schemeClr val="bg2"/>
              </a:solidFill>
              <a:prstDash val="dash"/>
              <a:round/>
            </a:ln>
            <a:effectLst/>
          </c:spPr>
          <c:marker>
            <c:symbol val="circle"/>
            <c:size val="11"/>
            <c:spPr>
              <a:noFill/>
              <a:ln w="9525">
                <a:solidFill>
                  <a:schemeClr val="bg2"/>
                </a:solidFill>
                <a:prstDash val="dash"/>
              </a:ln>
              <a:effectLst/>
            </c:spPr>
          </c:marker>
          <c:xVal>
            <c:numRef>
              <c:f>Sheet1!$D$2:$D$8</c:f>
              <c:numCache>
                <c:formatCode>General</c:formatCode>
                <c:ptCount val="7"/>
                <c:pt idx="0">
                  <c:v>3.84</c:v>
                </c:pt>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1-3377-41D4-BB4A-5E2C697FB139}"/>
            </c:ext>
          </c:extLst>
        </c:ser>
        <c:ser>
          <c:idx val="2"/>
          <c:order val="2"/>
          <c:tx>
            <c:strRef>
              <c:f>Sheet1!$E$1</c:f>
              <c:strCache>
                <c:ptCount val="1"/>
                <c:pt idx="0">
                  <c:v>Column2</c:v>
                </c:pt>
              </c:strCache>
            </c:strRef>
          </c:tx>
          <c:spPr>
            <a:ln w="15875" cap="rnd">
              <a:noFill/>
              <a:round/>
            </a:ln>
            <a:effectLst/>
          </c:spPr>
          <c:marker>
            <c:symbol val="circle"/>
            <c:size val="11"/>
            <c:spPr>
              <a:solidFill>
                <a:schemeClr val="accent3"/>
              </a:solidFill>
              <a:ln w="9525">
                <a:noFill/>
              </a:ln>
              <a:effectLst/>
            </c:spPr>
          </c:marker>
          <c:xVal>
            <c:numRef>
              <c:f>Sheet1!$E$2:$E$8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2-3377-41D4-BB4A-5E2C697FB139}"/>
            </c:ext>
          </c:extLst>
        </c:ser>
        <c:ser>
          <c:idx val="6"/>
          <c:order val="3"/>
          <c:tx>
            <c:strRef>
              <c:f>Sheet1!$F$1</c:f>
              <c:strCache>
                <c:ptCount val="1"/>
                <c:pt idx="0">
                  <c:v>Column3</c:v>
                </c:pt>
              </c:strCache>
            </c:strRef>
          </c:tx>
          <c:spPr>
            <a:ln w="25400" cap="rnd">
              <a:noFill/>
              <a:round/>
            </a:ln>
            <a:effectLst/>
          </c:spPr>
          <c:marker>
            <c:symbol val="circle"/>
            <c:size val="11"/>
            <c:spPr>
              <a:solidFill>
                <a:schemeClr val="accent4"/>
              </a:solidFill>
              <a:ln w="9525">
                <a:noFill/>
              </a:ln>
              <a:effectLst/>
            </c:spPr>
          </c:marker>
          <c:xVal>
            <c:numRef>
              <c:f>Sheet1!$F$2:$F$8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3-3377-41D4-BB4A-5E2C697FB139}"/>
            </c:ext>
          </c:extLst>
        </c:ser>
        <c:ser>
          <c:idx val="4"/>
          <c:order val="4"/>
          <c:tx>
            <c:strRef>
              <c:f>Sheet1!$G$1</c:f>
              <c:strCache>
                <c:ptCount val="1"/>
                <c:pt idx="0">
                  <c:v>Column4</c:v>
                </c:pt>
              </c:strCache>
            </c:strRef>
          </c:tx>
          <c:spPr>
            <a:ln w="19050" cap="rnd">
              <a:noFill/>
              <a:round/>
            </a:ln>
            <a:effectLst/>
          </c:spPr>
          <c:marker>
            <c:symbol val="circle"/>
            <c:size val="11"/>
            <c:spPr>
              <a:solidFill>
                <a:schemeClr val="accent5"/>
              </a:solidFill>
              <a:ln w="9525">
                <a:noFill/>
              </a:ln>
              <a:effectLst/>
            </c:spPr>
          </c:marker>
          <c:dPt>
            <c:idx val="51"/>
            <c:marker>
              <c:symbol val="circle"/>
              <c:size val="11"/>
              <c:spPr>
                <a:solidFill>
                  <a:schemeClr val="accent5"/>
                </a:solidFill>
                <a:ln w="9525">
                  <a:noFill/>
                </a:ln>
                <a:effectLst/>
              </c:spPr>
            </c:marker>
            <c:bubble3D val="0"/>
            <c:spPr>
              <a:ln w="15875" cap="rnd">
                <a:noFill/>
                <a:round/>
              </a:ln>
              <a:effectLst/>
            </c:spPr>
            <c:extLst>
              <c:ext xmlns:c16="http://schemas.microsoft.com/office/drawing/2014/chart" uri="{C3380CC4-5D6E-409C-BE32-E72D297353CC}">
                <c16:uniqueId val="{00000005-3377-41D4-BB4A-5E2C697FB139}"/>
              </c:ext>
            </c:extLst>
          </c:dPt>
          <c:xVal>
            <c:numRef>
              <c:f>Sheet1!$G$2:$G$8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6-3377-41D4-BB4A-5E2C697FB139}"/>
            </c:ext>
          </c:extLst>
        </c:ser>
        <c:ser>
          <c:idx val="3"/>
          <c:order val="5"/>
          <c:tx>
            <c:strRef>
              <c:f>Sheet1!$H$1</c:f>
              <c:strCache>
                <c:ptCount val="1"/>
                <c:pt idx="0">
                  <c:v>Column5</c:v>
                </c:pt>
              </c:strCache>
            </c:strRef>
          </c:tx>
          <c:spPr>
            <a:ln w="25400" cap="rnd">
              <a:noFill/>
              <a:round/>
            </a:ln>
            <a:effectLst/>
          </c:spPr>
          <c:marker>
            <c:symbol val="circle"/>
            <c:size val="11"/>
            <c:spPr>
              <a:solidFill>
                <a:schemeClr val="accent6"/>
              </a:solidFill>
              <a:ln w="9525">
                <a:noFill/>
              </a:ln>
              <a:effectLst/>
            </c:spPr>
          </c:marker>
          <c:xVal>
            <c:numRef>
              <c:f>Sheet1!$H$2:$H$8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7-3377-41D4-BB4A-5E2C697FB139}"/>
            </c:ext>
          </c:extLst>
        </c:ser>
        <c:ser>
          <c:idx val="5"/>
          <c:order val="6"/>
          <c:tx>
            <c:strRef>
              <c:f>Sheet1!$I$1</c:f>
              <c:strCache>
                <c:ptCount val="1"/>
                <c:pt idx="0">
                  <c:v>Column6</c:v>
                </c:pt>
              </c:strCache>
            </c:strRef>
          </c:tx>
          <c:spPr>
            <a:ln w="25400" cap="rnd">
              <a:noFill/>
              <a:round/>
            </a:ln>
            <a:effectLst/>
          </c:spPr>
          <c:marker>
            <c:symbol val="circle"/>
            <c:size val="11"/>
            <c:spPr>
              <a:solidFill>
                <a:srgbClr val="B39DDB"/>
              </a:solidFill>
              <a:ln w="9525">
                <a:noFill/>
              </a:ln>
              <a:effectLst/>
            </c:spPr>
          </c:marker>
          <c:xVal>
            <c:numRef>
              <c:f>Sheet1!$I$2:$I$8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8-3377-41D4-BB4A-5E2C697FB139}"/>
            </c:ext>
          </c:extLst>
        </c:ser>
        <c:dLbls>
          <c:showLegendKey val="0"/>
          <c:showVal val="0"/>
          <c:showCatName val="0"/>
          <c:showSerName val="0"/>
          <c:showPercent val="0"/>
          <c:showBubbleSize val="0"/>
        </c:dLbls>
        <c:axId val="-617367280"/>
        <c:axId val="-617365648"/>
      </c:scatterChart>
      <c:valAx>
        <c:axId val="-617367280"/>
        <c:scaling>
          <c:orientation val="minMax"/>
          <c:max val="5"/>
          <c:min val="1"/>
        </c:scaling>
        <c:delete val="0"/>
        <c:axPos val="b"/>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617365648"/>
        <c:crossesAt val="0"/>
        <c:crossBetween val="midCat"/>
        <c:majorUnit val="1"/>
        <c:minorUnit val="1"/>
      </c:valAx>
      <c:valAx>
        <c:axId val="-617365648"/>
        <c:scaling>
          <c:orientation val="minMax"/>
          <c:min val="1"/>
        </c:scaling>
        <c:delete val="1"/>
        <c:axPos val="l"/>
        <c:minorGridlines>
          <c:spPr>
            <a:ln w="9525" cap="flat" cmpd="sng" algn="ctr">
              <a:solidFill>
                <a:schemeClr val="bg1">
                  <a:lumMod val="75000"/>
                </a:schemeClr>
              </a:solidFill>
              <a:round/>
              <a:headEnd type="triangle"/>
              <a:tailEnd type="triangle"/>
            </a:ln>
            <a:effectLst/>
          </c:spPr>
        </c:minorGridlines>
        <c:numFmt formatCode="0.0" sourceLinked="1"/>
        <c:majorTickMark val="out"/>
        <c:minorTickMark val="in"/>
        <c:tickLblPos val="nextTo"/>
        <c:crossAx val="-617367280"/>
        <c:crossesAt val="0"/>
        <c:crossBetween val="midCat"/>
        <c:majorUnit val="1"/>
        <c:minorUnit val="0.5"/>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116607189934301"/>
          <c:y val="0.263056060792146"/>
          <c:w val="0.73427563020391695"/>
          <c:h val="0.34234888227370114"/>
        </c:manualLayout>
      </c:layout>
      <c:scatterChart>
        <c:scatterStyle val="lineMarker"/>
        <c:varyColors val="0"/>
        <c:ser>
          <c:idx val="0"/>
          <c:order val="0"/>
          <c:tx>
            <c:strRef>
              <c:f>Sheet1!$C$1</c:f>
              <c:strCache>
                <c:ptCount val="1"/>
                <c:pt idx="0">
                  <c:v>Column1</c:v>
                </c:pt>
              </c:strCache>
            </c:strRef>
          </c:tx>
          <c:spPr>
            <a:ln w="25400" cap="rnd">
              <a:noFill/>
              <a:round/>
            </a:ln>
            <a:effectLst/>
          </c:spPr>
          <c:marker>
            <c:symbol val="circle"/>
            <c:size val="11"/>
            <c:spPr>
              <a:solidFill>
                <a:schemeClr val="accent1"/>
              </a:solidFill>
              <a:ln w="9525">
                <a:noFill/>
              </a:ln>
              <a:effectLst/>
            </c:spPr>
          </c:marker>
          <c:xVal>
            <c:numRef>
              <c:f>Sheet1!$C$2:$C$8</c:f>
              <c:numCache>
                <c:formatCode>General</c:formatCode>
                <c:ptCount val="7"/>
                <c:pt idx="0">
                  <c:v>3.84</c:v>
                </c:pt>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0-0B5B-4897-8953-2886D6A615F8}"/>
            </c:ext>
          </c:extLst>
        </c:ser>
        <c:ser>
          <c:idx val="1"/>
          <c:order val="1"/>
          <c:tx>
            <c:strRef>
              <c:f>Sheet1!$D$1</c:f>
              <c:strCache>
                <c:ptCount val="1"/>
                <c:pt idx="0">
                  <c:v>Column7</c:v>
                </c:pt>
              </c:strCache>
            </c:strRef>
          </c:tx>
          <c:spPr>
            <a:ln w="15875" cap="rnd">
              <a:noFill/>
              <a:round/>
            </a:ln>
            <a:effectLst/>
          </c:spPr>
          <c:marker>
            <c:symbol val="circle"/>
            <c:size val="11"/>
            <c:spPr>
              <a:noFill/>
              <a:ln w="9525">
                <a:solidFill>
                  <a:schemeClr val="bg2"/>
                </a:solidFill>
                <a:prstDash val="dash"/>
              </a:ln>
              <a:effectLst/>
            </c:spPr>
          </c:marker>
          <c:xVal>
            <c:numRef>
              <c:f>Sheet1!$D$2:$D$8</c:f>
              <c:numCache>
                <c:formatCode>General</c:formatCode>
                <c:ptCount val="7"/>
                <c:pt idx="0">
                  <c:v>3.82</c:v>
                </c:pt>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1-0B5B-4897-8953-2886D6A615F8}"/>
            </c:ext>
          </c:extLst>
        </c:ser>
        <c:ser>
          <c:idx val="2"/>
          <c:order val="2"/>
          <c:tx>
            <c:strRef>
              <c:f>Sheet1!$E$1</c:f>
              <c:strCache>
                <c:ptCount val="1"/>
                <c:pt idx="0">
                  <c:v>Column2</c:v>
                </c:pt>
              </c:strCache>
            </c:strRef>
          </c:tx>
          <c:spPr>
            <a:ln w="15875" cap="rnd">
              <a:noFill/>
              <a:round/>
            </a:ln>
            <a:effectLst/>
          </c:spPr>
          <c:marker>
            <c:symbol val="circle"/>
            <c:size val="11"/>
            <c:spPr>
              <a:solidFill>
                <a:schemeClr val="accent3"/>
              </a:solidFill>
              <a:ln w="9525">
                <a:noFill/>
              </a:ln>
              <a:effectLst/>
            </c:spPr>
          </c:marker>
          <c:xVal>
            <c:numRef>
              <c:f>Sheet1!$E$2:$E$8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2-0B5B-4897-8953-2886D6A615F8}"/>
            </c:ext>
          </c:extLst>
        </c:ser>
        <c:ser>
          <c:idx val="6"/>
          <c:order val="3"/>
          <c:tx>
            <c:strRef>
              <c:f>Sheet1!$F$1</c:f>
              <c:strCache>
                <c:ptCount val="1"/>
                <c:pt idx="0">
                  <c:v>Column3</c:v>
                </c:pt>
              </c:strCache>
            </c:strRef>
          </c:tx>
          <c:spPr>
            <a:ln w="25400" cap="rnd">
              <a:noFill/>
              <a:round/>
            </a:ln>
            <a:effectLst/>
          </c:spPr>
          <c:marker>
            <c:symbol val="circle"/>
            <c:size val="11"/>
            <c:spPr>
              <a:solidFill>
                <a:schemeClr val="accent4"/>
              </a:solidFill>
              <a:ln w="9525">
                <a:noFill/>
              </a:ln>
              <a:effectLst/>
            </c:spPr>
          </c:marker>
          <c:xVal>
            <c:numRef>
              <c:f>Sheet1!$F$2:$F$8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3-0B5B-4897-8953-2886D6A615F8}"/>
            </c:ext>
          </c:extLst>
        </c:ser>
        <c:ser>
          <c:idx val="4"/>
          <c:order val="4"/>
          <c:tx>
            <c:strRef>
              <c:f>Sheet1!$G$1</c:f>
              <c:strCache>
                <c:ptCount val="1"/>
                <c:pt idx="0">
                  <c:v>Column4</c:v>
                </c:pt>
              </c:strCache>
            </c:strRef>
          </c:tx>
          <c:spPr>
            <a:ln w="19050" cap="rnd">
              <a:noFill/>
              <a:round/>
            </a:ln>
            <a:effectLst/>
          </c:spPr>
          <c:marker>
            <c:symbol val="circle"/>
            <c:size val="11"/>
            <c:spPr>
              <a:solidFill>
                <a:schemeClr val="accent5"/>
              </a:solidFill>
              <a:ln w="9525">
                <a:noFill/>
              </a:ln>
              <a:effectLst/>
            </c:spPr>
          </c:marker>
          <c:dPt>
            <c:idx val="51"/>
            <c:marker>
              <c:symbol val="circle"/>
              <c:size val="11"/>
              <c:spPr>
                <a:solidFill>
                  <a:schemeClr val="accent5"/>
                </a:solidFill>
                <a:ln w="9525">
                  <a:noFill/>
                </a:ln>
                <a:effectLst/>
              </c:spPr>
            </c:marker>
            <c:bubble3D val="0"/>
            <c:spPr>
              <a:ln w="15875" cap="rnd">
                <a:noFill/>
                <a:round/>
              </a:ln>
              <a:effectLst/>
            </c:spPr>
            <c:extLst>
              <c:ext xmlns:c16="http://schemas.microsoft.com/office/drawing/2014/chart" uri="{C3380CC4-5D6E-409C-BE32-E72D297353CC}">
                <c16:uniqueId val="{00000005-0B5B-4897-8953-2886D6A615F8}"/>
              </c:ext>
            </c:extLst>
          </c:dPt>
          <c:xVal>
            <c:numRef>
              <c:f>Sheet1!$G$2:$G$8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6-0B5B-4897-8953-2886D6A615F8}"/>
            </c:ext>
          </c:extLst>
        </c:ser>
        <c:ser>
          <c:idx val="3"/>
          <c:order val="5"/>
          <c:tx>
            <c:strRef>
              <c:f>Sheet1!$H$1</c:f>
              <c:strCache>
                <c:ptCount val="1"/>
                <c:pt idx="0">
                  <c:v>Column5</c:v>
                </c:pt>
              </c:strCache>
            </c:strRef>
          </c:tx>
          <c:spPr>
            <a:ln w="25400" cap="rnd">
              <a:noFill/>
              <a:round/>
            </a:ln>
            <a:effectLst/>
          </c:spPr>
          <c:marker>
            <c:symbol val="circle"/>
            <c:size val="11"/>
            <c:spPr>
              <a:solidFill>
                <a:schemeClr val="accent6"/>
              </a:solidFill>
              <a:ln w="9525">
                <a:noFill/>
              </a:ln>
              <a:effectLst/>
            </c:spPr>
          </c:marker>
          <c:xVal>
            <c:numRef>
              <c:f>Sheet1!$H$2:$H$8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7-0B5B-4897-8953-2886D6A615F8}"/>
            </c:ext>
          </c:extLst>
        </c:ser>
        <c:ser>
          <c:idx val="5"/>
          <c:order val="6"/>
          <c:tx>
            <c:strRef>
              <c:f>Sheet1!$I$1</c:f>
              <c:strCache>
                <c:ptCount val="1"/>
                <c:pt idx="0">
                  <c:v>Column6</c:v>
                </c:pt>
              </c:strCache>
            </c:strRef>
          </c:tx>
          <c:spPr>
            <a:ln w="25400" cap="rnd">
              <a:noFill/>
              <a:round/>
            </a:ln>
            <a:effectLst/>
          </c:spPr>
          <c:marker>
            <c:symbol val="circle"/>
            <c:size val="11"/>
            <c:spPr>
              <a:solidFill>
                <a:srgbClr val="B39DDB"/>
              </a:solidFill>
              <a:ln w="9525">
                <a:noFill/>
              </a:ln>
              <a:effectLst/>
            </c:spPr>
          </c:marker>
          <c:xVal>
            <c:numRef>
              <c:f>Sheet1!$I$2:$I$8</c:f>
              <c:numCache>
                <c:formatCode>General</c:formatCode>
                <c:ptCount val="7"/>
              </c:numCache>
            </c:numRef>
          </c:xVal>
          <c:yVal>
            <c:numRef>
              <c:f>Sheet1!$B$2:$B$8</c:f>
              <c:numCache>
                <c:formatCode>General</c:formatCode>
                <c:ptCount val="7"/>
                <c:pt idx="0" formatCode="0.0">
                  <c:v>1</c:v>
                </c:pt>
              </c:numCache>
            </c:numRef>
          </c:yVal>
          <c:smooth val="0"/>
          <c:extLst>
            <c:ext xmlns:c16="http://schemas.microsoft.com/office/drawing/2014/chart" uri="{C3380CC4-5D6E-409C-BE32-E72D297353CC}">
              <c16:uniqueId val="{00000008-0B5B-4897-8953-2886D6A615F8}"/>
            </c:ext>
          </c:extLst>
        </c:ser>
        <c:dLbls>
          <c:showLegendKey val="0"/>
          <c:showVal val="0"/>
          <c:showCatName val="0"/>
          <c:showSerName val="0"/>
          <c:showPercent val="0"/>
          <c:showBubbleSize val="0"/>
        </c:dLbls>
        <c:axId val="-617367280"/>
        <c:axId val="-617365648"/>
      </c:scatterChart>
      <c:valAx>
        <c:axId val="-617367280"/>
        <c:scaling>
          <c:orientation val="minMax"/>
          <c:max val="5"/>
          <c:min val="1"/>
        </c:scaling>
        <c:delete val="0"/>
        <c:axPos val="b"/>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l-NL"/>
          </a:p>
        </c:txPr>
        <c:crossAx val="-617365648"/>
        <c:crossesAt val="0"/>
        <c:crossBetween val="midCat"/>
        <c:majorUnit val="1"/>
        <c:minorUnit val="1"/>
      </c:valAx>
      <c:valAx>
        <c:axId val="-617365648"/>
        <c:scaling>
          <c:orientation val="minMax"/>
          <c:min val="1"/>
        </c:scaling>
        <c:delete val="1"/>
        <c:axPos val="l"/>
        <c:minorGridlines>
          <c:spPr>
            <a:ln w="9525" cap="flat" cmpd="sng" algn="ctr">
              <a:solidFill>
                <a:schemeClr val="bg1">
                  <a:lumMod val="75000"/>
                </a:schemeClr>
              </a:solidFill>
              <a:round/>
              <a:headEnd type="triangle"/>
              <a:tailEnd type="triangle"/>
            </a:ln>
            <a:effectLst/>
          </c:spPr>
        </c:minorGridlines>
        <c:numFmt formatCode="0.0" sourceLinked="1"/>
        <c:majorTickMark val="out"/>
        <c:minorTickMark val="in"/>
        <c:tickLblPos val="nextTo"/>
        <c:crossAx val="-617367280"/>
        <c:crossesAt val="0"/>
        <c:crossBetween val="midCat"/>
        <c:majorUnit val="1"/>
        <c:minorUnit val="0.5"/>
      </c:valAx>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56568448566596E-2"/>
          <c:y val="0.13939675622597986"/>
          <c:w val="0.501552678678585"/>
          <c:h val="0.91572049864003002"/>
        </c:manualLayout>
      </c:layout>
      <c:doughnutChart>
        <c:varyColors val="1"/>
        <c:ser>
          <c:idx val="2"/>
          <c:order val="0"/>
          <c:tx>
            <c:strRef>
              <c:f>Sheet1!$B$1</c:f>
              <c:strCache>
                <c:ptCount val="1"/>
                <c:pt idx="0">
                  <c:v>Series 1</c:v>
                </c:pt>
              </c:strCache>
            </c:strRef>
          </c:tx>
          <c:dPt>
            <c:idx val="0"/>
            <c:bubble3D val="0"/>
            <c:spPr>
              <a:solidFill>
                <a:schemeClr val="accent3"/>
              </a:solidFill>
              <a:ln>
                <a:noFill/>
              </a:ln>
              <a:effectLst/>
            </c:spPr>
            <c:extLst>
              <c:ext xmlns:c16="http://schemas.microsoft.com/office/drawing/2014/chart" uri="{C3380CC4-5D6E-409C-BE32-E72D297353CC}">
                <c16:uniqueId val="{00000001-29BC-4F8B-BCE7-89991D5F7E53}"/>
              </c:ext>
            </c:extLst>
          </c:dPt>
          <c:dPt>
            <c:idx val="1"/>
            <c:bubble3D val="0"/>
            <c:spPr>
              <a:solidFill>
                <a:schemeClr val="accent1"/>
              </a:solidFill>
              <a:ln>
                <a:noFill/>
              </a:ln>
              <a:effectLst/>
            </c:spPr>
            <c:extLst>
              <c:ext xmlns:c16="http://schemas.microsoft.com/office/drawing/2014/chart" uri="{C3380CC4-5D6E-409C-BE32-E72D297353CC}">
                <c16:uniqueId val="{00000003-29BC-4F8B-BCE7-89991D5F7E53}"/>
              </c:ext>
            </c:extLst>
          </c:dPt>
          <c:dPt>
            <c:idx val="2"/>
            <c:bubble3D val="0"/>
            <c:spPr>
              <a:solidFill>
                <a:schemeClr val="accent2"/>
              </a:solidFill>
              <a:ln>
                <a:noFill/>
              </a:ln>
              <a:effectLst/>
            </c:spPr>
            <c:extLst>
              <c:ext xmlns:c16="http://schemas.microsoft.com/office/drawing/2014/chart" uri="{C3380CC4-5D6E-409C-BE32-E72D297353CC}">
                <c16:uniqueId val="{00000005-29BC-4F8B-BCE7-89991D5F7E53}"/>
              </c:ext>
            </c:extLst>
          </c:dPt>
          <c:dPt>
            <c:idx val="3"/>
            <c:bubble3D val="0"/>
            <c:spPr>
              <a:solidFill>
                <a:schemeClr val="accent4"/>
              </a:solidFill>
              <a:ln>
                <a:noFill/>
              </a:ln>
              <a:effectLst/>
            </c:spPr>
            <c:extLst>
              <c:ext xmlns:c16="http://schemas.microsoft.com/office/drawing/2014/chart" uri="{C3380CC4-5D6E-409C-BE32-E72D297353CC}">
                <c16:uniqueId val="{00000007-29BC-4F8B-BCE7-89991D5F7E53}"/>
              </c:ext>
            </c:extLst>
          </c:dPt>
          <c:dPt>
            <c:idx val="4"/>
            <c:bubble3D val="0"/>
            <c:spPr>
              <a:solidFill>
                <a:schemeClr val="accent5"/>
              </a:solidFill>
              <a:ln>
                <a:noFill/>
              </a:ln>
              <a:effectLst/>
            </c:spPr>
            <c:extLst>
              <c:ext xmlns:c16="http://schemas.microsoft.com/office/drawing/2014/chart" uri="{C3380CC4-5D6E-409C-BE32-E72D297353CC}">
                <c16:uniqueId val="{00000009-29BC-4F8B-BCE7-89991D5F7E53}"/>
              </c:ext>
            </c:extLst>
          </c:dPt>
          <c:dPt>
            <c:idx val="5"/>
            <c:bubble3D val="0"/>
            <c:spPr>
              <a:solidFill>
                <a:schemeClr val="accent6"/>
              </a:solidFill>
              <a:ln>
                <a:noFill/>
              </a:ln>
              <a:effectLst/>
            </c:spPr>
            <c:extLst>
              <c:ext xmlns:c16="http://schemas.microsoft.com/office/drawing/2014/chart" uri="{C3380CC4-5D6E-409C-BE32-E72D297353CC}">
                <c16:uniqueId val="{0000000B-29BC-4F8B-BCE7-89991D5F7E53}"/>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29BC-4F8B-BCE7-89991D5F7E53}"/>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29BC-4F8B-BCE7-89991D5F7E53}"/>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29BC-4F8B-BCE7-89991D5F7E53}"/>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29BC-4F8B-BCE7-89991D5F7E53}"/>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29BC-4F8B-BCE7-89991D5F7E53}"/>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29BC-4F8B-BCE7-89991D5F7E53}"/>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29BC-4F8B-BCE7-89991D5F7E53}"/>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29BC-4F8B-BCE7-89991D5F7E53}"/>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29BC-4F8B-BCE7-89991D5F7E53}"/>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29BC-4F8B-BCE7-89991D5F7E53}"/>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29BC-4F8B-BCE7-89991D5F7E53}"/>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29BC-4F8B-BCE7-89991D5F7E53}"/>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29BC-4F8B-BCE7-89991D5F7E53}"/>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29BC-4F8B-BCE7-89991D5F7E53}"/>
              </c:ext>
            </c:extLst>
          </c:dPt>
          <c:dLbls>
            <c:dLbl>
              <c:idx val="3"/>
              <c:layout>
                <c:manualLayout>
                  <c:x val="0"/>
                  <c:y val="-3.9029807094410139E-2"/>
                </c:manualLayout>
              </c:layout>
              <c:showLegendKey val="0"/>
              <c:showVal val="1"/>
              <c:showCatName val="0"/>
              <c:showSerName val="0"/>
              <c:showPercent val="0"/>
              <c:showBubbleSize val="0"/>
              <c:extLst>
                <c:ext xmlns:c15="http://schemas.microsoft.com/office/drawing/2012/chart" uri="{CE6537A1-D6FC-4f65-9D91-7224C49458BB}">
                  <c15:layout>
                    <c:manualLayout>
                      <c:w val="0.11858257304874659"/>
                      <c:h val="0.15670467548405667"/>
                    </c:manualLayout>
                  </c15:layout>
                </c:ext>
                <c:ext xmlns:c16="http://schemas.microsoft.com/office/drawing/2014/chart" uri="{C3380CC4-5D6E-409C-BE32-E72D297353CC}">
                  <c16:uniqueId val="{00000007-29BC-4F8B-BCE7-89991D5F7E53}"/>
                </c:ext>
              </c:extLst>
            </c:dLbl>
            <c:dLbl>
              <c:idx val="4"/>
              <c:delete val="1"/>
              <c:extLst>
                <c:ext xmlns:c15="http://schemas.microsoft.com/office/drawing/2012/chart" uri="{CE6537A1-D6FC-4f65-9D91-7224C49458BB}"/>
                <c:ext xmlns:c16="http://schemas.microsoft.com/office/drawing/2014/chart" uri="{C3380CC4-5D6E-409C-BE32-E72D297353CC}">
                  <c16:uniqueId val="{00000009-29BC-4F8B-BCE7-89991D5F7E53}"/>
                </c:ext>
              </c:extLst>
            </c:dLbl>
            <c:dLbl>
              <c:idx val="12"/>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29BC-4F8B-BCE7-89991D5F7E53}"/>
                </c:ext>
              </c:extLst>
            </c:dLbl>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Optimistisch</c:v>
                </c:pt>
                <c:pt idx="1">
                  <c:v>Gematigd optimistisch</c:v>
                </c:pt>
                <c:pt idx="2">
                  <c:v>Neutraal</c:v>
                </c:pt>
                <c:pt idx="3">
                  <c:v>Gematigd pessimistisch</c:v>
                </c:pt>
                <c:pt idx="4">
                  <c:v>Zeer pessimistisch</c:v>
                </c:pt>
              </c:strCache>
            </c:strRef>
          </c:cat>
          <c:val>
            <c:numRef>
              <c:f>Sheet1!$B$2:$B$6</c:f>
              <c:numCache>
                <c:formatCode>0%</c:formatCode>
                <c:ptCount val="5"/>
                <c:pt idx="0">
                  <c:v>0.34</c:v>
                </c:pt>
                <c:pt idx="1">
                  <c:v>0.51</c:v>
                </c:pt>
                <c:pt idx="2">
                  <c:v>0.13</c:v>
                </c:pt>
                <c:pt idx="3">
                  <c:v>0.01</c:v>
                </c:pt>
                <c:pt idx="4">
                  <c:v>0</c:v>
                </c:pt>
              </c:numCache>
            </c:numRef>
          </c:val>
          <c:extLst>
            <c:ext xmlns:c16="http://schemas.microsoft.com/office/drawing/2014/chart" uri="{C3380CC4-5D6E-409C-BE32-E72D297353CC}">
              <c16:uniqueId val="{00000028-29BC-4F8B-BCE7-89991D5F7E53}"/>
            </c:ext>
          </c:extLst>
        </c:ser>
        <c:dLbls>
          <c:showLegendKey val="0"/>
          <c:showVal val="0"/>
          <c:showCatName val="0"/>
          <c:showSerName val="0"/>
          <c:showPercent val="0"/>
          <c:showBubbleSize val="0"/>
          <c:showLeaderLines val="1"/>
        </c:dLbls>
        <c:firstSliceAng val="0"/>
        <c:holeSize val="60"/>
      </c:doughnutChart>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Statement1</c:v>
                </c:pt>
              </c:strCache>
            </c:strRef>
          </c:tx>
          <c:dPt>
            <c:idx val="0"/>
            <c:bubble3D val="0"/>
            <c:spPr>
              <a:solidFill>
                <a:srgbClr val="0065D3"/>
              </a:solidFill>
            </c:spPr>
            <c:extLst>
              <c:ext xmlns:c16="http://schemas.microsoft.com/office/drawing/2014/chart" uri="{C3380CC4-5D6E-409C-BE32-E72D297353CC}">
                <c16:uniqueId val="{00000001-82DA-4108-9669-EB04C42ADE68}"/>
              </c:ext>
            </c:extLst>
          </c:dPt>
          <c:dPt>
            <c:idx val="1"/>
            <c:bubble3D val="0"/>
            <c:spPr>
              <a:solidFill>
                <a:srgbClr val="12BDF9"/>
              </a:solidFill>
            </c:spPr>
            <c:extLst>
              <c:ext xmlns:c16="http://schemas.microsoft.com/office/drawing/2014/chart" uri="{C3380CC4-5D6E-409C-BE32-E72D297353CC}">
                <c16:uniqueId val="{00000003-82DA-4108-9669-EB04C42ADE68}"/>
              </c:ext>
            </c:extLst>
          </c:dPt>
          <c:dPt>
            <c:idx val="2"/>
            <c:bubble3D val="0"/>
            <c:spPr>
              <a:solidFill>
                <a:srgbClr val="DBDBDB"/>
              </a:solidFill>
            </c:spPr>
            <c:extLst>
              <c:ext xmlns:c16="http://schemas.microsoft.com/office/drawing/2014/chart" uri="{C3380CC4-5D6E-409C-BE32-E72D297353CC}">
                <c16:uniqueId val="{00000005-82DA-4108-9669-EB04C42ADE68}"/>
              </c:ext>
            </c:extLst>
          </c:dPt>
          <c:dPt>
            <c:idx val="5"/>
            <c:bubble3D val="0"/>
            <c:spPr>
              <a:solidFill>
                <a:srgbClr val="727272"/>
              </a:solidFill>
            </c:spPr>
            <c:extLst>
              <c:ext xmlns:c16="http://schemas.microsoft.com/office/drawing/2014/chart" uri="{C3380CC4-5D6E-409C-BE32-E72D297353CC}">
                <c16:uniqueId val="{00000007-82DA-4108-9669-EB04C42ADE68}"/>
              </c:ext>
            </c:extLst>
          </c:dPt>
          <c:dPt>
            <c:idx val="6"/>
            <c:bubble3D val="0"/>
            <c:spPr>
              <a:solidFill>
                <a:srgbClr val="002C7A"/>
              </a:solidFill>
            </c:spPr>
            <c:extLst>
              <c:ext xmlns:c16="http://schemas.microsoft.com/office/drawing/2014/chart" uri="{C3380CC4-5D6E-409C-BE32-E72D297353CC}">
                <c16:uniqueId val="{00000009-82DA-4108-9669-EB04C42ADE68}"/>
              </c:ext>
            </c:extLst>
          </c:dPt>
          <c:dPt>
            <c:idx val="7"/>
            <c:bubble3D val="0"/>
            <c:spPr>
              <a:solidFill>
                <a:srgbClr val="E95000"/>
              </a:solidFill>
            </c:spPr>
            <c:extLst>
              <c:ext xmlns:c16="http://schemas.microsoft.com/office/drawing/2014/chart" uri="{C3380CC4-5D6E-409C-BE32-E72D297353CC}">
                <c16:uniqueId val="{0000000B-82DA-4108-9669-EB04C42ADE68}"/>
              </c:ext>
            </c:extLst>
          </c:dPt>
          <c:dPt>
            <c:idx val="8"/>
            <c:bubble3D val="0"/>
            <c:spPr>
              <a:solidFill>
                <a:srgbClr val="FE988E"/>
              </a:solidFill>
            </c:spPr>
            <c:extLst>
              <c:ext xmlns:c16="http://schemas.microsoft.com/office/drawing/2014/chart" uri="{C3380CC4-5D6E-409C-BE32-E72D297353CC}">
                <c16:uniqueId val="{0000000D-82DA-4108-9669-EB04C42ADE68}"/>
              </c:ext>
            </c:extLst>
          </c:dPt>
          <c:dPt>
            <c:idx val="9"/>
            <c:bubble3D val="0"/>
            <c:spPr>
              <a:solidFill>
                <a:srgbClr val="E05376"/>
              </a:solidFill>
            </c:spPr>
            <c:extLst>
              <c:ext xmlns:c16="http://schemas.microsoft.com/office/drawing/2014/chart" uri="{C3380CC4-5D6E-409C-BE32-E72D297353CC}">
                <c16:uniqueId val="{0000000F-82DA-4108-9669-EB04C42ADE68}"/>
              </c:ext>
            </c:extLst>
          </c:dPt>
          <c:dPt>
            <c:idx val="10"/>
            <c:bubble3D val="0"/>
            <c:spPr>
              <a:solidFill>
                <a:srgbClr val="49A7BF"/>
              </a:solidFill>
            </c:spPr>
            <c:extLst>
              <c:ext xmlns:c16="http://schemas.microsoft.com/office/drawing/2014/chart" uri="{C3380CC4-5D6E-409C-BE32-E72D297353CC}">
                <c16:uniqueId val="{00000011-82DA-4108-9669-EB04C42ADE68}"/>
              </c:ext>
            </c:extLst>
          </c:dPt>
          <c:dPt>
            <c:idx val="11"/>
            <c:bubble3D val="0"/>
            <c:spPr>
              <a:solidFill>
                <a:srgbClr val="00818E"/>
              </a:solidFill>
            </c:spPr>
            <c:extLst>
              <c:ext xmlns:c16="http://schemas.microsoft.com/office/drawing/2014/chart" uri="{C3380CC4-5D6E-409C-BE32-E72D297353CC}">
                <c16:uniqueId val="{00000013-82DA-4108-9669-EB04C42ADE68}"/>
              </c:ext>
            </c:extLst>
          </c:dPt>
          <c:dPt>
            <c:idx val="12"/>
            <c:bubble3D val="0"/>
            <c:spPr>
              <a:solidFill>
                <a:srgbClr val="CBDB29"/>
              </a:solidFill>
            </c:spPr>
            <c:extLst>
              <c:ext xmlns:c16="http://schemas.microsoft.com/office/drawing/2014/chart" uri="{C3380CC4-5D6E-409C-BE32-E72D297353CC}">
                <c16:uniqueId val="{00000015-82DA-4108-9669-EB04C42ADE68}"/>
              </c:ext>
            </c:extLst>
          </c:dPt>
          <c:dPt>
            <c:idx val="13"/>
            <c:bubble3D val="0"/>
            <c:spPr>
              <a:solidFill>
                <a:srgbClr val="7ABA36"/>
              </a:solidFill>
            </c:spPr>
            <c:extLst>
              <c:ext xmlns:c16="http://schemas.microsoft.com/office/drawing/2014/chart" uri="{C3380CC4-5D6E-409C-BE32-E72D297353CC}">
                <c16:uniqueId val="{00000017-82DA-4108-9669-EB04C42ADE68}"/>
              </c:ext>
            </c:extLst>
          </c:dPt>
          <c:dPt>
            <c:idx val="14"/>
            <c:bubble3D val="0"/>
            <c:spPr>
              <a:solidFill>
                <a:srgbClr val="3C8734"/>
              </a:solidFill>
            </c:spPr>
            <c:extLst>
              <c:ext xmlns:c16="http://schemas.microsoft.com/office/drawing/2014/chart" uri="{C3380CC4-5D6E-409C-BE32-E72D297353CC}">
                <c16:uniqueId val="{00000019-82DA-4108-9669-EB04C42ADE68}"/>
              </c:ext>
            </c:extLst>
          </c:dPt>
          <c:dPt>
            <c:idx val="15"/>
            <c:bubble3D val="0"/>
            <c:spPr>
              <a:solidFill>
                <a:srgbClr val="CDB123"/>
              </a:solidFill>
            </c:spPr>
            <c:extLst>
              <c:ext xmlns:c16="http://schemas.microsoft.com/office/drawing/2014/chart" uri="{C3380CC4-5D6E-409C-BE32-E72D297353CC}">
                <c16:uniqueId val="{0000001B-82DA-4108-9669-EB04C42ADE68}"/>
              </c:ext>
            </c:extLst>
          </c:dPt>
          <c:dPt>
            <c:idx val="16"/>
            <c:bubble3D val="0"/>
            <c:spPr>
              <a:solidFill>
                <a:srgbClr val="C29773"/>
              </a:solidFill>
            </c:spPr>
            <c:extLst>
              <c:ext xmlns:c16="http://schemas.microsoft.com/office/drawing/2014/chart" uri="{C3380CC4-5D6E-409C-BE32-E72D297353CC}">
                <c16:uniqueId val="{0000001D-82DA-4108-9669-EB04C42ADE68}"/>
              </c:ext>
            </c:extLst>
          </c:dPt>
          <c:dPt>
            <c:idx val="17"/>
            <c:bubble3D val="0"/>
            <c:spPr>
              <a:solidFill>
                <a:srgbClr val="945200"/>
              </a:solidFill>
            </c:spPr>
            <c:extLst>
              <c:ext xmlns:c16="http://schemas.microsoft.com/office/drawing/2014/chart" uri="{C3380CC4-5D6E-409C-BE32-E72D297353CC}">
                <c16:uniqueId val="{0000001F-82DA-4108-9669-EB04C42ADE68}"/>
              </c:ext>
            </c:extLst>
          </c:dPt>
          <c:dPt>
            <c:idx val="18"/>
            <c:bubble3D val="0"/>
            <c:spPr>
              <a:solidFill>
                <a:srgbClr val="E95000"/>
              </a:solidFill>
            </c:spPr>
            <c:extLst>
              <c:ext xmlns:c16="http://schemas.microsoft.com/office/drawing/2014/chart" uri="{C3380CC4-5D6E-409C-BE32-E72D297353CC}">
                <c16:uniqueId val="{00000021-82DA-4108-9669-EB04C42ADE68}"/>
              </c:ext>
            </c:extLst>
          </c:dPt>
          <c:dPt>
            <c:idx val="19"/>
            <c:bubble3D val="0"/>
            <c:spPr>
              <a:solidFill>
                <a:srgbClr val="002C7A"/>
              </a:solidFill>
            </c:spPr>
            <c:extLst>
              <c:ext xmlns:c16="http://schemas.microsoft.com/office/drawing/2014/chart" uri="{C3380CC4-5D6E-409C-BE32-E72D297353CC}">
                <c16:uniqueId val="{00000023-82DA-4108-9669-EB04C42ADE68}"/>
              </c:ext>
            </c:extLst>
          </c:dPt>
          <c:dLbls>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82DA-4108-9669-EB04C42ADE68}"/>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5-82DA-4108-9669-EB04C42ADE68}"/>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Ja</c:v>
                </c:pt>
                <c:pt idx="1">
                  <c:v>Misschien</c:v>
                </c:pt>
                <c:pt idx="2">
                  <c:v>Nee</c:v>
                </c:pt>
              </c:strCache>
            </c:strRef>
          </c:cat>
          <c:val>
            <c:numRef>
              <c:f>Sheet1!$B$2:$B$4</c:f>
              <c:numCache>
                <c:formatCode>###0%</c:formatCode>
                <c:ptCount val="3"/>
                <c:pt idx="0">
                  <c:v>0.46341463414634149</c:v>
                </c:pt>
                <c:pt idx="1">
                  <c:v>0.44308943089430897</c:v>
                </c:pt>
                <c:pt idx="2">
                  <c:v>9.3495934959349589E-2</c:v>
                </c:pt>
              </c:numCache>
            </c:numRef>
          </c:val>
          <c:extLst>
            <c:ext xmlns:c16="http://schemas.microsoft.com/office/drawing/2014/chart" uri="{C3380CC4-5D6E-409C-BE32-E72D297353CC}">
              <c16:uniqueId val="{00000024-82DA-4108-9669-EB04C42ADE68}"/>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84516220531385422"/>
          <c:w val="0.99930944516627296"/>
          <c:h val="0.1548377946861457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4902645468030358E-2"/>
          <c:y val="0.15822255493107662"/>
          <c:w val="0.501552678678585"/>
          <c:h val="0.91572049864003002"/>
        </c:manualLayout>
      </c:layout>
      <c:doughnutChart>
        <c:varyColors val="1"/>
        <c:ser>
          <c:idx val="2"/>
          <c:order val="0"/>
          <c:tx>
            <c:strRef>
              <c:f>Sheet1!$B$1</c:f>
              <c:strCache>
                <c:ptCount val="1"/>
                <c:pt idx="0">
                  <c:v>Q21020</c:v>
                </c:pt>
              </c:strCache>
            </c:strRef>
          </c:tx>
          <c:dPt>
            <c:idx val="0"/>
            <c:bubble3D val="0"/>
            <c:spPr>
              <a:solidFill>
                <a:srgbClr val="0065D3">
                  <a:lumMod val="75000"/>
                </a:srgbClr>
              </a:solidFill>
            </c:spPr>
            <c:extLst>
              <c:ext xmlns:c16="http://schemas.microsoft.com/office/drawing/2014/chart" uri="{C3380CC4-5D6E-409C-BE32-E72D297353CC}">
                <c16:uniqueId val="{00000001-94E2-43D2-AF6D-73B1457D6385}"/>
              </c:ext>
            </c:extLst>
          </c:dPt>
          <c:dPt>
            <c:idx val="1"/>
            <c:bubble3D val="0"/>
            <c:spPr>
              <a:solidFill>
                <a:srgbClr val="0065D3">
                  <a:lumMod val="60000"/>
                  <a:lumOff val="40000"/>
                </a:srgbClr>
              </a:solidFill>
            </c:spPr>
            <c:extLst>
              <c:ext xmlns:c16="http://schemas.microsoft.com/office/drawing/2014/chart" uri="{C3380CC4-5D6E-409C-BE32-E72D297353CC}">
                <c16:uniqueId val="{00000003-94E2-43D2-AF6D-73B1457D6385}"/>
              </c:ext>
            </c:extLst>
          </c:dPt>
          <c:dPt>
            <c:idx val="2"/>
            <c:bubble3D val="0"/>
            <c:spPr>
              <a:solidFill>
                <a:srgbClr val="0065D3">
                  <a:lumMod val="20000"/>
                  <a:lumOff val="80000"/>
                </a:srgbClr>
              </a:solidFill>
            </c:spPr>
            <c:extLst>
              <c:ext xmlns:c16="http://schemas.microsoft.com/office/drawing/2014/chart" uri="{C3380CC4-5D6E-409C-BE32-E72D297353CC}">
                <c16:uniqueId val="{00000005-94E2-43D2-AF6D-73B1457D6385}"/>
              </c:ext>
            </c:extLst>
          </c:dPt>
          <c:dPt>
            <c:idx val="3"/>
            <c:bubble3D val="0"/>
            <c:spPr>
              <a:solidFill>
                <a:srgbClr val="727272"/>
              </a:solidFill>
            </c:spPr>
            <c:extLst>
              <c:ext xmlns:c16="http://schemas.microsoft.com/office/drawing/2014/chart" uri="{C3380CC4-5D6E-409C-BE32-E72D297353CC}">
                <c16:uniqueId val="{00000007-94E2-43D2-AF6D-73B1457D6385}"/>
              </c:ext>
            </c:extLst>
          </c:dPt>
          <c:dPt>
            <c:idx val="5"/>
            <c:bubble3D val="0"/>
            <c:spPr>
              <a:solidFill>
                <a:srgbClr val="727272"/>
              </a:solidFill>
            </c:spPr>
            <c:extLst>
              <c:ext xmlns:c16="http://schemas.microsoft.com/office/drawing/2014/chart" uri="{C3380CC4-5D6E-409C-BE32-E72D297353CC}">
                <c16:uniqueId val="{0000000B-94E2-43D2-AF6D-73B1457D6385}"/>
              </c:ext>
            </c:extLst>
          </c:dPt>
          <c:dPt>
            <c:idx val="6"/>
            <c:bubble3D val="0"/>
            <c:spPr>
              <a:solidFill>
                <a:srgbClr val="002C7A"/>
              </a:solidFill>
            </c:spPr>
            <c:extLst>
              <c:ext xmlns:c16="http://schemas.microsoft.com/office/drawing/2014/chart" uri="{C3380CC4-5D6E-409C-BE32-E72D297353CC}">
                <c16:uniqueId val="{0000000D-94E2-43D2-AF6D-73B1457D6385}"/>
              </c:ext>
            </c:extLst>
          </c:dPt>
          <c:dPt>
            <c:idx val="7"/>
            <c:bubble3D val="0"/>
            <c:spPr>
              <a:solidFill>
                <a:srgbClr val="E95000"/>
              </a:solidFill>
            </c:spPr>
            <c:extLst>
              <c:ext xmlns:c16="http://schemas.microsoft.com/office/drawing/2014/chart" uri="{C3380CC4-5D6E-409C-BE32-E72D297353CC}">
                <c16:uniqueId val="{0000000F-94E2-43D2-AF6D-73B1457D6385}"/>
              </c:ext>
            </c:extLst>
          </c:dPt>
          <c:dPt>
            <c:idx val="8"/>
            <c:bubble3D val="0"/>
            <c:spPr>
              <a:solidFill>
                <a:srgbClr val="FE988E"/>
              </a:solidFill>
            </c:spPr>
            <c:extLst>
              <c:ext xmlns:c16="http://schemas.microsoft.com/office/drawing/2014/chart" uri="{C3380CC4-5D6E-409C-BE32-E72D297353CC}">
                <c16:uniqueId val="{00000011-94E2-43D2-AF6D-73B1457D6385}"/>
              </c:ext>
            </c:extLst>
          </c:dPt>
          <c:dPt>
            <c:idx val="9"/>
            <c:bubble3D val="0"/>
            <c:spPr>
              <a:solidFill>
                <a:srgbClr val="E05376"/>
              </a:solidFill>
            </c:spPr>
            <c:extLst>
              <c:ext xmlns:c16="http://schemas.microsoft.com/office/drawing/2014/chart" uri="{C3380CC4-5D6E-409C-BE32-E72D297353CC}">
                <c16:uniqueId val="{00000013-94E2-43D2-AF6D-73B1457D6385}"/>
              </c:ext>
            </c:extLst>
          </c:dPt>
          <c:dPt>
            <c:idx val="10"/>
            <c:bubble3D val="0"/>
            <c:spPr>
              <a:solidFill>
                <a:srgbClr val="49A7BF"/>
              </a:solidFill>
            </c:spPr>
            <c:extLst>
              <c:ext xmlns:c16="http://schemas.microsoft.com/office/drawing/2014/chart" uri="{C3380CC4-5D6E-409C-BE32-E72D297353CC}">
                <c16:uniqueId val="{00000015-94E2-43D2-AF6D-73B1457D6385}"/>
              </c:ext>
            </c:extLst>
          </c:dPt>
          <c:dPt>
            <c:idx val="11"/>
            <c:bubble3D val="0"/>
            <c:spPr>
              <a:solidFill>
                <a:srgbClr val="00818E"/>
              </a:solidFill>
            </c:spPr>
            <c:extLst>
              <c:ext xmlns:c16="http://schemas.microsoft.com/office/drawing/2014/chart" uri="{C3380CC4-5D6E-409C-BE32-E72D297353CC}">
                <c16:uniqueId val="{00000017-94E2-43D2-AF6D-73B1457D6385}"/>
              </c:ext>
            </c:extLst>
          </c:dPt>
          <c:dPt>
            <c:idx val="12"/>
            <c:bubble3D val="0"/>
            <c:spPr>
              <a:solidFill>
                <a:srgbClr val="CBDB29"/>
              </a:solidFill>
            </c:spPr>
            <c:extLst>
              <c:ext xmlns:c16="http://schemas.microsoft.com/office/drawing/2014/chart" uri="{C3380CC4-5D6E-409C-BE32-E72D297353CC}">
                <c16:uniqueId val="{00000019-94E2-43D2-AF6D-73B1457D6385}"/>
              </c:ext>
            </c:extLst>
          </c:dPt>
          <c:dPt>
            <c:idx val="13"/>
            <c:bubble3D val="0"/>
            <c:spPr>
              <a:solidFill>
                <a:srgbClr val="7ABA36"/>
              </a:solidFill>
            </c:spPr>
            <c:extLst>
              <c:ext xmlns:c16="http://schemas.microsoft.com/office/drawing/2014/chart" uri="{C3380CC4-5D6E-409C-BE32-E72D297353CC}">
                <c16:uniqueId val="{0000001B-94E2-43D2-AF6D-73B1457D6385}"/>
              </c:ext>
            </c:extLst>
          </c:dPt>
          <c:dPt>
            <c:idx val="14"/>
            <c:bubble3D val="0"/>
            <c:spPr>
              <a:solidFill>
                <a:srgbClr val="3C8734"/>
              </a:solidFill>
            </c:spPr>
            <c:extLst>
              <c:ext xmlns:c16="http://schemas.microsoft.com/office/drawing/2014/chart" uri="{C3380CC4-5D6E-409C-BE32-E72D297353CC}">
                <c16:uniqueId val="{0000001D-94E2-43D2-AF6D-73B1457D6385}"/>
              </c:ext>
            </c:extLst>
          </c:dPt>
          <c:dPt>
            <c:idx val="15"/>
            <c:bubble3D val="0"/>
            <c:spPr>
              <a:solidFill>
                <a:srgbClr val="CDB123"/>
              </a:solidFill>
            </c:spPr>
            <c:extLst>
              <c:ext xmlns:c16="http://schemas.microsoft.com/office/drawing/2014/chart" uri="{C3380CC4-5D6E-409C-BE32-E72D297353CC}">
                <c16:uniqueId val="{0000001F-94E2-43D2-AF6D-73B1457D6385}"/>
              </c:ext>
            </c:extLst>
          </c:dPt>
          <c:dPt>
            <c:idx val="16"/>
            <c:bubble3D val="0"/>
            <c:spPr>
              <a:solidFill>
                <a:srgbClr val="C29773"/>
              </a:solidFill>
            </c:spPr>
            <c:extLst>
              <c:ext xmlns:c16="http://schemas.microsoft.com/office/drawing/2014/chart" uri="{C3380CC4-5D6E-409C-BE32-E72D297353CC}">
                <c16:uniqueId val="{00000021-94E2-43D2-AF6D-73B1457D6385}"/>
              </c:ext>
            </c:extLst>
          </c:dPt>
          <c:dPt>
            <c:idx val="17"/>
            <c:bubble3D val="0"/>
            <c:spPr>
              <a:solidFill>
                <a:srgbClr val="945200"/>
              </a:solidFill>
            </c:spPr>
            <c:extLst>
              <c:ext xmlns:c16="http://schemas.microsoft.com/office/drawing/2014/chart" uri="{C3380CC4-5D6E-409C-BE32-E72D297353CC}">
                <c16:uniqueId val="{00000023-94E2-43D2-AF6D-73B1457D6385}"/>
              </c:ext>
            </c:extLst>
          </c:dPt>
          <c:dPt>
            <c:idx val="18"/>
            <c:bubble3D val="0"/>
            <c:spPr>
              <a:solidFill>
                <a:srgbClr val="E95000"/>
              </a:solidFill>
            </c:spPr>
            <c:extLst>
              <c:ext xmlns:c16="http://schemas.microsoft.com/office/drawing/2014/chart" uri="{C3380CC4-5D6E-409C-BE32-E72D297353CC}">
                <c16:uniqueId val="{00000025-94E2-43D2-AF6D-73B1457D6385}"/>
              </c:ext>
            </c:extLst>
          </c:dPt>
          <c:dPt>
            <c:idx val="19"/>
            <c:bubble3D val="0"/>
            <c:spPr>
              <a:solidFill>
                <a:srgbClr val="002C7A"/>
              </a:solidFill>
            </c:spPr>
            <c:extLst>
              <c:ext xmlns:c16="http://schemas.microsoft.com/office/drawing/2014/chart" uri="{C3380CC4-5D6E-409C-BE32-E72D297353CC}">
                <c16:uniqueId val="{00000027-94E2-43D2-AF6D-73B1457D6385}"/>
              </c:ext>
            </c:extLst>
          </c:dPt>
          <c:dLbls>
            <c:dLbl>
              <c:idx val="0"/>
              <c:layout>
                <c:manualLayout>
                  <c:x val="-0.10675949126050585"/>
                  <c:y val="0.256866506420566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E2-43D2-AF6D-73B1457D6385}"/>
                </c:ext>
              </c:extLst>
            </c:dLbl>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94E2-43D2-AF6D-73B1457D6385}"/>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9-94E2-43D2-AF6D-73B1457D6385}"/>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Sheet1!$A$2:$A$5</c:f>
              <c:strCache>
                <c:ptCount val="4"/>
                <c:pt idx="0">
                  <c:v>In grote mate</c:v>
                </c:pt>
                <c:pt idx="1">
                  <c:v>In mindere mate</c:v>
                </c:pt>
                <c:pt idx="2">
                  <c:v>Nauwelijks</c:v>
                </c:pt>
                <c:pt idx="3">
                  <c:v>Helemaal niet</c:v>
                </c:pt>
              </c:strCache>
            </c:strRef>
          </c:cat>
          <c:val>
            <c:numRef>
              <c:f>Sheet1!$B$2:$B$5</c:f>
              <c:numCache>
                <c:formatCode>###0%</c:formatCode>
                <c:ptCount val="4"/>
                <c:pt idx="0">
                  <c:v>0.46768060836501901</c:v>
                </c:pt>
                <c:pt idx="1">
                  <c:v>0.40304182509505698</c:v>
                </c:pt>
                <c:pt idx="2">
                  <c:v>8.3650190114068435E-2</c:v>
                </c:pt>
                <c:pt idx="3">
                  <c:v>4.5627376425855515E-2</c:v>
                </c:pt>
              </c:numCache>
            </c:numRef>
          </c:val>
          <c:extLst>
            <c:ext xmlns:c16="http://schemas.microsoft.com/office/drawing/2014/chart" uri="{C3380CC4-5D6E-409C-BE32-E72D297353CC}">
              <c16:uniqueId val="{00000028-94E2-43D2-AF6D-73B1457D6385}"/>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95038465019458795"/>
          <c:w val="0.99930944516627296"/>
          <c:h val="4.9615349805412302E-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613272535357463"/>
          <c:y val="0.19187623227599962"/>
          <c:w val="0.51416381828442104"/>
          <c:h val="0.6856180795465151"/>
        </c:manualLayout>
      </c:layout>
      <c:doughnutChart>
        <c:varyColors val="1"/>
        <c:ser>
          <c:idx val="2"/>
          <c:order val="0"/>
          <c:tx>
            <c:strRef>
              <c:f>Sheet1!$B$1</c:f>
              <c:strCache>
                <c:ptCount val="1"/>
                <c:pt idx="0">
                  <c:v>Q21022</c:v>
                </c:pt>
              </c:strCache>
            </c:strRef>
          </c:tx>
          <c:dPt>
            <c:idx val="0"/>
            <c:bubble3D val="0"/>
            <c:spPr>
              <a:solidFill>
                <a:srgbClr val="0065D3"/>
              </a:solidFill>
            </c:spPr>
            <c:extLst>
              <c:ext xmlns:c16="http://schemas.microsoft.com/office/drawing/2014/chart" uri="{C3380CC4-5D6E-409C-BE32-E72D297353CC}">
                <c16:uniqueId val="{00000001-F150-4084-A455-9661E312A4E9}"/>
              </c:ext>
            </c:extLst>
          </c:dPt>
          <c:dPt>
            <c:idx val="1"/>
            <c:bubble3D val="0"/>
            <c:spPr>
              <a:solidFill>
                <a:srgbClr val="DBDBDB"/>
              </a:solidFill>
            </c:spPr>
            <c:extLst>
              <c:ext xmlns:c16="http://schemas.microsoft.com/office/drawing/2014/chart" uri="{C3380CC4-5D6E-409C-BE32-E72D297353CC}">
                <c16:uniqueId val="{00000003-F150-4084-A455-9661E312A4E9}"/>
              </c:ext>
            </c:extLst>
          </c:dPt>
          <c:dPt>
            <c:idx val="2"/>
            <c:bubble3D val="0"/>
            <c:spPr>
              <a:solidFill>
                <a:srgbClr val="727272"/>
              </a:solidFill>
            </c:spPr>
            <c:extLst>
              <c:ext xmlns:c16="http://schemas.microsoft.com/office/drawing/2014/chart" uri="{C3380CC4-5D6E-409C-BE32-E72D297353CC}">
                <c16:uniqueId val="{00000005-F150-4084-A455-9661E312A4E9}"/>
              </c:ext>
            </c:extLst>
          </c:dPt>
          <c:dPt>
            <c:idx val="5"/>
            <c:bubble3D val="0"/>
            <c:spPr>
              <a:solidFill>
                <a:srgbClr val="727272"/>
              </a:solidFill>
            </c:spPr>
            <c:extLst>
              <c:ext xmlns:c16="http://schemas.microsoft.com/office/drawing/2014/chart" uri="{C3380CC4-5D6E-409C-BE32-E72D297353CC}">
                <c16:uniqueId val="{00000009-F150-4084-A455-9661E312A4E9}"/>
              </c:ext>
            </c:extLst>
          </c:dPt>
          <c:dPt>
            <c:idx val="6"/>
            <c:bubble3D val="0"/>
            <c:spPr>
              <a:solidFill>
                <a:srgbClr val="002C7A"/>
              </a:solidFill>
            </c:spPr>
            <c:extLst>
              <c:ext xmlns:c16="http://schemas.microsoft.com/office/drawing/2014/chart" uri="{C3380CC4-5D6E-409C-BE32-E72D297353CC}">
                <c16:uniqueId val="{0000000B-F150-4084-A455-9661E312A4E9}"/>
              </c:ext>
            </c:extLst>
          </c:dPt>
          <c:dPt>
            <c:idx val="7"/>
            <c:bubble3D val="0"/>
            <c:spPr>
              <a:solidFill>
                <a:srgbClr val="E95000"/>
              </a:solidFill>
            </c:spPr>
            <c:extLst>
              <c:ext xmlns:c16="http://schemas.microsoft.com/office/drawing/2014/chart" uri="{C3380CC4-5D6E-409C-BE32-E72D297353CC}">
                <c16:uniqueId val="{0000000D-F150-4084-A455-9661E312A4E9}"/>
              </c:ext>
            </c:extLst>
          </c:dPt>
          <c:dPt>
            <c:idx val="8"/>
            <c:bubble3D val="0"/>
            <c:spPr>
              <a:solidFill>
                <a:srgbClr val="FE988E"/>
              </a:solidFill>
            </c:spPr>
            <c:extLst>
              <c:ext xmlns:c16="http://schemas.microsoft.com/office/drawing/2014/chart" uri="{C3380CC4-5D6E-409C-BE32-E72D297353CC}">
                <c16:uniqueId val="{0000000F-F150-4084-A455-9661E312A4E9}"/>
              </c:ext>
            </c:extLst>
          </c:dPt>
          <c:dPt>
            <c:idx val="9"/>
            <c:bubble3D val="0"/>
            <c:spPr>
              <a:solidFill>
                <a:srgbClr val="E05376"/>
              </a:solidFill>
            </c:spPr>
            <c:extLst>
              <c:ext xmlns:c16="http://schemas.microsoft.com/office/drawing/2014/chart" uri="{C3380CC4-5D6E-409C-BE32-E72D297353CC}">
                <c16:uniqueId val="{00000011-F150-4084-A455-9661E312A4E9}"/>
              </c:ext>
            </c:extLst>
          </c:dPt>
          <c:dPt>
            <c:idx val="10"/>
            <c:bubble3D val="0"/>
            <c:spPr>
              <a:solidFill>
                <a:srgbClr val="49A7BF"/>
              </a:solidFill>
            </c:spPr>
            <c:extLst>
              <c:ext xmlns:c16="http://schemas.microsoft.com/office/drawing/2014/chart" uri="{C3380CC4-5D6E-409C-BE32-E72D297353CC}">
                <c16:uniqueId val="{00000013-F150-4084-A455-9661E312A4E9}"/>
              </c:ext>
            </c:extLst>
          </c:dPt>
          <c:dPt>
            <c:idx val="11"/>
            <c:bubble3D val="0"/>
            <c:spPr>
              <a:solidFill>
                <a:srgbClr val="00818E"/>
              </a:solidFill>
            </c:spPr>
            <c:extLst>
              <c:ext xmlns:c16="http://schemas.microsoft.com/office/drawing/2014/chart" uri="{C3380CC4-5D6E-409C-BE32-E72D297353CC}">
                <c16:uniqueId val="{00000015-F150-4084-A455-9661E312A4E9}"/>
              </c:ext>
            </c:extLst>
          </c:dPt>
          <c:dPt>
            <c:idx val="12"/>
            <c:bubble3D val="0"/>
            <c:spPr>
              <a:solidFill>
                <a:srgbClr val="CBDB29"/>
              </a:solidFill>
            </c:spPr>
            <c:extLst>
              <c:ext xmlns:c16="http://schemas.microsoft.com/office/drawing/2014/chart" uri="{C3380CC4-5D6E-409C-BE32-E72D297353CC}">
                <c16:uniqueId val="{00000017-F150-4084-A455-9661E312A4E9}"/>
              </c:ext>
            </c:extLst>
          </c:dPt>
          <c:dPt>
            <c:idx val="13"/>
            <c:bubble3D val="0"/>
            <c:spPr>
              <a:solidFill>
                <a:srgbClr val="7ABA36"/>
              </a:solidFill>
            </c:spPr>
            <c:extLst>
              <c:ext xmlns:c16="http://schemas.microsoft.com/office/drawing/2014/chart" uri="{C3380CC4-5D6E-409C-BE32-E72D297353CC}">
                <c16:uniqueId val="{00000019-F150-4084-A455-9661E312A4E9}"/>
              </c:ext>
            </c:extLst>
          </c:dPt>
          <c:dPt>
            <c:idx val="14"/>
            <c:bubble3D val="0"/>
            <c:spPr>
              <a:solidFill>
                <a:srgbClr val="3C8734"/>
              </a:solidFill>
            </c:spPr>
            <c:extLst>
              <c:ext xmlns:c16="http://schemas.microsoft.com/office/drawing/2014/chart" uri="{C3380CC4-5D6E-409C-BE32-E72D297353CC}">
                <c16:uniqueId val="{0000001B-F150-4084-A455-9661E312A4E9}"/>
              </c:ext>
            </c:extLst>
          </c:dPt>
          <c:dPt>
            <c:idx val="15"/>
            <c:bubble3D val="0"/>
            <c:spPr>
              <a:solidFill>
                <a:srgbClr val="CDB123"/>
              </a:solidFill>
            </c:spPr>
            <c:extLst>
              <c:ext xmlns:c16="http://schemas.microsoft.com/office/drawing/2014/chart" uri="{C3380CC4-5D6E-409C-BE32-E72D297353CC}">
                <c16:uniqueId val="{0000001D-F150-4084-A455-9661E312A4E9}"/>
              </c:ext>
            </c:extLst>
          </c:dPt>
          <c:dPt>
            <c:idx val="16"/>
            <c:bubble3D val="0"/>
            <c:spPr>
              <a:solidFill>
                <a:srgbClr val="C29773"/>
              </a:solidFill>
            </c:spPr>
            <c:extLst>
              <c:ext xmlns:c16="http://schemas.microsoft.com/office/drawing/2014/chart" uri="{C3380CC4-5D6E-409C-BE32-E72D297353CC}">
                <c16:uniqueId val="{0000001F-F150-4084-A455-9661E312A4E9}"/>
              </c:ext>
            </c:extLst>
          </c:dPt>
          <c:dPt>
            <c:idx val="17"/>
            <c:bubble3D val="0"/>
            <c:spPr>
              <a:solidFill>
                <a:srgbClr val="945200"/>
              </a:solidFill>
            </c:spPr>
            <c:extLst>
              <c:ext xmlns:c16="http://schemas.microsoft.com/office/drawing/2014/chart" uri="{C3380CC4-5D6E-409C-BE32-E72D297353CC}">
                <c16:uniqueId val="{00000021-F150-4084-A455-9661E312A4E9}"/>
              </c:ext>
            </c:extLst>
          </c:dPt>
          <c:dPt>
            <c:idx val="18"/>
            <c:bubble3D val="0"/>
            <c:spPr>
              <a:solidFill>
                <a:srgbClr val="E95000"/>
              </a:solidFill>
            </c:spPr>
            <c:extLst>
              <c:ext xmlns:c16="http://schemas.microsoft.com/office/drawing/2014/chart" uri="{C3380CC4-5D6E-409C-BE32-E72D297353CC}">
                <c16:uniqueId val="{00000023-F150-4084-A455-9661E312A4E9}"/>
              </c:ext>
            </c:extLst>
          </c:dPt>
          <c:dPt>
            <c:idx val="19"/>
            <c:bubble3D val="0"/>
            <c:spPr>
              <a:solidFill>
                <a:srgbClr val="002C7A"/>
              </a:solidFill>
            </c:spPr>
            <c:extLst>
              <c:ext xmlns:c16="http://schemas.microsoft.com/office/drawing/2014/chart" uri="{C3380CC4-5D6E-409C-BE32-E72D297353CC}">
                <c16:uniqueId val="{00000025-F150-4084-A455-9661E312A4E9}"/>
              </c:ext>
            </c:extLst>
          </c:dPt>
          <c:dLbls>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Toegenomen</c:v>
                </c:pt>
                <c:pt idx="1">
                  <c:v>Ongeveer hetzelfde gebleven</c:v>
                </c:pt>
                <c:pt idx="2">
                  <c:v>Afgenomen</c:v>
                </c:pt>
              </c:strCache>
            </c:strRef>
          </c:cat>
          <c:val>
            <c:numRef>
              <c:f>Sheet1!$B$2:$B$4</c:f>
              <c:numCache>
                <c:formatCode>###0%</c:formatCode>
                <c:ptCount val="3"/>
                <c:pt idx="0">
                  <c:v>0.70722433460076051</c:v>
                </c:pt>
                <c:pt idx="1">
                  <c:v>0.28517110266159695</c:v>
                </c:pt>
                <c:pt idx="2">
                  <c:v>0.01</c:v>
                </c:pt>
              </c:numCache>
            </c:numRef>
          </c:val>
          <c:extLst>
            <c:ext xmlns:c16="http://schemas.microsoft.com/office/drawing/2014/chart" uri="{C3380CC4-5D6E-409C-BE32-E72D297353CC}">
              <c16:uniqueId val="{00000026-F150-4084-A455-9661E312A4E9}"/>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9259021014201E-4"/>
          <c:y val="0.95038461754027537"/>
          <c:w val="0.99930944516627296"/>
          <c:h val="4.961538245972464E-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2016</c:v>
                </c:pt>
              </c:strCache>
            </c:strRef>
          </c:tx>
          <c:dPt>
            <c:idx val="0"/>
            <c:bubble3D val="0"/>
            <c:spPr>
              <a:solidFill>
                <a:schemeClr val="accent3"/>
              </a:solidFill>
              <a:ln>
                <a:noFill/>
              </a:ln>
              <a:effectLst/>
            </c:spPr>
            <c:extLst>
              <c:ext xmlns:c16="http://schemas.microsoft.com/office/drawing/2014/chart" uri="{C3380CC4-5D6E-409C-BE32-E72D297353CC}">
                <c16:uniqueId val="{00000001-5260-41D6-A6B0-A4FBC3E847FD}"/>
              </c:ext>
            </c:extLst>
          </c:dPt>
          <c:dPt>
            <c:idx val="1"/>
            <c:bubble3D val="0"/>
            <c:spPr>
              <a:solidFill>
                <a:schemeClr val="accent1"/>
              </a:solidFill>
              <a:ln>
                <a:noFill/>
              </a:ln>
              <a:effectLst/>
            </c:spPr>
            <c:extLst>
              <c:ext xmlns:c16="http://schemas.microsoft.com/office/drawing/2014/chart" uri="{C3380CC4-5D6E-409C-BE32-E72D297353CC}">
                <c16:uniqueId val="{00000003-5260-41D6-A6B0-A4FBC3E847FD}"/>
              </c:ext>
            </c:extLst>
          </c:dPt>
          <c:dPt>
            <c:idx val="2"/>
            <c:bubble3D val="0"/>
            <c:spPr>
              <a:solidFill>
                <a:schemeClr val="accent2"/>
              </a:solidFill>
              <a:ln>
                <a:noFill/>
              </a:ln>
              <a:effectLst/>
            </c:spPr>
            <c:extLst>
              <c:ext xmlns:c16="http://schemas.microsoft.com/office/drawing/2014/chart" uri="{C3380CC4-5D6E-409C-BE32-E72D297353CC}">
                <c16:uniqueId val="{00000005-5260-41D6-A6B0-A4FBC3E847FD}"/>
              </c:ext>
            </c:extLst>
          </c:dPt>
          <c:dPt>
            <c:idx val="3"/>
            <c:bubble3D val="0"/>
            <c:spPr>
              <a:solidFill>
                <a:schemeClr val="accent4"/>
              </a:solidFill>
              <a:ln>
                <a:noFill/>
              </a:ln>
              <a:effectLst/>
            </c:spPr>
            <c:extLst>
              <c:ext xmlns:c16="http://schemas.microsoft.com/office/drawing/2014/chart" uri="{C3380CC4-5D6E-409C-BE32-E72D297353CC}">
                <c16:uniqueId val="{00000007-5260-41D6-A6B0-A4FBC3E847FD}"/>
              </c:ext>
            </c:extLst>
          </c:dPt>
          <c:dPt>
            <c:idx val="4"/>
            <c:bubble3D val="0"/>
            <c:spPr>
              <a:solidFill>
                <a:schemeClr val="accent5"/>
              </a:solidFill>
              <a:ln>
                <a:noFill/>
              </a:ln>
              <a:effectLst/>
            </c:spPr>
            <c:extLst>
              <c:ext xmlns:c16="http://schemas.microsoft.com/office/drawing/2014/chart" uri="{C3380CC4-5D6E-409C-BE32-E72D297353CC}">
                <c16:uniqueId val="{00000009-5260-41D6-A6B0-A4FBC3E847FD}"/>
              </c:ext>
            </c:extLst>
          </c:dPt>
          <c:dPt>
            <c:idx val="5"/>
            <c:bubble3D val="0"/>
            <c:spPr>
              <a:solidFill>
                <a:schemeClr val="accent6"/>
              </a:solidFill>
              <a:ln>
                <a:noFill/>
              </a:ln>
              <a:effectLst/>
            </c:spPr>
            <c:extLst>
              <c:ext xmlns:c16="http://schemas.microsoft.com/office/drawing/2014/chart" uri="{C3380CC4-5D6E-409C-BE32-E72D297353CC}">
                <c16:uniqueId val="{0000000B-5260-41D6-A6B0-A4FBC3E847FD}"/>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5260-41D6-A6B0-A4FBC3E847FD}"/>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5260-41D6-A6B0-A4FBC3E847FD}"/>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5260-41D6-A6B0-A4FBC3E847FD}"/>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5260-41D6-A6B0-A4FBC3E847FD}"/>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5260-41D6-A6B0-A4FBC3E847FD}"/>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5260-41D6-A6B0-A4FBC3E847FD}"/>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5260-41D6-A6B0-A4FBC3E847FD}"/>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5260-41D6-A6B0-A4FBC3E847FD}"/>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5260-41D6-A6B0-A4FBC3E847FD}"/>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5260-41D6-A6B0-A4FBC3E847FD}"/>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5260-41D6-A6B0-A4FBC3E847FD}"/>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5260-41D6-A6B0-A4FBC3E847FD}"/>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5260-41D6-A6B0-A4FBC3E847FD}"/>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5260-41D6-A6B0-A4FBC3E847FD}"/>
              </c:ext>
            </c:extLst>
          </c:dPt>
          <c:dLbls>
            <c:dLbl>
              <c:idx val="3"/>
              <c:delete val="1"/>
              <c:extLst>
                <c:ext xmlns:c15="http://schemas.microsoft.com/office/drawing/2012/chart" uri="{CE6537A1-D6FC-4f65-9D91-7224C49458BB}"/>
                <c:ext xmlns:c16="http://schemas.microsoft.com/office/drawing/2014/chart" uri="{C3380CC4-5D6E-409C-BE32-E72D297353CC}">
                  <c16:uniqueId val="{00000007-5260-41D6-A6B0-A4FBC3E847FD}"/>
                </c:ext>
              </c:extLst>
            </c:dLbl>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5260-41D6-A6B0-A4FBC3E847FD}"/>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5260-41D6-A6B0-A4FBC3E847FD}"/>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positieve invloed</c:v>
                </c:pt>
                <c:pt idx="1">
                  <c:v>Positieve invloed</c:v>
                </c:pt>
                <c:pt idx="2">
                  <c:v>Neutraal</c:v>
                </c:pt>
                <c:pt idx="3">
                  <c:v>Negatieve invloed</c:v>
                </c:pt>
                <c:pt idx="4">
                  <c:v>Zeer negatieve invloed</c:v>
                </c:pt>
              </c:strCache>
            </c:strRef>
          </c:cat>
          <c:val>
            <c:numRef>
              <c:f>Sheet1!$B$2:$B$6</c:f>
              <c:numCache>
                <c:formatCode>###0%</c:formatCode>
                <c:ptCount val="5"/>
                <c:pt idx="0">
                  <c:v>0.31178707224334601</c:v>
                </c:pt>
                <c:pt idx="1">
                  <c:v>0.46387832699619769</c:v>
                </c:pt>
                <c:pt idx="2">
                  <c:v>0.22053231939163498</c:v>
                </c:pt>
                <c:pt idx="3">
                  <c:v>3.8022813688212923E-3</c:v>
                </c:pt>
                <c:pt idx="4">
                  <c:v>3.8022813688212923E-3</c:v>
                </c:pt>
              </c:numCache>
            </c:numRef>
          </c:val>
          <c:extLst>
            <c:ext xmlns:c16="http://schemas.microsoft.com/office/drawing/2014/chart" uri="{C3380CC4-5D6E-409C-BE32-E72D297353CC}">
              <c16:uniqueId val="{00000028-5260-41D6-A6B0-A4FBC3E847FD}"/>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0.13371520445347293"/>
          <c:y val="0.89534939370612487"/>
          <c:w val="0.74820141343019009"/>
          <c:h val="0.10135454482898364"/>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2015</c:v>
                </c:pt>
              </c:strCache>
            </c:strRef>
          </c:tx>
          <c:dPt>
            <c:idx val="0"/>
            <c:bubble3D val="0"/>
            <c:spPr>
              <a:solidFill>
                <a:schemeClr val="accent3"/>
              </a:solidFill>
              <a:ln>
                <a:noFill/>
              </a:ln>
              <a:effectLst/>
            </c:spPr>
            <c:extLst>
              <c:ext xmlns:c16="http://schemas.microsoft.com/office/drawing/2014/chart" uri="{C3380CC4-5D6E-409C-BE32-E72D297353CC}">
                <c16:uniqueId val="{00000001-308F-421C-80AA-21CE24A2B6D8}"/>
              </c:ext>
            </c:extLst>
          </c:dPt>
          <c:dPt>
            <c:idx val="1"/>
            <c:bubble3D val="0"/>
            <c:spPr>
              <a:solidFill>
                <a:schemeClr val="accent1"/>
              </a:solidFill>
              <a:ln>
                <a:noFill/>
              </a:ln>
              <a:effectLst/>
            </c:spPr>
            <c:extLst>
              <c:ext xmlns:c16="http://schemas.microsoft.com/office/drawing/2014/chart" uri="{C3380CC4-5D6E-409C-BE32-E72D297353CC}">
                <c16:uniqueId val="{00000003-308F-421C-80AA-21CE24A2B6D8}"/>
              </c:ext>
            </c:extLst>
          </c:dPt>
          <c:dPt>
            <c:idx val="2"/>
            <c:bubble3D val="0"/>
            <c:spPr>
              <a:solidFill>
                <a:schemeClr val="accent2"/>
              </a:solidFill>
              <a:ln>
                <a:noFill/>
              </a:ln>
              <a:effectLst/>
            </c:spPr>
            <c:extLst>
              <c:ext xmlns:c16="http://schemas.microsoft.com/office/drawing/2014/chart" uri="{C3380CC4-5D6E-409C-BE32-E72D297353CC}">
                <c16:uniqueId val="{00000005-308F-421C-80AA-21CE24A2B6D8}"/>
              </c:ext>
            </c:extLst>
          </c:dPt>
          <c:dPt>
            <c:idx val="3"/>
            <c:bubble3D val="0"/>
            <c:spPr>
              <a:solidFill>
                <a:schemeClr val="accent4"/>
              </a:solidFill>
              <a:ln>
                <a:noFill/>
              </a:ln>
              <a:effectLst/>
            </c:spPr>
            <c:extLst>
              <c:ext xmlns:c16="http://schemas.microsoft.com/office/drawing/2014/chart" uri="{C3380CC4-5D6E-409C-BE32-E72D297353CC}">
                <c16:uniqueId val="{00000007-308F-421C-80AA-21CE24A2B6D8}"/>
              </c:ext>
            </c:extLst>
          </c:dPt>
          <c:dPt>
            <c:idx val="4"/>
            <c:bubble3D val="0"/>
            <c:spPr>
              <a:solidFill>
                <a:schemeClr val="accent5"/>
              </a:solidFill>
              <a:ln>
                <a:noFill/>
              </a:ln>
              <a:effectLst/>
            </c:spPr>
            <c:extLst>
              <c:ext xmlns:c16="http://schemas.microsoft.com/office/drawing/2014/chart" uri="{C3380CC4-5D6E-409C-BE32-E72D297353CC}">
                <c16:uniqueId val="{00000009-308F-421C-80AA-21CE24A2B6D8}"/>
              </c:ext>
            </c:extLst>
          </c:dPt>
          <c:dPt>
            <c:idx val="5"/>
            <c:bubble3D val="0"/>
            <c:spPr>
              <a:solidFill>
                <a:schemeClr val="accent6"/>
              </a:solidFill>
              <a:ln>
                <a:noFill/>
              </a:ln>
              <a:effectLst/>
            </c:spPr>
            <c:extLst>
              <c:ext xmlns:c16="http://schemas.microsoft.com/office/drawing/2014/chart" uri="{C3380CC4-5D6E-409C-BE32-E72D297353CC}">
                <c16:uniqueId val="{0000000B-308F-421C-80AA-21CE24A2B6D8}"/>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308F-421C-80AA-21CE24A2B6D8}"/>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308F-421C-80AA-21CE24A2B6D8}"/>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308F-421C-80AA-21CE24A2B6D8}"/>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308F-421C-80AA-21CE24A2B6D8}"/>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308F-421C-80AA-21CE24A2B6D8}"/>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308F-421C-80AA-21CE24A2B6D8}"/>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308F-421C-80AA-21CE24A2B6D8}"/>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308F-421C-80AA-21CE24A2B6D8}"/>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308F-421C-80AA-21CE24A2B6D8}"/>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308F-421C-80AA-21CE24A2B6D8}"/>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308F-421C-80AA-21CE24A2B6D8}"/>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308F-421C-80AA-21CE24A2B6D8}"/>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308F-421C-80AA-21CE24A2B6D8}"/>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308F-421C-80AA-21CE24A2B6D8}"/>
              </c:ext>
            </c:extLst>
          </c:dPt>
          <c:dLbls>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308F-421C-80AA-21CE24A2B6D8}"/>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308F-421C-80AA-21CE24A2B6D8}"/>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optimistisch</c:v>
                </c:pt>
                <c:pt idx="1">
                  <c:v>Optimistisch</c:v>
                </c:pt>
                <c:pt idx="2">
                  <c:v>Neutraal</c:v>
                </c:pt>
                <c:pt idx="3">
                  <c:v>Pessimistisch</c:v>
                </c:pt>
                <c:pt idx="4">
                  <c:v>Zeer pessimistisch</c:v>
                </c:pt>
              </c:strCache>
            </c:strRef>
          </c:cat>
          <c:val>
            <c:numRef>
              <c:f>Sheet1!$B$2:$B$6</c:f>
              <c:numCache>
                <c:formatCode>###0%</c:formatCode>
                <c:ptCount val="5"/>
                <c:pt idx="0">
                  <c:v>0.24334600760456271</c:v>
                </c:pt>
                <c:pt idx="1">
                  <c:v>0.52091254752851712</c:v>
                </c:pt>
                <c:pt idx="2">
                  <c:v>0.22053231939163498</c:v>
                </c:pt>
                <c:pt idx="3">
                  <c:v>1.5209125475285169E-2</c:v>
                </c:pt>
                <c:pt idx="4">
                  <c:v>3.8022813688212923E-3</c:v>
                </c:pt>
              </c:numCache>
            </c:numRef>
          </c:val>
          <c:extLst>
            <c:ext xmlns:c16="http://schemas.microsoft.com/office/drawing/2014/chart" uri="{C3380CC4-5D6E-409C-BE32-E72D297353CC}">
              <c16:uniqueId val="{00000028-308F-421C-80AA-21CE24A2B6D8}"/>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0.13371520445347293"/>
          <c:y val="0.89534939370612487"/>
          <c:w val="0.74820141343019009"/>
          <c:h val="0.10135454482898364"/>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9656431676584349"/>
          <c:y val="4.9217104660745497E-5"/>
          <c:w val="0.28549384102666686"/>
          <c:h val="0.90544601254480295"/>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Lbls>
            <c:spPr>
              <a:noFill/>
              <a:ln>
                <a:noFill/>
              </a:ln>
            </c:spPr>
            <c:txPr>
              <a:bodyPr wrap="square" lIns="38100" tIns="19050" rIns="38100" bIns="19050" anchor="ctr">
                <a:spAutoFit/>
              </a:bodyPr>
              <a:lstStyle/>
              <a:p>
                <a:pPr>
                  <a:defRPr sz="14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Zorgen voor een goed vestigingsklimaat</c:v>
                </c:pt>
                <c:pt idx="1">
                  <c:v>Zeker stellen concurrentiepositie </c:v>
                </c:pt>
                <c:pt idx="2">
                  <c:v>Zorgen voor betere infrastructuur voor werknemers</c:v>
                </c:pt>
                <c:pt idx="3">
                  <c:v>Energietransitie</c:v>
                </c:pt>
                <c:pt idx="4">
                  <c:v>Geopolitieke spanningen wereldwijd</c:v>
                </c:pt>
                <c:pt idx="5">
                  <c:v>Krapte op de arbeidsmarkt</c:v>
                </c:pt>
                <c:pt idx="6">
                  <c:v>Zorgen voor een beter expatklimaat</c:v>
                </c:pt>
                <c:pt idx="7">
                  <c:v>Veiligheid</c:v>
                </c:pt>
                <c:pt idx="8">
                  <c:v>Veiligheidssituatie in Europa</c:v>
                </c:pt>
                <c:pt idx="9">
                  <c:v>Migratiebeleid</c:v>
                </c:pt>
                <c:pt idx="10">
                  <c:v>Klimaatverandering /  Nederland weerbaarder maken voor gevolgen</c:v>
                </c:pt>
                <c:pt idx="11">
                  <c:v>Krapte op de woningmarkt oplossen</c:v>
                </c:pt>
                <c:pt idx="12">
                  <c:v>Voorkomen verdere krimp van de gateways voor open economie </c:v>
                </c:pt>
                <c:pt idx="13">
                  <c:v>Stikstofbeleid</c:v>
                </c:pt>
              </c:strCache>
            </c:strRef>
          </c:cat>
          <c:val>
            <c:numRef>
              <c:f>Sheet1!$B$2:$B$15</c:f>
              <c:numCache>
                <c:formatCode>###0%</c:formatCode>
                <c:ptCount val="14"/>
                <c:pt idx="0">
                  <c:v>0.15209125475285171</c:v>
                </c:pt>
                <c:pt idx="1">
                  <c:v>0.11026615969581749</c:v>
                </c:pt>
                <c:pt idx="2">
                  <c:v>0.11026615969581749</c:v>
                </c:pt>
                <c:pt idx="3">
                  <c:v>9.8859315589353611E-2</c:v>
                </c:pt>
                <c:pt idx="4">
                  <c:v>8.3650190114068435E-2</c:v>
                </c:pt>
                <c:pt idx="5">
                  <c:v>7.9847908745247151E-2</c:v>
                </c:pt>
                <c:pt idx="6">
                  <c:v>7.6045627376425853E-2</c:v>
                </c:pt>
                <c:pt idx="7">
                  <c:v>4.9429657794676805E-2</c:v>
                </c:pt>
                <c:pt idx="8">
                  <c:v>4.9429657794676805E-2</c:v>
                </c:pt>
                <c:pt idx="9">
                  <c:v>4.5627376425855515E-2</c:v>
                </c:pt>
                <c:pt idx="10">
                  <c:v>4.5627376425855515E-2</c:v>
                </c:pt>
                <c:pt idx="11">
                  <c:v>4.1825095057034217E-2</c:v>
                </c:pt>
                <c:pt idx="12">
                  <c:v>3.0418250950570339E-2</c:v>
                </c:pt>
                <c:pt idx="13">
                  <c:v>2.6615969581749045E-2</c:v>
                </c:pt>
              </c:numCache>
            </c:numRef>
          </c:val>
          <c:extLst>
            <c:ext xmlns:c16="http://schemas.microsoft.com/office/drawing/2014/chart" uri="{C3380CC4-5D6E-409C-BE32-E72D297353CC}">
              <c16:uniqueId val="{00000000-AF5C-4216-8EF6-CA22601CF810}"/>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lstStyle/>
          <a:p>
            <a:pPr algn="just">
              <a:defRPr sz="9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0.2"/>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035974601219794"/>
          <c:y val="4.1016763457650774E-3"/>
          <c:w val="0.2208929425049746"/>
          <c:h val="0.99995077598491888"/>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Pt>
            <c:idx val="0"/>
            <c:invertIfNegative val="0"/>
            <c:bubble3D val="0"/>
            <c:extLst>
              <c:ext xmlns:c16="http://schemas.microsoft.com/office/drawing/2014/chart" uri="{C3380CC4-5D6E-409C-BE32-E72D297353CC}">
                <c16:uniqueId val="{00000000-7BDE-44F7-AF78-72B9EF90032E}"/>
              </c:ext>
            </c:extLst>
          </c:dPt>
          <c:dPt>
            <c:idx val="3"/>
            <c:invertIfNegative val="0"/>
            <c:bubble3D val="0"/>
            <c:extLst>
              <c:ext xmlns:c16="http://schemas.microsoft.com/office/drawing/2014/chart" uri="{C3380CC4-5D6E-409C-BE32-E72D297353CC}">
                <c16:uniqueId val="{00000001-7BDE-44F7-AF78-72B9EF90032E}"/>
              </c:ext>
            </c:extLst>
          </c:dPt>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Bieden van meer opleidingsmogelijkheden</c:v>
                </c:pt>
                <c:pt idx="1">
                  <c:v>Verhogen remuneratie</c:v>
                </c:pt>
                <c:pt idx="2">
                  <c:v>Versterken diversiteitsbeleid</c:v>
                </c:pt>
                <c:pt idx="3">
                  <c:v>Gunstig expatklimaat</c:v>
                </c:pt>
                <c:pt idx="4">
                  <c:v>Hier ben ik niet van op de hoogte</c:v>
                </c:pt>
              </c:strCache>
            </c:strRef>
          </c:cat>
          <c:val>
            <c:numRef>
              <c:f>Sheet1!$B$2:$B$6</c:f>
              <c:numCache>
                <c:formatCode>###0%</c:formatCode>
                <c:ptCount val="5"/>
                <c:pt idx="0">
                  <c:v>0.57414448669201523</c:v>
                </c:pt>
                <c:pt idx="1">
                  <c:v>0.52471482889733845</c:v>
                </c:pt>
                <c:pt idx="2">
                  <c:v>0.5171102661596958</c:v>
                </c:pt>
                <c:pt idx="3">
                  <c:v>0.41064638783269963</c:v>
                </c:pt>
                <c:pt idx="4">
                  <c:v>1.5209125475285169E-2</c:v>
                </c:pt>
              </c:numCache>
            </c:numRef>
          </c:val>
          <c:extLst>
            <c:ext xmlns:c16="http://schemas.microsoft.com/office/drawing/2014/chart" uri="{C3380CC4-5D6E-409C-BE32-E72D297353CC}">
              <c16:uniqueId val="{00000002-7BDE-44F7-AF78-72B9EF90032E}"/>
            </c:ext>
          </c:extLst>
        </c:ser>
        <c:dLbls>
          <c:showLegendKey val="0"/>
          <c:showVal val="1"/>
          <c:showCatName val="0"/>
          <c:showSerName val="0"/>
          <c:showPercent val="0"/>
          <c:showBubbleSize val="0"/>
        </c:dLbls>
        <c:gapWidth val="75"/>
        <c:axId val="363321216"/>
        <c:axId val="363322752"/>
      </c:barChart>
      <c:catAx>
        <c:axId val="363321216"/>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nchorCtr="0"/>
          <a:lstStyle/>
          <a:p>
            <a:pPr>
              <a:defRPr sz="1400">
                <a:solidFill>
                  <a:schemeClr val="tx1"/>
                </a:solidFill>
              </a:defRPr>
            </a:pPr>
            <a:endParaRPr lang="nl-NL"/>
          </a:p>
        </c:txPr>
        <c:crossAx val="363322752"/>
        <c:crosses val="autoZero"/>
        <c:auto val="0"/>
        <c:lblAlgn val="ctr"/>
        <c:lblOffset val="100"/>
        <c:tickLblSkip val="1"/>
        <c:tickMarkSkip val="1"/>
        <c:noMultiLvlLbl val="0"/>
      </c:catAx>
      <c:valAx>
        <c:axId val="363322752"/>
        <c:scaling>
          <c:orientation val="minMax"/>
        </c:scaling>
        <c:delete val="1"/>
        <c:axPos val="t"/>
        <c:numFmt formatCode="###0%" sourceLinked="1"/>
        <c:majorTickMark val="none"/>
        <c:minorTickMark val="none"/>
        <c:tickLblPos val="nextTo"/>
        <c:crossAx val="363321216"/>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879101374621375E-2"/>
          <c:y val="4.9217104660745497E-5"/>
          <c:w val="0.33805808507632579"/>
          <c:h val="0.86661941304523904"/>
        </c:manualLayout>
      </c:layout>
      <c:barChart>
        <c:barDir val="col"/>
        <c:grouping val="percentStacked"/>
        <c:varyColors val="0"/>
        <c:ser>
          <c:idx val="2"/>
          <c:order val="0"/>
          <c:tx>
            <c:strRef>
              <c:f>Sheet1!$B$1</c:f>
              <c:strCache>
                <c:ptCount val="1"/>
                <c:pt idx="0">
                  <c:v>Sterke vertraging</c:v>
                </c:pt>
              </c:strCache>
            </c:strRef>
          </c:tx>
          <c:spPr>
            <a:solidFill>
              <a:srgbClr val="E1D8F1"/>
            </a:solidFill>
          </c:spPr>
          <c:invertIfNegative val="0"/>
          <c:dLbls>
            <c:delete val="1"/>
          </c:dLbls>
          <c:cat>
            <c:strRef>
              <c:f>Sheet1!$A$2</c:f>
              <c:strCache>
                <c:ptCount val="1"/>
                <c:pt idx="0">
                  <c:v>Monday</c:v>
                </c:pt>
              </c:strCache>
            </c:strRef>
          </c:cat>
          <c:val>
            <c:numRef>
              <c:f>Sheet1!$B$2</c:f>
              <c:numCache>
                <c:formatCode>0%</c:formatCode>
                <c:ptCount val="1"/>
                <c:pt idx="0">
                  <c:v>0</c:v>
                </c:pt>
              </c:numCache>
            </c:numRef>
          </c:val>
          <c:extLst>
            <c:ext xmlns:c16="http://schemas.microsoft.com/office/drawing/2014/chart" uri="{C3380CC4-5D6E-409C-BE32-E72D297353CC}">
              <c16:uniqueId val="{00000000-9827-4246-86D3-B90416A029A4}"/>
            </c:ext>
          </c:extLst>
        </c:ser>
        <c:ser>
          <c:idx val="1"/>
          <c:order val="1"/>
          <c:tx>
            <c:strRef>
              <c:f>Sheet1!$C$1</c:f>
              <c:strCache>
                <c:ptCount val="1"/>
                <c:pt idx="0">
                  <c:v>Enige vertraging</c:v>
                </c:pt>
              </c:strCache>
            </c:strRef>
          </c:tx>
          <c:spPr>
            <a:solidFill>
              <a:srgbClr val="C2B0E2"/>
            </a:solidFill>
          </c:spPr>
          <c:invertIfNegative val="0"/>
          <c:dLbls>
            <c:delete val="1"/>
          </c:dLbls>
          <c:cat>
            <c:strRef>
              <c:f>Sheet1!$A$2</c:f>
              <c:strCache>
                <c:ptCount val="1"/>
                <c:pt idx="0">
                  <c:v>Monday</c:v>
                </c:pt>
              </c:strCache>
            </c:strRef>
          </c:cat>
          <c:val>
            <c:numRef>
              <c:f>Sheet1!$C$2</c:f>
              <c:numCache>
                <c:formatCode>0%</c:formatCode>
                <c:ptCount val="1"/>
                <c:pt idx="0">
                  <c:v>0.01</c:v>
                </c:pt>
              </c:numCache>
            </c:numRef>
          </c:val>
          <c:extLst>
            <c:ext xmlns:c16="http://schemas.microsoft.com/office/drawing/2014/chart" uri="{C3380CC4-5D6E-409C-BE32-E72D297353CC}">
              <c16:uniqueId val="{00000001-9827-4246-86D3-B90416A029A4}"/>
            </c:ext>
          </c:extLst>
        </c:ser>
        <c:ser>
          <c:idx val="0"/>
          <c:order val="2"/>
          <c:tx>
            <c:strRef>
              <c:f>Sheet1!$D$1</c:f>
              <c:strCache>
                <c:ptCount val="1"/>
                <c:pt idx="0">
                  <c:v>Gelijk tempo</c:v>
                </c:pt>
              </c:strCache>
            </c:strRef>
          </c:tx>
          <c:spPr>
            <a:solidFill>
              <a:srgbClr val="B39DDB"/>
            </a:solidFill>
          </c:spPr>
          <c:invertIfNegative val="0"/>
          <c:dLbls>
            <c:spPr>
              <a:noFill/>
              <a:ln>
                <a:noFill/>
              </a:ln>
              <a:effectLst/>
            </c:spPr>
            <c:txPr>
              <a:bodyPr anchorCtr="0"/>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Monday</c:v>
                </c:pt>
              </c:strCache>
            </c:strRef>
          </c:cat>
          <c:val>
            <c:numRef>
              <c:f>Sheet1!$D$2</c:f>
              <c:numCache>
                <c:formatCode>0%</c:formatCode>
                <c:ptCount val="1"/>
                <c:pt idx="0">
                  <c:v>0.14000000000000001</c:v>
                </c:pt>
              </c:numCache>
            </c:numRef>
          </c:val>
          <c:extLst>
            <c:ext xmlns:c16="http://schemas.microsoft.com/office/drawing/2014/chart" uri="{C3380CC4-5D6E-409C-BE32-E72D297353CC}">
              <c16:uniqueId val="{00000002-9827-4246-86D3-B90416A029A4}"/>
            </c:ext>
          </c:extLst>
        </c:ser>
        <c:ser>
          <c:idx val="3"/>
          <c:order val="3"/>
          <c:tx>
            <c:strRef>
              <c:f>Sheet1!$E$1</c:f>
              <c:strCache>
                <c:ptCount val="1"/>
                <c:pt idx="0">
                  <c:v>Enige versnelling</c:v>
                </c:pt>
              </c:strCache>
            </c:strRef>
          </c:tx>
          <c:spPr>
            <a:solidFill>
              <a:srgbClr val="A084D2"/>
            </a:solidFill>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Monday</c:v>
                </c:pt>
              </c:strCache>
            </c:strRef>
          </c:cat>
          <c:val>
            <c:numRef>
              <c:f>Sheet1!$E$2</c:f>
              <c:numCache>
                <c:formatCode>0%</c:formatCode>
                <c:ptCount val="1"/>
                <c:pt idx="0">
                  <c:v>0.54</c:v>
                </c:pt>
              </c:numCache>
            </c:numRef>
          </c:val>
          <c:extLst>
            <c:ext xmlns:c16="http://schemas.microsoft.com/office/drawing/2014/chart" uri="{C3380CC4-5D6E-409C-BE32-E72D297353CC}">
              <c16:uniqueId val="{00000003-9827-4246-86D3-B90416A029A4}"/>
            </c:ext>
          </c:extLst>
        </c:ser>
        <c:ser>
          <c:idx val="4"/>
          <c:order val="4"/>
          <c:tx>
            <c:strRef>
              <c:f>Sheet1!$F$1</c:f>
              <c:strCache>
                <c:ptCount val="1"/>
                <c:pt idx="0">
                  <c:v>Sterke versnelling</c:v>
                </c:pt>
              </c:strCache>
            </c:strRef>
          </c:tx>
          <c:spPr>
            <a:solidFill>
              <a:srgbClr val="7E57C2"/>
            </a:solidFill>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Monday</c:v>
                </c:pt>
              </c:strCache>
            </c:strRef>
          </c:cat>
          <c:val>
            <c:numRef>
              <c:f>Sheet1!$F$2</c:f>
              <c:numCache>
                <c:formatCode>0%</c:formatCode>
                <c:ptCount val="1"/>
                <c:pt idx="0">
                  <c:v>0.31</c:v>
                </c:pt>
              </c:numCache>
            </c:numRef>
          </c:val>
          <c:extLst>
            <c:ext xmlns:c16="http://schemas.microsoft.com/office/drawing/2014/chart" uri="{C3380CC4-5D6E-409C-BE32-E72D297353CC}">
              <c16:uniqueId val="{00000004-9827-4246-86D3-B90416A029A4}"/>
            </c:ext>
          </c:extLst>
        </c:ser>
        <c:dLbls>
          <c:showLegendKey val="0"/>
          <c:showVal val="1"/>
          <c:showCatName val="0"/>
          <c:showSerName val="0"/>
          <c:showPercent val="0"/>
          <c:showBubbleSize val="0"/>
        </c:dLbls>
        <c:gapWidth val="75"/>
        <c:overlap val="100"/>
        <c:axId val="-767158176"/>
        <c:axId val="-767155856"/>
      </c:barChart>
      <c:catAx>
        <c:axId val="-767158176"/>
        <c:scaling>
          <c:orientation val="minMax"/>
        </c:scaling>
        <c:delete val="1"/>
        <c:axPos val="b"/>
        <c:numFmt formatCode="General" sourceLinked="1"/>
        <c:majorTickMark val="none"/>
        <c:minorTickMark val="none"/>
        <c:tickLblPos val="nextTo"/>
        <c:crossAx val="-767155856"/>
        <c:crosses val="autoZero"/>
        <c:auto val="1"/>
        <c:lblAlgn val="ctr"/>
        <c:lblOffset val="100"/>
        <c:tickLblSkip val="1"/>
        <c:tickMarkSkip val="1"/>
        <c:noMultiLvlLbl val="0"/>
      </c:catAx>
      <c:valAx>
        <c:axId val="-767155856"/>
        <c:scaling>
          <c:orientation val="minMax"/>
          <c:max val="1"/>
        </c:scaling>
        <c:delete val="1"/>
        <c:axPos val="l"/>
        <c:numFmt formatCode="0%" sourceLinked="1"/>
        <c:majorTickMark val="out"/>
        <c:minorTickMark val="none"/>
        <c:tickLblPos val="nextTo"/>
        <c:crossAx val="-767158176"/>
        <c:crosses val="autoZero"/>
        <c:crossBetween val="between"/>
      </c:valAx>
      <c:spPr>
        <a:ln>
          <a:noFill/>
        </a:ln>
      </c:spPr>
    </c:plotArea>
    <c:legend>
      <c:legendPos val="b"/>
      <c:layout>
        <c:manualLayout>
          <c:xMode val="edge"/>
          <c:yMode val="edge"/>
          <c:x val="2.0611240692328001E-4"/>
          <c:y val="0.91015252621544318"/>
          <c:w val="0.73168072877913093"/>
          <c:h val="8.9847427238105543E-2"/>
        </c:manualLayout>
      </c:layout>
      <c:overlay val="0"/>
      <c:spPr>
        <a:noFill/>
      </c:spPr>
      <c:txPr>
        <a:bodyPr/>
        <a:lstStyle/>
        <a:p>
          <a:pPr>
            <a:defRPr sz="1200">
              <a:solidFill>
                <a:schemeClr val="tx1"/>
              </a:solidFill>
            </a:defRPr>
          </a:pPr>
          <a:endParaRPr lang="nl-NL"/>
        </a:p>
      </c:txPr>
    </c:legend>
    <c:plotVisOnly val="1"/>
    <c:dispBlanksAs val="gap"/>
    <c:showDLblsOverMax val="0"/>
  </c:chart>
  <c:spPr>
    <a:ln>
      <a:noFill/>
    </a:ln>
  </c:spPr>
  <c:txPr>
    <a:bodyPr/>
    <a:lstStyle/>
    <a:p>
      <a:pPr>
        <a:defRPr sz="1000" baseline="0">
          <a:solidFill>
            <a:schemeClr val="tx1">
              <a:lumMod val="75000"/>
              <a:lumOff val="25000"/>
            </a:schemeClr>
          </a:solidFill>
          <a:latin typeface="+mn-lt"/>
          <a:cs typeface="Lucida Grande"/>
        </a:defRPr>
      </a:pPr>
      <a:endParaRPr lang="nl-NL"/>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879101374621375E-2"/>
          <c:y val="4.9217104660745497E-5"/>
          <c:w val="0.33805808507632579"/>
          <c:h val="0.86661941304523904"/>
        </c:manualLayout>
      </c:layout>
      <c:barChart>
        <c:barDir val="col"/>
        <c:grouping val="percentStacked"/>
        <c:varyColors val="0"/>
        <c:ser>
          <c:idx val="2"/>
          <c:order val="0"/>
          <c:tx>
            <c:strRef>
              <c:f>Sheet1!$B$1</c:f>
              <c:strCache>
                <c:ptCount val="1"/>
                <c:pt idx="0">
                  <c:v>Sterke vertraging</c:v>
                </c:pt>
              </c:strCache>
            </c:strRef>
          </c:tx>
          <c:spPr>
            <a:solidFill>
              <a:srgbClr val="0065D3">
                <a:lumMod val="20000"/>
                <a:lumOff val="80000"/>
              </a:srgbClr>
            </a:solidFill>
          </c:spPr>
          <c:invertIfNegative val="0"/>
          <c:dLbls>
            <c:delete val="1"/>
          </c:dLbls>
          <c:cat>
            <c:strRef>
              <c:f>Sheet1!$A$2</c:f>
              <c:strCache>
                <c:ptCount val="1"/>
                <c:pt idx="0">
                  <c:v>Duurzaamheid</c:v>
                </c:pt>
              </c:strCache>
            </c:strRef>
          </c:cat>
          <c:val>
            <c:numRef>
              <c:f>Sheet1!$B$2</c:f>
              <c:numCache>
                <c:formatCode>0%</c:formatCode>
                <c:ptCount val="1"/>
                <c:pt idx="0">
                  <c:v>0</c:v>
                </c:pt>
              </c:numCache>
            </c:numRef>
          </c:val>
          <c:extLst>
            <c:ext xmlns:c16="http://schemas.microsoft.com/office/drawing/2014/chart" uri="{C3380CC4-5D6E-409C-BE32-E72D297353CC}">
              <c16:uniqueId val="{00000000-1A34-43E4-99E6-2A8289C09051}"/>
            </c:ext>
          </c:extLst>
        </c:ser>
        <c:ser>
          <c:idx val="1"/>
          <c:order val="1"/>
          <c:tx>
            <c:strRef>
              <c:f>Sheet1!$C$1</c:f>
              <c:strCache>
                <c:ptCount val="1"/>
                <c:pt idx="0">
                  <c:v>Enige vertraging</c:v>
                </c:pt>
              </c:strCache>
            </c:strRef>
          </c:tx>
          <c:spPr>
            <a:solidFill>
              <a:srgbClr val="0065D3">
                <a:lumMod val="40000"/>
                <a:lumOff val="60000"/>
              </a:srgbClr>
            </a:solidFill>
          </c:spPr>
          <c:invertIfNegative val="0"/>
          <c:dLbls>
            <c:delete val="1"/>
          </c:dLbls>
          <c:cat>
            <c:strRef>
              <c:f>Sheet1!$A$2</c:f>
              <c:strCache>
                <c:ptCount val="1"/>
                <c:pt idx="0">
                  <c:v>Duurzaamheid</c:v>
                </c:pt>
              </c:strCache>
            </c:strRef>
          </c:cat>
          <c:val>
            <c:numRef>
              <c:f>Sheet1!$C$2</c:f>
              <c:numCache>
                <c:formatCode>0%</c:formatCode>
                <c:ptCount val="1"/>
                <c:pt idx="0">
                  <c:v>1.1406844106463879E-2</c:v>
                </c:pt>
              </c:numCache>
            </c:numRef>
          </c:val>
          <c:extLst>
            <c:ext xmlns:c16="http://schemas.microsoft.com/office/drawing/2014/chart" uri="{C3380CC4-5D6E-409C-BE32-E72D297353CC}">
              <c16:uniqueId val="{00000001-1A34-43E4-99E6-2A8289C09051}"/>
            </c:ext>
          </c:extLst>
        </c:ser>
        <c:ser>
          <c:idx val="0"/>
          <c:order val="2"/>
          <c:tx>
            <c:strRef>
              <c:f>Sheet1!$D$1</c:f>
              <c:strCache>
                <c:ptCount val="1"/>
                <c:pt idx="0">
                  <c:v>Gelijk tempo</c:v>
                </c:pt>
              </c:strCache>
            </c:strRef>
          </c:tx>
          <c:spPr>
            <a:solidFill>
              <a:srgbClr val="0065D3">
                <a:lumMod val="60000"/>
                <a:lumOff val="40000"/>
              </a:srgbClr>
            </a:solidFill>
          </c:spPr>
          <c:invertIfNegative val="0"/>
          <c:dLbls>
            <c:spPr>
              <a:noFill/>
              <a:ln>
                <a:noFill/>
              </a:ln>
              <a:effectLst/>
            </c:spPr>
            <c:txPr>
              <a:bodyPr anchorCtr="0"/>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Duurzaamheid</c:v>
                </c:pt>
              </c:strCache>
            </c:strRef>
          </c:cat>
          <c:val>
            <c:numRef>
              <c:f>Sheet1!$D$2</c:f>
              <c:numCache>
                <c:formatCode>0%</c:formatCode>
                <c:ptCount val="1"/>
                <c:pt idx="0">
                  <c:v>0.1596958174904943</c:v>
                </c:pt>
              </c:numCache>
            </c:numRef>
          </c:val>
          <c:extLst>
            <c:ext xmlns:c16="http://schemas.microsoft.com/office/drawing/2014/chart" uri="{C3380CC4-5D6E-409C-BE32-E72D297353CC}">
              <c16:uniqueId val="{00000002-1A34-43E4-99E6-2A8289C09051}"/>
            </c:ext>
          </c:extLst>
        </c:ser>
        <c:ser>
          <c:idx val="3"/>
          <c:order val="3"/>
          <c:tx>
            <c:strRef>
              <c:f>Sheet1!$E$1</c:f>
              <c:strCache>
                <c:ptCount val="1"/>
                <c:pt idx="0">
                  <c:v>Enige versnelling</c:v>
                </c:pt>
              </c:strCache>
            </c:strRef>
          </c:tx>
          <c:spPr>
            <a:solidFill>
              <a:srgbClr val="0065D3"/>
            </a:solidFill>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Duurzaamheid</c:v>
                </c:pt>
              </c:strCache>
            </c:strRef>
          </c:cat>
          <c:val>
            <c:numRef>
              <c:f>Sheet1!$E$2</c:f>
              <c:numCache>
                <c:formatCode>0%</c:formatCode>
                <c:ptCount val="1"/>
                <c:pt idx="0">
                  <c:v>0.51330798479087447</c:v>
                </c:pt>
              </c:numCache>
            </c:numRef>
          </c:val>
          <c:extLst>
            <c:ext xmlns:c16="http://schemas.microsoft.com/office/drawing/2014/chart" uri="{C3380CC4-5D6E-409C-BE32-E72D297353CC}">
              <c16:uniqueId val="{00000003-1A34-43E4-99E6-2A8289C09051}"/>
            </c:ext>
          </c:extLst>
        </c:ser>
        <c:ser>
          <c:idx val="4"/>
          <c:order val="4"/>
          <c:tx>
            <c:strRef>
              <c:f>Sheet1!$F$1</c:f>
              <c:strCache>
                <c:ptCount val="1"/>
                <c:pt idx="0">
                  <c:v>Sterke versnelling</c:v>
                </c:pt>
              </c:strCache>
            </c:strRef>
          </c:tx>
          <c:spPr>
            <a:solidFill>
              <a:srgbClr val="0065D3">
                <a:lumMod val="75000"/>
              </a:srgbClr>
            </a:solidFill>
          </c:spPr>
          <c:invertIfNegative val="0"/>
          <c:dLbls>
            <c:spPr>
              <a:noFill/>
              <a:ln>
                <a:noFill/>
              </a:ln>
              <a:effectLst/>
            </c:spPr>
            <c:txPr>
              <a:bodyPr wrap="square" lIns="38100" tIns="19050" rIns="38100" bIns="19050" anchor="ctr" anchorCtr="0">
                <a:spAutoFit/>
              </a:bodyPr>
              <a:lstStyle/>
              <a:p>
                <a:pPr algn="ctr">
                  <a:defRPr lang="en-US" sz="1400" b="0" i="0" u="none" strike="noStrike" kern="1200" baseline="0">
                    <a:solidFill>
                      <a:schemeClr val="bg1"/>
                    </a:solidFill>
                    <a:latin typeface="+mn-lt"/>
                    <a:ea typeface="+mn-ea"/>
                    <a:cs typeface="Lucida Grande"/>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Duurzaamheid</c:v>
                </c:pt>
              </c:strCache>
            </c:strRef>
          </c:cat>
          <c:val>
            <c:numRef>
              <c:f>Sheet1!$F$2</c:f>
              <c:numCache>
                <c:formatCode>0%</c:formatCode>
                <c:ptCount val="1"/>
                <c:pt idx="0">
                  <c:v>0.31558935361216728</c:v>
                </c:pt>
              </c:numCache>
            </c:numRef>
          </c:val>
          <c:extLst>
            <c:ext xmlns:c16="http://schemas.microsoft.com/office/drawing/2014/chart" uri="{C3380CC4-5D6E-409C-BE32-E72D297353CC}">
              <c16:uniqueId val="{00000004-1A34-43E4-99E6-2A8289C09051}"/>
            </c:ext>
          </c:extLst>
        </c:ser>
        <c:dLbls>
          <c:showLegendKey val="0"/>
          <c:showVal val="1"/>
          <c:showCatName val="0"/>
          <c:showSerName val="0"/>
          <c:showPercent val="0"/>
          <c:showBubbleSize val="0"/>
        </c:dLbls>
        <c:gapWidth val="75"/>
        <c:overlap val="100"/>
        <c:axId val="-767158176"/>
        <c:axId val="-767155856"/>
      </c:barChart>
      <c:catAx>
        <c:axId val="-767158176"/>
        <c:scaling>
          <c:orientation val="minMax"/>
        </c:scaling>
        <c:delete val="1"/>
        <c:axPos val="b"/>
        <c:numFmt formatCode="General" sourceLinked="1"/>
        <c:majorTickMark val="none"/>
        <c:minorTickMark val="none"/>
        <c:tickLblPos val="nextTo"/>
        <c:crossAx val="-767155856"/>
        <c:crosses val="autoZero"/>
        <c:auto val="1"/>
        <c:lblAlgn val="ctr"/>
        <c:lblOffset val="100"/>
        <c:tickLblSkip val="1"/>
        <c:tickMarkSkip val="1"/>
        <c:noMultiLvlLbl val="0"/>
      </c:catAx>
      <c:valAx>
        <c:axId val="-767155856"/>
        <c:scaling>
          <c:orientation val="minMax"/>
          <c:max val="1"/>
        </c:scaling>
        <c:delete val="1"/>
        <c:axPos val="l"/>
        <c:numFmt formatCode="0%" sourceLinked="1"/>
        <c:majorTickMark val="out"/>
        <c:minorTickMark val="none"/>
        <c:tickLblPos val="nextTo"/>
        <c:crossAx val="-767158176"/>
        <c:crosses val="autoZero"/>
        <c:crossBetween val="between"/>
      </c:valAx>
      <c:spPr>
        <a:ln>
          <a:noFill/>
        </a:ln>
      </c:spPr>
    </c:plotArea>
    <c:legend>
      <c:legendPos val="b"/>
      <c:layout>
        <c:manualLayout>
          <c:xMode val="edge"/>
          <c:yMode val="edge"/>
          <c:x val="2.0611240692328001E-4"/>
          <c:y val="0.91015252621544318"/>
          <c:w val="0.73168072877913093"/>
          <c:h val="8.9847427238105543E-2"/>
        </c:manualLayout>
      </c:layout>
      <c:overlay val="0"/>
      <c:spPr>
        <a:noFill/>
      </c:spPr>
      <c:txPr>
        <a:bodyPr/>
        <a:lstStyle/>
        <a:p>
          <a:pPr>
            <a:defRPr sz="1200">
              <a:solidFill>
                <a:schemeClr val="tx1"/>
              </a:solidFill>
            </a:defRPr>
          </a:pPr>
          <a:endParaRPr lang="nl-NL"/>
        </a:p>
      </c:txPr>
    </c:legend>
    <c:plotVisOnly val="1"/>
    <c:dispBlanksAs val="gap"/>
    <c:showDLblsOverMax val="0"/>
  </c:chart>
  <c:spPr>
    <a:ln>
      <a:noFill/>
    </a:ln>
  </c:spPr>
  <c:txPr>
    <a:bodyPr/>
    <a:lstStyle/>
    <a:p>
      <a:pPr>
        <a:defRPr sz="1000" baseline="0">
          <a:solidFill>
            <a:schemeClr val="tx1">
              <a:lumMod val="75000"/>
              <a:lumOff val="25000"/>
            </a:schemeClr>
          </a:solidFill>
          <a:latin typeface="+mn-lt"/>
          <a:cs typeface="Lucida Grande"/>
        </a:defRPr>
      </a:pPr>
      <a:endParaRPr lang="nl-NL"/>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2470972016667099E-4"/>
          <c:y val="4.9217104660745497E-5"/>
          <c:w val="0.999675333823829"/>
          <c:h val="0.86661941304523904"/>
        </c:manualLayout>
      </c:layout>
      <c:barChart>
        <c:barDir val="col"/>
        <c:grouping val="percentStacked"/>
        <c:varyColors val="0"/>
        <c:ser>
          <c:idx val="2"/>
          <c:order val="0"/>
          <c:tx>
            <c:strRef>
              <c:f>Sheet1!$B$1</c:f>
              <c:strCache>
                <c:ptCount val="1"/>
                <c:pt idx="0">
                  <c:v>We moeten nog starten.</c:v>
                </c:pt>
              </c:strCache>
            </c:strRef>
          </c:tx>
          <c:spPr>
            <a:solidFill>
              <a:srgbClr val="F49800"/>
            </a:solidFill>
          </c:spPr>
          <c:invertIfNegative val="0"/>
          <c:dLbls>
            <c:spPr>
              <a:noFill/>
              <a:ln>
                <a:noFill/>
              </a:ln>
              <a:effectLst/>
            </c:spPr>
            <c:txPr>
              <a:bodyPr/>
              <a:lstStyle/>
              <a:p>
                <a:pPr>
                  <a:defRPr sz="1400" baseline="0">
                    <a:solidFill>
                      <a:schemeClr val="bg1"/>
                    </a:solidFill>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Monday</c:v>
                </c:pt>
              </c:strCache>
            </c:strRef>
          </c:cat>
          <c:val>
            <c:numRef>
              <c:f>Sheet1!$B$2</c:f>
              <c:numCache>
                <c:formatCode>0%</c:formatCode>
                <c:ptCount val="1"/>
                <c:pt idx="0">
                  <c:v>0.10646387832699618</c:v>
                </c:pt>
              </c:numCache>
            </c:numRef>
          </c:val>
          <c:extLst>
            <c:ext xmlns:c16="http://schemas.microsoft.com/office/drawing/2014/chart" uri="{C3380CC4-5D6E-409C-BE32-E72D297353CC}">
              <c16:uniqueId val="{00000000-7623-4913-B1F6-57F142985453}"/>
            </c:ext>
          </c:extLst>
        </c:ser>
        <c:ser>
          <c:idx val="1"/>
          <c:order val="1"/>
          <c:tx>
            <c:strRef>
              <c:f>Sheet1!$C$1</c:f>
              <c:strCache>
                <c:ptCount val="1"/>
                <c:pt idx="0">
                  <c:v>We zijn in de beginfase.</c:v>
                </c:pt>
              </c:strCache>
            </c:strRef>
          </c:tx>
          <c:spPr>
            <a:solidFill>
              <a:srgbClr val="FDCC06"/>
            </a:solidFill>
          </c:spPr>
          <c:invertIfNegative val="0"/>
          <c:dLbls>
            <c:spPr>
              <a:noFill/>
              <a:ln>
                <a:noFill/>
              </a:ln>
              <a:effectLst/>
            </c:spPr>
            <c:txPr>
              <a:bodyPr wrap="square" lIns="38100" tIns="19050" rIns="38100" bIns="19050" anchor="ctr">
                <a:spAutoFit/>
              </a:bodyPr>
              <a:lstStyle/>
              <a:p>
                <a:pPr>
                  <a:defRPr sz="1400">
                    <a:solidFill>
                      <a:schemeClr val="tx1"/>
                    </a:solidFill>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Monday</c:v>
                </c:pt>
              </c:strCache>
            </c:strRef>
          </c:cat>
          <c:val>
            <c:numRef>
              <c:f>Sheet1!$C$2</c:f>
              <c:numCache>
                <c:formatCode>0%</c:formatCode>
                <c:ptCount val="1"/>
                <c:pt idx="0">
                  <c:v>0.41444866920152085</c:v>
                </c:pt>
              </c:numCache>
            </c:numRef>
          </c:val>
          <c:extLst>
            <c:ext xmlns:c16="http://schemas.microsoft.com/office/drawing/2014/chart" uri="{C3380CC4-5D6E-409C-BE32-E72D297353CC}">
              <c16:uniqueId val="{00000001-7623-4913-B1F6-57F142985453}"/>
            </c:ext>
          </c:extLst>
        </c:ser>
        <c:ser>
          <c:idx val="0"/>
          <c:order val="2"/>
          <c:tx>
            <c:strRef>
              <c:f>Sheet1!$D$1</c:f>
              <c:strCache>
                <c:ptCount val="1"/>
                <c:pt idx="0">
                  <c:v>We zijn in een gevorderde fase.</c:v>
                </c:pt>
              </c:strCache>
            </c:strRef>
          </c:tx>
          <c:spPr>
            <a:solidFill>
              <a:srgbClr val="12BDF9"/>
            </a:solidFill>
          </c:spPr>
          <c:invertIfNegative val="0"/>
          <c:dLbls>
            <c:spPr>
              <a:noFill/>
              <a:ln>
                <a:noFill/>
              </a:ln>
              <a:effectLst/>
            </c:spPr>
            <c:txPr>
              <a:bodyPr/>
              <a:lstStyle/>
              <a:p>
                <a:pPr>
                  <a:defRPr sz="1400" baseline="0">
                    <a:solidFill>
                      <a:schemeClr val="bg1"/>
                    </a:solidFill>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Monday</c:v>
                </c:pt>
              </c:strCache>
            </c:strRef>
          </c:cat>
          <c:val>
            <c:numRef>
              <c:f>Sheet1!$D$2</c:f>
              <c:numCache>
                <c:formatCode>0%</c:formatCode>
                <c:ptCount val="1"/>
                <c:pt idx="0">
                  <c:v>0.39163498098859312</c:v>
                </c:pt>
              </c:numCache>
            </c:numRef>
          </c:val>
          <c:extLst>
            <c:ext xmlns:c16="http://schemas.microsoft.com/office/drawing/2014/chart" uri="{C3380CC4-5D6E-409C-BE32-E72D297353CC}">
              <c16:uniqueId val="{00000002-7623-4913-B1F6-57F142985453}"/>
            </c:ext>
          </c:extLst>
        </c:ser>
        <c:ser>
          <c:idx val="3"/>
          <c:order val="3"/>
          <c:tx>
            <c:strRef>
              <c:f>Sheet1!$E$1</c:f>
              <c:strCache>
                <c:ptCount val="1"/>
                <c:pt idx="0">
                  <c:v>We hebben dit zo goed als afgerond.</c:v>
                </c:pt>
              </c:strCache>
            </c:strRef>
          </c:tx>
          <c:spPr>
            <a:solidFill>
              <a:srgbClr val="0065D3"/>
            </a:solidFill>
          </c:spPr>
          <c:invertIfNegative val="0"/>
          <c:dLbls>
            <c:spPr>
              <a:noFill/>
              <a:ln>
                <a:noFill/>
              </a:ln>
              <a:effectLst/>
            </c:spPr>
            <c:txPr>
              <a:bodyPr wrap="square" lIns="38100" tIns="19050" rIns="38100" bIns="19050" anchor="ctr">
                <a:spAutoFit/>
              </a:bodyPr>
              <a:lstStyle/>
              <a:p>
                <a:pPr>
                  <a:defRPr sz="1400">
                    <a:solidFill>
                      <a:schemeClr val="bg1"/>
                    </a:solidFill>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c:f>
              <c:strCache>
                <c:ptCount val="1"/>
                <c:pt idx="0">
                  <c:v>Monday</c:v>
                </c:pt>
              </c:strCache>
            </c:strRef>
          </c:cat>
          <c:val>
            <c:numRef>
              <c:f>Sheet1!$E$2</c:f>
              <c:numCache>
                <c:formatCode>0\ %</c:formatCode>
                <c:ptCount val="1"/>
                <c:pt idx="0">
                  <c:v>8.7452471482889732E-2</c:v>
                </c:pt>
              </c:numCache>
            </c:numRef>
          </c:val>
          <c:extLst>
            <c:ext xmlns:c16="http://schemas.microsoft.com/office/drawing/2014/chart" uri="{C3380CC4-5D6E-409C-BE32-E72D297353CC}">
              <c16:uniqueId val="{00000003-7623-4913-B1F6-57F142985453}"/>
            </c:ext>
          </c:extLst>
        </c:ser>
        <c:dLbls>
          <c:showLegendKey val="0"/>
          <c:showVal val="1"/>
          <c:showCatName val="0"/>
          <c:showSerName val="0"/>
          <c:showPercent val="0"/>
          <c:showBubbleSize val="0"/>
        </c:dLbls>
        <c:gapWidth val="75"/>
        <c:overlap val="100"/>
        <c:axId val="-767158176"/>
        <c:axId val="-767155856"/>
      </c:barChart>
      <c:catAx>
        <c:axId val="-767158176"/>
        <c:scaling>
          <c:orientation val="minMax"/>
        </c:scaling>
        <c:delete val="1"/>
        <c:axPos val="b"/>
        <c:numFmt formatCode="General" sourceLinked="1"/>
        <c:majorTickMark val="none"/>
        <c:minorTickMark val="none"/>
        <c:tickLblPos val="nextTo"/>
        <c:crossAx val="-767155856"/>
        <c:crosses val="autoZero"/>
        <c:auto val="1"/>
        <c:lblAlgn val="ctr"/>
        <c:lblOffset val="100"/>
        <c:tickLblSkip val="1"/>
        <c:tickMarkSkip val="1"/>
        <c:noMultiLvlLbl val="0"/>
      </c:catAx>
      <c:valAx>
        <c:axId val="-767155856"/>
        <c:scaling>
          <c:orientation val="minMax"/>
          <c:max val="1.2"/>
        </c:scaling>
        <c:delete val="1"/>
        <c:axPos val="l"/>
        <c:numFmt formatCode="0%" sourceLinked="1"/>
        <c:majorTickMark val="out"/>
        <c:minorTickMark val="none"/>
        <c:tickLblPos val="nextTo"/>
        <c:crossAx val="-767158176"/>
        <c:crosses val="autoZero"/>
        <c:crossBetween val="between"/>
      </c:valAx>
      <c:spPr>
        <a:ln>
          <a:noFill/>
        </a:ln>
      </c:spPr>
    </c:plotArea>
    <c:legend>
      <c:legendPos val="b"/>
      <c:layout>
        <c:manualLayout>
          <c:xMode val="edge"/>
          <c:yMode val="edge"/>
          <c:x val="2.0611240692328001E-4"/>
          <c:y val="0.91015252621544318"/>
          <c:w val="0.99979389245014305"/>
          <c:h val="8.9847473784556722E-2"/>
        </c:manualLayout>
      </c:layout>
      <c:overlay val="0"/>
      <c:spPr>
        <a:noFill/>
      </c:spPr>
      <c:txPr>
        <a:bodyPr/>
        <a:lstStyle/>
        <a:p>
          <a:pPr>
            <a:defRPr sz="1200">
              <a:solidFill>
                <a:schemeClr val="tx1"/>
              </a:solidFill>
            </a:defRPr>
          </a:pPr>
          <a:endParaRPr lang="nl-NL"/>
        </a:p>
      </c:txPr>
    </c:legend>
    <c:plotVisOnly val="1"/>
    <c:dispBlanksAs val="gap"/>
    <c:showDLblsOverMax val="0"/>
  </c:chart>
  <c:spPr>
    <a:ln>
      <a:noFill/>
    </a:ln>
  </c:spPr>
  <c:txPr>
    <a:bodyPr/>
    <a:lstStyle/>
    <a:p>
      <a:pPr>
        <a:defRPr sz="1000" baseline="0">
          <a:solidFill>
            <a:schemeClr val="tx1">
              <a:lumMod val="75000"/>
              <a:lumOff val="25000"/>
            </a:schemeClr>
          </a:solidFill>
          <a:latin typeface="+mn-lt"/>
          <a:cs typeface="Lucida Grande"/>
        </a:defRPr>
      </a:pPr>
      <a:endParaRPr lang="nl-N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537298478362915"/>
          <c:y val="4.1016763457650774E-3"/>
          <c:w val="0.26159967075871049"/>
          <c:h val="0.99995077598491888"/>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Pt>
            <c:idx val="2"/>
            <c:invertIfNegative val="0"/>
            <c:bubble3D val="0"/>
            <c:extLst>
              <c:ext xmlns:c16="http://schemas.microsoft.com/office/drawing/2014/chart" uri="{C3380CC4-5D6E-409C-BE32-E72D297353CC}">
                <c16:uniqueId val="{00000002-E544-4D2E-A1B1-BD0A373D87B8}"/>
              </c:ext>
            </c:extLst>
          </c:dPt>
          <c:dPt>
            <c:idx val="7"/>
            <c:invertIfNegative val="0"/>
            <c:bubble3D val="0"/>
            <c:extLst>
              <c:ext xmlns:c16="http://schemas.microsoft.com/office/drawing/2014/chart" uri="{C3380CC4-5D6E-409C-BE32-E72D297353CC}">
                <c16:uniqueId val="{00000001-E544-4D2E-A1B1-BD0A373D87B8}"/>
              </c:ext>
            </c:extLst>
          </c:dPt>
          <c:dPt>
            <c:idx val="19"/>
            <c:invertIfNegative val="0"/>
            <c:bubble3D val="0"/>
            <c:extLst>
              <c:ext xmlns:c16="http://schemas.microsoft.com/office/drawing/2014/chart" uri="{C3380CC4-5D6E-409C-BE32-E72D297353CC}">
                <c16:uniqueId val="{00000002-15F8-4AA3-B538-7AD44ABDD356}"/>
              </c:ext>
            </c:extLst>
          </c:dPt>
          <c:dLbls>
            <c:spPr>
              <a:noFill/>
              <a:ln>
                <a:noFill/>
              </a:ln>
            </c:spPr>
            <c:txPr>
              <a:bodyPr wrap="square" lIns="38100" tIns="19050" rIns="38100" bIns="19050" anchor="ctr">
                <a:spAutoFit/>
              </a:bodyPr>
              <a:lstStyle/>
              <a:p>
                <a:pPr>
                  <a:defRPr sz="11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Sheet1!$A$2:$A$22</c:f>
              <c:strCache>
                <c:ptCount val="21"/>
                <c:pt idx="0">
                  <c:v>Toenemend gebruik van kunstmatige intelligentie (AI)</c:v>
                </c:pt>
                <c:pt idx="1">
                  <c:v>Het omgaan met de impact van hoge energieprijzen</c:v>
                </c:pt>
                <c:pt idx="2">
                  <c:v>Ontwikkelingen op financiële markten, zoals monetair beleid</c:v>
                </c:pt>
                <c:pt idx="3">
                  <c:v>Het omgaan met de impact van hoge inflatie</c:v>
                </c:pt>
                <c:pt idx="4">
                  <c:v>Veranderende regulering</c:v>
                </c:pt>
                <c:pt idx="5">
                  <c:v>Voldoende investeren in digitalisering</c:v>
                </c:pt>
                <c:pt idx="6">
                  <c:v>Arbeidsmarkttekorten/Geen personeel kunnen vinden</c:v>
                </c:pt>
                <c:pt idx="7">
                  <c:v>Groei via nieuwe producten en of markten</c:v>
                </c:pt>
                <c:pt idx="8">
                  <c:v>Talent vasthouden</c:v>
                </c:pt>
                <c:pt idx="9">
                  <c:v>Toenemende concurrentie uit China</c:v>
                </c:pt>
                <c:pt idx="10">
                  <c:v>Omgaan met sterk gestegen loonkosten</c:v>
                </c:pt>
                <c:pt idx="11">
                  <c:v>Toenemende importheffingen vanuit het buitenland</c:v>
                </c:pt>
                <c:pt idx="12">
                  <c:v>Positie Europa in verschuivende geopolitieke verhoudingen</c:v>
                </c:pt>
                <c:pt idx="13">
                  <c:v>Reorganiseren om kosten te verlagen</c:v>
                </c:pt>
                <c:pt idx="14">
                  <c:v>Belemmering van energietransitie door overvol stroomnetwerk</c:v>
                </c:pt>
                <c:pt idx="15">
                  <c:v>Geopolitieke spanningen en veiligheid</c:v>
                </c:pt>
                <c:pt idx="16">
                  <c:v>Het halen van klimaatdoelstellingen door het bedrijfsleven</c:v>
                </c:pt>
                <c:pt idx="17">
                  <c:v>Onzekerheid rond beleid huidige kabinet</c:v>
                </c:pt>
                <c:pt idx="18">
                  <c:v>Aanpassen productie op verminderende vraag</c:v>
                </c:pt>
                <c:pt idx="19">
                  <c:v>Dreiging van hacking door Rusland en China</c:v>
                </c:pt>
                <c:pt idx="20">
                  <c:v>Noodzaak tot reshoring</c:v>
                </c:pt>
              </c:strCache>
            </c:strRef>
          </c:cat>
          <c:val>
            <c:numRef>
              <c:f>Sheet1!$B$2:$B$22</c:f>
              <c:numCache>
                <c:formatCode>###0%</c:formatCode>
                <c:ptCount val="21"/>
                <c:pt idx="0">
                  <c:v>0.30798479087452474</c:v>
                </c:pt>
                <c:pt idx="1">
                  <c:v>0.24334600760456271</c:v>
                </c:pt>
                <c:pt idx="2">
                  <c:v>0.23574144486692014</c:v>
                </c:pt>
                <c:pt idx="3">
                  <c:v>0.23574144486692014</c:v>
                </c:pt>
                <c:pt idx="4">
                  <c:v>0.23574144486692014</c:v>
                </c:pt>
                <c:pt idx="5">
                  <c:v>0.22433460076045628</c:v>
                </c:pt>
                <c:pt idx="6">
                  <c:v>0.21292775665399236</c:v>
                </c:pt>
                <c:pt idx="7">
                  <c:v>0.19011406844106463</c:v>
                </c:pt>
                <c:pt idx="8">
                  <c:v>0.19011406844106463</c:v>
                </c:pt>
                <c:pt idx="9">
                  <c:v>0.19011406844106463</c:v>
                </c:pt>
                <c:pt idx="10">
                  <c:v>0.18631178707224336</c:v>
                </c:pt>
                <c:pt idx="11">
                  <c:v>0.18250950570342206</c:v>
                </c:pt>
                <c:pt idx="12">
                  <c:v>0.17110266159695814</c:v>
                </c:pt>
                <c:pt idx="13">
                  <c:v>0.1634980988593156</c:v>
                </c:pt>
                <c:pt idx="14">
                  <c:v>0.155893536121673</c:v>
                </c:pt>
                <c:pt idx="15">
                  <c:v>0.15209125475285171</c:v>
                </c:pt>
                <c:pt idx="16">
                  <c:v>0.15209125475285171</c:v>
                </c:pt>
                <c:pt idx="17">
                  <c:v>0.14828897338403041</c:v>
                </c:pt>
                <c:pt idx="18">
                  <c:v>0.14828897338403041</c:v>
                </c:pt>
                <c:pt idx="19">
                  <c:v>0.11026615969581749</c:v>
                </c:pt>
                <c:pt idx="20">
                  <c:v>7.6045627376425853E-2</c:v>
                </c:pt>
              </c:numCache>
            </c:numRef>
          </c:val>
          <c:extLst>
            <c:ext xmlns:c16="http://schemas.microsoft.com/office/drawing/2014/chart" uri="{C3380CC4-5D6E-409C-BE32-E72D297353CC}">
              <c16:uniqueId val="{00000000-8DCE-4777-BAA9-BFD7214B7775}"/>
            </c:ext>
          </c:extLst>
        </c:ser>
        <c:dLbls>
          <c:showLegendKey val="0"/>
          <c:showVal val="1"/>
          <c:showCatName val="0"/>
          <c:showSerName val="0"/>
          <c:showPercent val="0"/>
          <c:showBubbleSize val="0"/>
        </c:dLbls>
        <c:gapWidth val="75"/>
        <c:axId val="363321216"/>
        <c:axId val="363322752"/>
      </c:barChart>
      <c:catAx>
        <c:axId val="363321216"/>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nchorCtr="0"/>
          <a:lstStyle/>
          <a:p>
            <a:pPr>
              <a:defRPr sz="900">
                <a:solidFill>
                  <a:schemeClr val="tx1"/>
                </a:solidFill>
              </a:defRPr>
            </a:pPr>
            <a:endParaRPr lang="nl-NL"/>
          </a:p>
        </c:txPr>
        <c:crossAx val="363322752"/>
        <c:crosses val="autoZero"/>
        <c:auto val="0"/>
        <c:lblAlgn val="ctr"/>
        <c:lblOffset val="100"/>
        <c:tickLblSkip val="1"/>
        <c:tickMarkSkip val="1"/>
        <c:noMultiLvlLbl val="0"/>
      </c:catAx>
      <c:valAx>
        <c:axId val="363322752"/>
        <c:scaling>
          <c:orientation val="minMax"/>
        </c:scaling>
        <c:delete val="1"/>
        <c:axPos val="t"/>
        <c:numFmt formatCode="###0%" sourceLinked="1"/>
        <c:majorTickMark val="none"/>
        <c:minorTickMark val="none"/>
        <c:tickLblPos val="nextTo"/>
        <c:crossAx val="363321216"/>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415159189877838"/>
          <c:y val="4.9217104660745497E-5"/>
          <c:w val="0.54329451895456105"/>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We hebben een goed beeld van de kosten én van de opbrengsten van onze klimaattransitie.</c:v>
                </c:pt>
                <c:pt idx="1">
                  <c:v>We hebben een goed beeld van wat de kosten van onze klimaattransitie gaan zijn, maar (nog) niet van de opbrengsten</c:v>
                </c:pt>
                <c:pt idx="2">
                  <c:v>We breken ons nog het hoofd over die toekomstige kosten én de opbrengsten van onze klimaattransitie.</c:v>
                </c:pt>
              </c:strCache>
            </c:strRef>
          </c:cat>
          <c:val>
            <c:numRef>
              <c:f>Sheet1!$B$2:$B$4</c:f>
              <c:numCache>
                <c:formatCode>###0%</c:formatCode>
                <c:ptCount val="3"/>
                <c:pt idx="0">
                  <c:v>0.58174904942965777</c:v>
                </c:pt>
                <c:pt idx="1">
                  <c:v>0.38022813688212925</c:v>
                </c:pt>
                <c:pt idx="2">
                  <c:v>3.8022813688212927E-2</c:v>
                </c:pt>
              </c:numCache>
            </c:numRef>
          </c:val>
          <c:extLst>
            <c:ext xmlns:c16="http://schemas.microsoft.com/office/drawing/2014/chart" uri="{C3380CC4-5D6E-409C-BE32-E72D297353CC}">
              <c16:uniqueId val="{00000000-B713-430C-9351-15EA22D0C434}"/>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lstStyle/>
          <a:p>
            <a:pPr>
              <a:defRPr sz="10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415159189877838"/>
          <c:y val="4.9217104660745497E-5"/>
          <c:w val="0.54329451895456105"/>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 we hebben geïnvesteerd maar we verwachten dat het rendement op die investeringen door het kabinetsbeleid lager zal zijn maar niet verliesgevend.</c:v>
                </c:pt>
                <c:pt idx="1">
                  <c:v>Ja, we hebben geïnvesteerd, maar verwachten geen of alsnog een positief effect op het rendement.</c:v>
                </c:pt>
                <c:pt idx="2">
                  <c:v>Ja, we hebben geïnvesteerd en we zien het rendement op die investeringen nu verdampen (verlies).</c:v>
                </c:pt>
                <c:pt idx="3">
                  <c:v>Nee, we hebben nog niet geïnvesteerd en deze stap terug in regelgeving komt ten goede aan het rendement op onze andere investeringen.</c:v>
                </c:pt>
                <c:pt idx="4">
                  <c:v>Nee, we hebben nog niet geïnvesteerd.</c:v>
                </c:pt>
              </c:strCache>
            </c:strRef>
          </c:cat>
          <c:val>
            <c:numRef>
              <c:f>Sheet1!$B$2:$B$6</c:f>
              <c:numCache>
                <c:formatCode>###0%</c:formatCode>
                <c:ptCount val="5"/>
                <c:pt idx="0">
                  <c:v>0.46387832699619769</c:v>
                </c:pt>
                <c:pt idx="1">
                  <c:v>0.26235741444866922</c:v>
                </c:pt>
                <c:pt idx="2">
                  <c:v>0.24334600760456271</c:v>
                </c:pt>
                <c:pt idx="3">
                  <c:v>1.9011406844106463E-2</c:v>
                </c:pt>
                <c:pt idx="4">
                  <c:v>1.1406844106463879E-2</c:v>
                </c:pt>
              </c:numCache>
            </c:numRef>
          </c:val>
          <c:extLst>
            <c:ext xmlns:c16="http://schemas.microsoft.com/office/drawing/2014/chart" uri="{C3380CC4-5D6E-409C-BE32-E72D297353CC}">
              <c16:uniqueId val="{00000000-240C-4541-9FA9-6C27AC67180E}"/>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lstStyle/>
          <a:p>
            <a:pPr>
              <a:defRPr sz="11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Q21020</c:v>
                </c:pt>
              </c:strCache>
            </c:strRef>
          </c:tx>
          <c:dPt>
            <c:idx val="0"/>
            <c:bubble3D val="0"/>
            <c:spPr>
              <a:solidFill>
                <a:srgbClr val="0065D3">
                  <a:lumMod val="75000"/>
                </a:srgbClr>
              </a:solidFill>
            </c:spPr>
            <c:extLst>
              <c:ext xmlns:c16="http://schemas.microsoft.com/office/drawing/2014/chart" uri="{C3380CC4-5D6E-409C-BE32-E72D297353CC}">
                <c16:uniqueId val="{00000001-AD0D-4894-8B92-42C93450F437}"/>
              </c:ext>
            </c:extLst>
          </c:dPt>
          <c:dPt>
            <c:idx val="1"/>
            <c:bubble3D val="0"/>
            <c:spPr>
              <a:solidFill>
                <a:srgbClr val="0065D3">
                  <a:lumMod val="60000"/>
                  <a:lumOff val="40000"/>
                </a:srgbClr>
              </a:solidFill>
            </c:spPr>
            <c:extLst>
              <c:ext xmlns:c16="http://schemas.microsoft.com/office/drawing/2014/chart" uri="{C3380CC4-5D6E-409C-BE32-E72D297353CC}">
                <c16:uniqueId val="{00000003-AD0D-4894-8B92-42C93450F437}"/>
              </c:ext>
            </c:extLst>
          </c:dPt>
          <c:dPt>
            <c:idx val="2"/>
            <c:bubble3D val="0"/>
            <c:spPr>
              <a:solidFill>
                <a:srgbClr val="0065D3">
                  <a:lumMod val="20000"/>
                  <a:lumOff val="80000"/>
                </a:srgbClr>
              </a:solidFill>
            </c:spPr>
            <c:extLst>
              <c:ext xmlns:c16="http://schemas.microsoft.com/office/drawing/2014/chart" uri="{C3380CC4-5D6E-409C-BE32-E72D297353CC}">
                <c16:uniqueId val="{00000005-AD0D-4894-8B92-42C93450F437}"/>
              </c:ext>
            </c:extLst>
          </c:dPt>
          <c:dPt>
            <c:idx val="3"/>
            <c:bubble3D val="0"/>
            <c:spPr>
              <a:solidFill>
                <a:srgbClr val="727272"/>
              </a:solidFill>
            </c:spPr>
            <c:extLst>
              <c:ext xmlns:c16="http://schemas.microsoft.com/office/drawing/2014/chart" uri="{C3380CC4-5D6E-409C-BE32-E72D297353CC}">
                <c16:uniqueId val="{00000007-AD0D-4894-8B92-42C93450F437}"/>
              </c:ext>
            </c:extLst>
          </c:dPt>
          <c:dPt>
            <c:idx val="4"/>
            <c:bubble3D val="0"/>
            <c:spPr>
              <a:solidFill>
                <a:srgbClr val="DBDBDB"/>
              </a:solidFill>
            </c:spPr>
            <c:extLst>
              <c:ext xmlns:c16="http://schemas.microsoft.com/office/drawing/2014/chart" uri="{C3380CC4-5D6E-409C-BE32-E72D297353CC}">
                <c16:uniqueId val="{00000009-AD0D-4894-8B92-42C93450F437}"/>
              </c:ext>
            </c:extLst>
          </c:dPt>
          <c:dPt>
            <c:idx val="5"/>
            <c:bubble3D val="0"/>
            <c:spPr>
              <a:solidFill>
                <a:srgbClr val="727272"/>
              </a:solidFill>
            </c:spPr>
            <c:extLst>
              <c:ext xmlns:c16="http://schemas.microsoft.com/office/drawing/2014/chart" uri="{C3380CC4-5D6E-409C-BE32-E72D297353CC}">
                <c16:uniqueId val="{0000000B-AD0D-4894-8B92-42C93450F437}"/>
              </c:ext>
            </c:extLst>
          </c:dPt>
          <c:dPt>
            <c:idx val="6"/>
            <c:bubble3D val="0"/>
            <c:spPr>
              <a:solidFill>
                <a:srgbClr val="002C7A"/>
              </a:solidFill>
            </c:spPr>
            <c:extLst>
              <c:ext xmlns:c16="http://schemas.microsoft.com/office/drawing/2014/chart" uri="{C3380CC4-5D6E-409C-BE32-E72D297353CC}">
                <c16:uniqueId val="{0000000D-AD0D-4894-8B92-42C93450F437}"/>
              </c:ext>
            </c:extLst>
          </c:dPt>
          <c:dPt>
            <c:idx val="7"/>
            <c:bubble3D val="0"/>
            <c:spPr>
              <a:solidFill>
                <a:srgbClr val="E95000"/>
              </a:solidFill>
            </c:spPr>
            <c:extLst>
              <c:ext xmlns:c16="http://schemas.microsoft.com/office/drawing/2014/chart" uri="{C3380CC4-5D6E-409C-BE32-E72D297353CC}">
                <c16:uniqueId val="{0000000F-AD0D-4894-8B92-42C93450F437}"/>
              </c:ext>
            </c:extLst>
          </c:dPt>
          <c:dPt>
            <c:idx val="8"/>
            <c:bubble3D val="0"/>
            <c:spPr>
              <a:solidFill>
                <a:srgbClr val="FE988E"/>
              </a:solidFill>
            </c:spPr>
            <c:extLst>
              <c:ext xmlns:c16="http://schemas.microsoft.com/office/drawing/2014/chart" uri="{C3380CC4-5D6E-409C-BE32-E72D297353CC}">
                <c16:uniqueId val="{00000011-AD0D-4894-8B92-42C93450F437}"/>
              </c:ext>
            </c:extLst>
          </c:dPt>
          <c:dPt>
            <c:idx val="9"/>
            <c:bubble3D val="0"/>
            <c:spPr>
              <a:solidFill>
                <a:srgbClr val="E05376"/>
              </a:solidFill>
            </c:spPr>
            <c:extLst>
              <c:ext xmlns:c16="http://schemas.microsoft.com/office/drawing/2014/chart" uri="{C3380CC4-5D6E-409C-BE32-E72D297353CC}">
                <c16:uniqueId val="{00000013-AD0D-4894-8B92-42C93450F437}"/>
              </c:ext>
            </c:extLst>
          </c:dPt>
          <c:dPt>
            <c:idx val="10"/>
            <c:bubble3D val="0"/>
            <c:spPr>
              <a:solidFill>
                <a:srgbClr val="49A7BF"/>
              </a:solidFill>
            </c:spPr>
            <c:extLst>
              <c:ext xmlns:c16="http://schemas.microsoft.com/office/drawing/2014/chart" uri="{C3380CC4-5D6E-409C-BE32-E72D297353CC}">
                <c16:uniqueId val="{00000015-AD0D-4894-8B92-42C93450F437}"/>
              </c:ext>
            </c:extLst>
          </c:dPt>
          <c:dPt>
            <c:idx val="11"/>
            <c:bubble3D val="0"/>
            <c:spPr>
              <a:solidFill>
                <a:srgbClr val="00818E"/>
              </a:solidFill>
            </c:spPr>
            <c:extLst>
              <c:ext xmlns:c16="http://schemas.microsoft.com/office/drawing/2014/chart" uri="{C3380CC4-5D6E-409C-BE32-E72D297353CC}">
                <c16:uniqueId val="{00000017-AD0D-4894-8B92-42C93450F437}"/>
              </c:ext>
            </c:extLst>
          </c:dPt>
          <c:dPt>
            <c:idx val="12"/>
            <c:bubble3D val="0"/>
            <c:spPr>
              <a:solidFill>
                <a:srgbClr val="CBDB29"/>
              </a:solidFill>
            </c:spPr>
            <c:extLst>
              <c:ext xmlns:c16="http://schemas.microsoft.com/office/drawing/2014/chart" uri="{C3380CC4-5D6E-409C-BE32-E72D297353CC}">
                <c16:uniqueId val="{00000019-AD0D-4894-8B92-42C93450F437}"/>
              </c:ext>
            </c:extLst>
          </c:dPt>
          <c:dPt>
            <c:idx val="13"/>
            <c:bubble3D val="0"/>
            <c:spPr>
              <a:solidFill>
                <a:srgbClr val="7ABA36"/>
              </a:solidFill>
            </c:spPr>
            <c:extLst>
              <c:ext xmlns:c16="http://schemas.microsoft.com/office/drawing/2014/chart" uri="{C3380CC4-5D6E-409C-BE32-E72D297353CC}">
                <c16:uniqueId val="{0000001B-AD0D-4894-8B92-42C93450F437}"/>
              </c:ext>
            </c:extLst>
          </c:dPt>
          <c:dPt>
            <c:idx val="14"/>
            <c:bubble3D val="0"/>
            <c:spPr>
              <a:solidFill>
                <a:srgbClr val="3C8734"/>
              </a:solidFill>
            </c:spPr>
            <c:extLst>
              <c:ext xmlns:c16="http://schemas.microsoft.com/office/drawing/2014/chart" uri="{C3380CC4-5D6E-409C-BE32-E72D297353CC}">
                <c16:uniqueId val="{0000001D-AD0D-4894-8B92-42C93450F437}"/>
              </c:ext>
            </c:extLst>
          </c:dPt>
          <c:dPt>
            <c:idx val="15"/>
            <c:bubble3D val="0"/>
            <c:spPr>
              <a:solidFill>
                <a:srgbClr val="CDB123"/>
              </a:solidFill>
            </c:spPr>
            <c:extLst>
              <c:ext xmlns:c16="http://schemas.microsoft.com/office/drawing/2014/chart" uri="{C3380CC4-5D6E-409C-BE32-E72D297353CC}">
                <c16:uniqueId val="{0000001F-AD0D-4894-8B92-42C93450F437}"/>
              </c:ext>
            </c:extLst>
          </c:dPt>
          <c:dPt>
            <c:idx val="16"/>
            <c:bubble3D val="0"/>
            <c:spPr>
              <a:solidFill>
                <a:srgbClr val="C29773"/>
              </a:solidFill>
            </c:spPr>
            <c:extLst>
              <c:ext xmlns:c16="http://schemas.microsoft.com/office/drawing/2014/chart" uri="{C3380CC4-5D6E-409C-BE32-E72D297353CC}">
                <c16:uniqueId val="{00000021-AD0D-4894-8B92-42C93450F437}"/>
              </c:ext>
            </c:extLst>
          </c:dPt>
          <c:dPt>
            <c:idx val="17"/>
            <c:bubble3D val="0"/>
            <c:spPr>
              <a:solidFill>
                <a:srgbClr val="945200"/>
              </a:solidFill>
            </c:spPr>
            <c:extLst>
              <c:ext xmlns:c16="http://schemas.microsoft.com/office/drawing/2014/chart" uri="{C3380CC4-5D6E-409C-BE32-E72D297353CC}">
                <c16:uniqueId val="{00000023-AD0D-4894-8B92-42C93450F437}"/>
              </c:ext>
            </c:extLst>
          </c:dPt>
          <c:dPt>
            <c:idx val="18"/>
            <c:bubble3D val="0"/>
            <c:spPr>
              <a:solidFill>
                <a:srgbClr val="E95000"/>
              </a:solidFill>
            </c:spPr>
            <c:extLst>
              <c:ext xmlns:c16="http://schemas.microsoft.com/office/drawing/2014/chart" uri="{C3380CC4-5D6E-409C-BE32-E72D297353CC}">
                <c16:uniqueId val="{00000025-AD0D-4894-8B92-42C93450F437}"/>
              </c:ext>
            </c:extLst>
          </c:dPt>
          <c:dPt>
            <c:idx val="19"/>
            <c:bubble3D val="0"/>
            <c:spPr>
              <a:solidFill>
                <a:srgbClr val="002C7A"/>
              </a:solidFill>
            </c:spPr>
            <c:extLst>
              <c:ext xmlns:c16="http://schemas.microsoft.com/office/drawing/2014/chart" uri="{C3380CC4-5D6E-409C-BE32-E72D297353CC}">
                <c16:uniqueId val="{00000027-AD0D-4894-8B92-42C93450F437}"/>
              </c:ext>
            </c:extLst>
          </c:dPt>
          <c:dLbls>
            <c:dLbl>
              <c:idx val="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5-AD0D-4894-8B92-42C93450F437}"/>
                </c:ext>
              </c:extLst>
            </c:dLbl>
            <c:dLbl>
              <c:idx val="4"/>
              <c:delete val="1"/>
              <c:extLst>
                <c:ext xmlns:c15="http://schemas.microsoft.com/office/drawing/2012/chart" uri="{CE6537A1-D6FC-4f65-9D91-7224C49458BB}"/>
                <c:ext xmlns:c16="http://schemas.microsoft.com/office/drawing/2014/chart" uri="{C3380CC4-5D6E-409C-BE32-E72D297353CC}">
                  <c16:uniqueId val="{00000009-AD0D-4894-8B92-42C93450F437}"/>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9-AD0D-4894-8B92-42C93450F437}"/>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Sheet1!$A$2:$A$6</c:f>
              <c:strCache>
                <c:ptCount val="4"/>
                <c:pt idx="0">
                  <c:v>Wij gaan versnellen</c:v>
                </c:pt>
                <c:pt idx="1">
                  <c:v>Wij gaan vertragen</c:v>
                </c:pt>
                <c:pt idx="2">
                  <c:v>Wij gaan uitstellen</c:v>
                </c:pt>
                <c:pt idx="3">
                  <c:v>Wij gaan door op hetzelfde niveau</c:v>
                </c:pt>
              </c:strCache>
            </c:strRef>
          </c:cat>
          <c:val>
            <c:numRef>
              <c:f>Sheet1!$B$2:$B$6</c:f>
              <c:numCache>
                <c:formatCode>###0%</c:formatCode>
                <c:ptCount val="5"/>
                <c:pt idx="0">
                  <c:v>0.65019011406844096</c:v>
                </c:pt>
                <c:pt idx="1">
                  <c:v>0.22433460076045628</c:v>
                </c:pt>
                <c:pt idx="2">
                  <c:v>4.9429657794676805E-2</c:v>
                </c:pt>
                <c:pt idx="3">
                  <c:v>7.6045627376425853E-2</c:v>
                </c:pt>
              </c:numCache>
            </c:numRef>
          </c:val>
          <c:extLst>
            <c:ext xmlns:c16="http://schemas.microsoft.com/office/drawing/2014/chart" uri="{C3380CC4-5D6E-409C-BE32-E72D297353CC}">
              <c16:uniqueId val="{00000028-AD0D-4894-8B92-42C93450F437}"/>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90086819465807344"/>
          <c:w val="0.99930944516627296"/>
          <c:h val="9.9131805341926588E-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649116164085063"/>
          <c:y val="4.9217104660745497E-5"/>
          <c:w val="0.50848164136961349"/>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Ja, we merken nu al dat het klimaatrisico impact heeft op ons financieringstarief.</c:v>
                </c:pt>
                <c:pt idx="1">
                  <c:v>Ja, we voorzien dat we steeds moeilijker aan financiering kunnen komen en klimaatrisico heeft impact op het tarief.</c:v>
                </c:pt>
                <c:pt idx="2">
                  <c:v>Ja, we voorzien dat we steeds moeilijk aan financiering kunnen komen maar het klimaatrisico heeft geen impact op het tarief.</c:v>
                </c:pt>
                <c:pt idx="3">
                  <c:v>Ja, we voorzien dat klimaatrisico impact heeft op het tarief van de financiering maar we worden niet uitgesloten van financiering.</c:v>
                </c:pt>
                <c:pt idx="4">
                  <c:v>Nee, we lopen klimaatrisico als bedrijf maar dit heeft geen invloed op onze financiering.</c:v>
                </c:pt>
                <c:pt idx="5">
                  <c:v>Nee, het klimaatrisico is voor ons erg klein.</c:v>
                </c:pt>
              </c:strCache>
            </c:strRef>
          </c:cat>
          <c:val>
            <c:numRef>
              <c:f>Sheet1!$B$2:$B$7</c:f>
              <c:numCache>
                <c:formatCode>###0%</c:formatCode>
                <c:ptCount val="6"/>
                <c:pt idx="0">
                  <c:v>0.29277566539923955</c:v>
                </c:pt>
                <c:pt idx="1">
                  <c:v>0.48669201520912542</c:v>
                </c:pt>
                <c:pt idx="2">
                  <c:v>0.19391634980988592</c:v>
                </c:pt>
                <c:pt idx="3">
                  <c:v>1.1406844106463879E-2</c:v>
                </c:pt>
                <c:pt idx="4">
                  <c:v>7.6045627376425846E-3</c:v>
                </c:pt>
                <c:pt idx="5">
                  <c:v>7.6045627376425846E-3</c:v>
                </c:pt>
              </c:numCache>
            </c:numRef>
          </c:val>
          <c:extLst>
            <c:ext xmlns:c16="http://schemas.microsoft.com/office/drawing/2014/chart" uri="{C3380CC4-5D6E-409C-BE32-E72D297353CC}">
              <c16:uniqueId val="{00000000-240C-4541-9FA9-6C27AC67180E}"/>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lstStyle/>
          <a:p>
            <a:pPr>
              <a:defRPr sz="11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538426114085388"/>
          <c:y val="0"/>
          <c:w val="0.30992823246307827"/>
          <c:h val="0.87011052087747687"/>
        </c:manualLayout>
      </c:layout>
      <c:doughnutChart>
        <c:varyColors val="1"/>
        <c:ser>
          <c:idx val="2"/>
          <c:order val="0"/>
          <c:tx>
            <c:strRef>
              <c:f>Sheet1!$B$1</c:f>
              <c:strCache>
                <c:ptCount val="1"/>
                <c:pt idx="0">
                  <c:v>Q26164</c:v>
                </c:pt>
              </c:strCache>
            </c:strRef>
          </c:tx>
          <c:dPt>
            <c:idx val="0"/>
            <c:bubble3D val="0"/>
            <c:spPr>
              <a:solidFill>
                <a:srgbClr val="0065D3"/>
              </a:solidFill>
            </c:spPr>
            <c:extLst>
              <c:ext xmlns:c16="http://schemas.microsoft.com/office/drawing/2014/chart" uri="{C3380CC4-5D6E-409C-BE32-E72D297353CC}">
                <c16:uniqueId val="{00000001-F150-4084-A455-9661E312A4E9}"/>
              </c:ext>
            </c:extLst>
          </c:dPt>
          <c:dPt>
            <c:idx val="1"/>
            <c:bubble3D val="0"/>
            <c:spPr>
              <a:solidFill>
                <a:srgbClr val="DBDBDB"/>
              </a:solidFill>
            </c:spPr>
            <c:extLst>
              <c:ext xmlns:c16="http://schemas.microsoft.com/office/drawing/2014/chart" uri="{C3380CC4-5D6E-409C-BE32-E72D297353CC}">
                <c16:uniqueId val="{00000003-F150-4084-A455-9661E312A4E9}"/>
              </c:ext>
            </c:extLst>
          </c:dPt>
          <c:dPt>
            <c:idx val="2"/>
            <c:bubble3D val="0"/>
            <c:spPr>
              <a:solidFill>
                <a:srgbClr val="727272"/>
              </a:solidFill>
            </c:spPr>
            <c:extLst>
              <c:ext xmlns:c16="http://schemas.microsoft.com/office/drawing/2014/chart" uri="{C3380CC4-5D6E-409C-BE32-E72D297353CC}">
                <c16:uniqueId val="{00000005-F150-4084-A455-9661E312A4E9}"/>
              </c:ext>
            </c:extLst>
          </c:dPt>
          <c:dPt>
            <c:idx val="5"/>
            <c:bubble3D val="0"/>
            <c:spPr>
              <a:solidFill>
                <a:srgbClr val="727272"/>
              </a:solidFill>
            </c:spPr>
            <c:extLst>
              <c:ext xmlns:c16="http://schemas.microsoft.com/office/drawing/2014/chart" uri="{C3380CC4-5D6E-409C-BE32-E72D297353CC}">
                <c16:uniqueId val="{00000009-F150-4084-A455-9661E312A4E9}"/>
              </c:ext>
            </c:extLst>
          </c:dPt>
          <c:dPt>
            <c:idx val="6"/>
            <c:bubble3D val="0"/>
            <c:spPr>
              <a:solidFill>
                <a:srgbClr val="002C7A"/>
              </a:solidFill>
            </c:spPr>
            <c:extLst>
              <c:ext xmlns:c16="http://schemas.microsoft.com/office/drawing/2014/chart" uri="{C3380CC4-5D6E-409C-BE32-E72D297353CC}">
                <c16:uniqueId val="{0000000B-F150-4084-A455-9661E312A4E9}"/>
              </c:ext>
            </c:extLst>
          </c:dPt>
          <c:dPt>
            <c:idx val="7"/>
            <c:bubble3D val="0"/>
            <c:spPr>
              <a:solidFill>
                <a:srgbClr val="E95000"/>
              </a:solidFill>
            </c:spPr>
            <c:extLst>
              <c:ext xmlns:c16="http://schemas.microsoft.com/office/drawing/2014/chart" uri="{C3380CC4-5D6E-409C-BE32-E72D297353CC}">
                <c16:uniqueId val="{0000000D-F150-4084-A455-9661E312A4E9}"/>
              </c:ext>
            </c:extLst>
          </c:dPt>
          <c:dPt>
            <c:idx val="8"/>
            <c:bubble3D val="0"/>
            <c:spPr>
              <a:solidFill>
                <a:srgbClr val="FE988E"/>
              </a:solidFill>
            </c:spPr>
            <c:extLst>
              <c:ext xmlns:c16="http://schemas.microsoft.com/office/drawing/2014/chart" uri="{C3380CC4-5D6E-409C-BE32-E72D297353CC}">
                <c16:uniqueId val="{0000000F-F150-4084-A455-9661E312A4E9}"/>
              </c:ext>
            </c:extLst>
          </c:dPt>
          <c:dPt>
            <c:idx val="9"/>
            <c:bubble3D val="0"/>
            <c:spPr>
              <a:solidFill>
                <a:srgbClr val="E05376"/>
              </a:solidFill>
            </c:spPr>
            <c:extLst>
              <c:ext xmlns:c16="http://schemas.microsoft.com/office/drawing/2014/chart" uri="{C3380CC4-5D6E-409C-BE32-E72D297353CC}">
                <c16:uniqueId val="{00000011-F150-4084-A455-9661E312A4E9}"/>
              </c:ext>
            </c:extLst>
          </c:dPt>
          <c:dPt>
            <c:idx val="10"/>
            <c:bubble3D val="0"/>
            <c:spPr>
              <a:solidFill>
                <a:srgbClr val="49A7BF"/>
              </a:solidFill>
            </c:spPr>
            <c:extLst>
              <c:ext xmlns:c16="http://schemas.microsoft.com/office/drawing/2014/chart" uri="{C3380CC4-5D6E-409C-BE32-E72D297353CC}">
                <c16:uniqueId val="{00000013-F150-4084-A455-9661E312A4E9}"/>
              </c:ext>
            </c:extLst>
          </c:dPt>
          <c:dPt>
            <c:idx val="11"/>
            <c:bubble3D val="0"/>
            <c:spPr>
              <a:solidFill>
                <a:srgbClr val="00818E"/>
              </a:solidFill>
            </c:spPr>
            <c:extLst>
              <c:ext xmlns:c16="http://schemas.microsoft.com/office/drawing/2014/chart" uri="{C3380CC4-5D6E-409C-BE32-E72D297353CC}">
                <c16:uniqueId val="{00000015-F150-4084-A455-9661E312A4E9}"/>
              </c:ext>
            </c:extLst>
          </c:dPt>
          <c:dPt>
            <c:idx val="12"/>
            <c:bubble3D val="0"/>
            <c:spPr>
              <a:solidFill>
                <a:srgbClr val="CBDB29"/>
              </a:solidFill>
            </c:spPr>
            <c:extLst>
              <c:ext xmlns:c16="http://schemas.microsoft.com/office/drawing/2014/chart" uri="{C3380CC4-5D6E-409C-BE32-E72D297353CC}">
                <c16:uniqueId val="{00000017-F150-4084-A455-9661E312A4E9}"/>
              </c:ext>
            </c:extLst>
          </c:dPt>
          <c:dPt>
            <c:idx val="13"/>
            <c:bubble3D val="0"/>
            <c:spPr>
              <a:solidFill>
                <a:srgbClr val="7ABA36"/>
              </a:solidFill>
            </c:spPr>
            <c:extLst>
              <c:ext xmlns:c16="http://schemas.microsoft.com/office/drawing/2014/chart" uri="{C3380CC4-5D6E-409C-BE32-E72D297353CC}">
                <c16:uniqueId val="{00000019-F150-4084-A455-9661E312A4E9}"/>
              </c:ext>
            </c:extLst>
          </c:dPt>
          <c:dPt>
            <c:idx val="14"/>
            <c:bubble3D val="0"/>
            <c:spPr>
              <a:solidFill>
                <a:srgbClr val="3C8734"/>
              </a:solidFill>
            </c:spPr>
            <c:extLst>
              <c:ext xmlns:c16="http://schemas.microsoft.com/office/drawing/2014/chart" uri="{C3380CC4-5D6E-409C-BE32-E72D297353CC}">
                <c16:uniqueId val="{0000001B-F150-4084-A455-9661E312A4E9}"/>
              </c:ext>
            </c:extLst>
          </c:dPt>
          <c:dPt>
            <c:idx val="15"/>
            <c:bubble3D val="0"/>
            <c:spPr>
              <a:solidFill>
                <a:srgbClr val="CDB123"/>
              </a:solidFill>
            </c:spPr>
            <c:extLst>
              <c:ext xmlns:c16="http://schemas.microsoft.com/office/drawing/2014/chart" uri="{C3380CC4-5D6E-409C-BE32-E72D297353CC}">
                <c16:uniqueId val="{0000001D-F150-4084-A455-9661E312A4E9}"/>
              </c:ext>
            </c:extLst>
          </c:dPt>
          <c:dPt>
            <c:idx val="16"/>
            <c:bubble3D val="0"/>
            <c:spPr>
              <a:solidFill>
                <a:srgbClr val="C29773"/>
              </a:solidFill>
            </c:spPr>
            <c:extLst>
              <c:ext xmlns:c16="http://schemas.microsoft.com/office/drawing/2014/chart" uri="{C3380CC4-5D6E-409C-BE32-E72D297353CC}">
                <c16:uniqueId val="{0000001F-F150-4084-A455-9661E312A4E9}"/>
              </c:ext>
            </c:extLst>
          </c:dPt>
          <c:dPt>
            <c:idx val="17"/>
            <c:bubble3D val="0"/>
            <c:spPr>
              <a:solidFill>
                <a:srgbClr val="945200"/>
              </a:solidFill>
            </c:spPr>
            <c:extLst>
              <c:ext xmlns:c16="http://schemas.microsoft.com/office/drawing/2014/chart" uri="{C3380CC4-5D6E-409C-BE32-E72D297353CC}">
                <c16:uniqueId val="{00000021-F150-4084-A455-9661E312A4E9}"/>
              </c:ext>
            </c:extLst>
          </c:dPt>
          <c:dPt>
            <c:idx val="18"/>
            <c:bubble3D val="0"/>
            <c:spPr>
              <a:solidFill>
                <a:srgbClr val="E95000"/>
              </a:solidFill>
            </c:spPr>
            <c:extLst>
              <c:ext xmlns:c16="http://schemas.microsoft.com/office/drawing/2014/chart" uri="{C3380CC4-5D6E-409C-BE32-E72D297353CC}">
                <c16:uniqueId val="{00000023-F150-4084-A455-9661E312A4E9}"/>
              </c:ext>
            </c:extLst>
          </c:dPt>
          <c:dPt>
            <c:idx val="19"/>
            <c:bubble3D val="0"/>
            <c:spPr>
              <a:solidFill>
                <a:srgbClr val="002C7A"/>
              </a:solidFill>
            </c:spPr>
            <c:extLst>
              <c:ext xmlns:c16="http://schemas.microsoft.com/office/drawing/2014/chart" uri="{C3380CC4-5D6E-409C-BE32-E72D297353CC}">
                <c16:uniqueId val="{00000025-F150-4084-A455-9661E312A4E9}"/>
              </c:ext>
            </c:extLst>
          </c:dPt>
          <c:dLbls>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Ja</c:v>
                </c:pt>
                <c:pt idx="1">
                  <c:v>Nee</c:v>
                </c:pt>
                <c:pt idx="2">
                  <c:v>We weten het niet</c:v>
                </c:pt>
              </c:strCache>
            </c:strRef>
          </c:cat>
          <c:val>
            <c:numRef>
              <c:f>Sheet1!$B$2:$B$4</c:f>
              <c:numCache>
                <c:formatCode>###0%</c:formatCode>
                <c:ptCount val="3"/>
                <c:pt idx="0">
                  <c:v>0.59315589353612164</c:v>
                </c:pt>
                <c:pt idx="1">
                  <c:v>0.35741444866920152</c:v>
                </c:pt>
                <c:pt idx="2">
                  <c:v>4.9429657794676805E-2</c:v>
                </c:pt>
              </c:numCache>
            </c:numRef>
          </c:val>
          <c:extLst>
            <c:ext xmlns:c16="http://schemas.microsoft.com/office/drawing/2014/chart" uri="{C3380CC4-5D6E-409C-BE32-E72D297353CC}">
              <c16:uniqueId val="{00000026-F150-4084-A455-9661E312A4E9}"/>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84516220531385422"/>
          <c:w val="0.99930944516627296"/>
          <c:h val="0.1548377946861457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Q216166</c:v>
                </c:pt>
              </c:strCache>
            </c:strRef>
          </c:tx>
          <c:dPt>
            <c:idx val="0"/>
            <c:bubble3D val="0"/>
            <c:spPr>
              <a:solidFill>
                <a:srgbClr val="0065D3">
                  <a:lumMod val="75000"/>
                </a:srgbClr>
              </a:solidFill>
            </c:spPr>
            <c:extLst>
              <c:ext xmlns:c16="http://schemas.microsoft.com/office/drawing/2014/chart" uri="{C3380CC4-5D6E-409C-BE32-E72D297353CC}">
                <c16:uniqueId val="{00000001-94E2-43D2-AF6D-73B1457D6385}"/>
              </c:ext>
            </c:extLst>
          </c:dPt>
          <c:dPt>
            <c:idx val="1"/>
            <c:bubble3D val="0"/>
            <c:spPr>
              <a:solidFill>
                <a:srgbClr val="0065D3">
                  <a:lumMod val="60000"/>
                  <a:lumOff val="40000"/>
                </a:srgbClr>
              </a:solidFill>
            </c:spPr>
            <c:extLst>
              <c:ext xmlns:c16="http://schemas.microsoft.com/office/drawing/2014/chart" uri="{C3380CC4-5D6E-409C-BE32-E72D297353CC}">
                <c16:uniqueId val="{00000003-94E2-43D2-AF6D-73B1457D6385}"/>
              </c:ext>
            </c:extLst>
          </c:dPt>
          <c:dPt>
            <c:idx val="5"/>
            <c:bubble3D val="0"/>
            <c:spPr>
              <a:solidFill>
                <a:srgbClr val="727272"/>
              </a:solidFill>
            </c:spPr>
            <c:extLst>
              <c:ext xmlns:c16="http://schemas.microsoft.com/office/drawing/2014/chart" uri="{C3380CC4-5D6E-409C-BE32-E72D297353CC}">
                <c16:uniqueId val="{0000000B-94E2-43D2-AF6D-73B1457D6385}"/>
              </c:ext>
            </c:extLst>
          </c:dPt>
          <c:dPt>
            <c:idx val="6"/>
            <c:bubble3D val="0"/>
            <c:spPr>
              <a:solidFill>
                <a:srgbClr val="002C7A"/>
              </a:solidFill>
            </c:spPr>
            <c:extLst>
              <c:ext xmlns:c16="http://schemas.microsoft.com/office/drawing/2014/chart" uri="{C3380CC4-5D6E-409C-BE32-E72D297353CC}">
                <c16:uniqueId val="{0000000D-94E2-43D2-AF6D-73B1457D6385}"/>
              </c:ext>
            </c:extLst>
          </c:dPt>
          <c:dPt>
            <c:idx val="7"/>
            <c:bubble3D val="0"/>
            <c:spPr>
              <a:solidFill>
                <a:srgbClr val="E95000"/>
              </a:solidFill>
            </c:spPr>
            <c:extLst>
              <c:ext xmlns:c16="http://schemas.microsoft.com/office/drawing/2014/chart" uri="{C3380CC4-5D6E-409C-BE32-E72D297353CC}">
                <c16:uniqueId val="{0000000F-94E2-43D2-AF6D-73B1457D6385}"/>
              </c:ext>
            </c:extLst>
          </c:dPt>
          <c:dPt>
            <c:idx val="8"/>
            <c:bubble3D val="0"/>
            <c:spPr>
              <a:solidFill>
                <a:srgbClr val="FE988E"/>
              </a:solidFill>
            </c:spPr>
            <c:extLst>
              <c:ext xmlns:c16="http://schemas.microsoft.com/office/drawing/2014/chart" uri="{C3380CC4-5D6E-409C-BE32-E72D297353CC}">
                <c16:uniqueId val="{00000011-94E2-43D2-AF6D-73B1457D6385}"/>
              </c:ext>
            </c:extLst>
          </c:dPt>
          <c:dPt>
            <c:idx val="9"/>
            <c:bubble3D val="0"/>
            <c:spPr>
              <a:solidFill>
                <a:srgbClr val="E05376"/>
              </a:solidFill>
            </c:spPr>
            <c:extLst>
              <c:ext xmlns:c16="http://schemas.microsoft.com/office/drawing/2014/chart" uri="{C3380CC4-5D6E-409C-BE32-E72D297353CC}">
                <c16:uniqueId val="{00000013-94E2-43D2-AF6D-73B1457D6385}"/>
              </c:ext>
            </c:extLst>
          </c:dPt>
          <c:dPt>
            <c:idx val="10"/>
            <c:bubble3D val="0"/>
            <c:spPr>
              <a:solidFill>
                <a:srgbClr val="49A7BF"/>
              </a:solidFill>
            </c:spPr>
            <c:extLst>
              <c:ext xmlns:c16="http://schemas.microsoft.com/office/drawing/2014/chart" uri="{C3380CC4-5D6E-409C-BE32-E72D297353CC}">
                <c16:uniqueId val="{00000015-94E2-43D2-AF6D-73B1457D6385}"/>
              </c:ext>
            </c:extLst>
          </c:dPt>
          <c:dPt>
            <c:idx val="11"/>
            <c:bubble3D val="0"/>
            <c:spPr>
              <a:solidFill>
                <a:srgbClr val="00818E"/>
              </a:solidFill>
            </c:spPr>
            <c:extLst>
              <c:ext xmlns:c16="http://schemas.microsoft.com/office/drawing/2014/chart" uri="{C3380CC4-5D6E-409C-BE32-E72D297353CC}">
                <c16:uniqueId val="{00000017-94E2-43D2-AF6D-73B1457D6385}"/>
              </c:ext>
            </c:extLst>
          </c:dPt>
          <c:dPt>
            <c:idx val="12"/>
            <c:bubble3D val="0"/>
            <c:spPr>
              <a:solidFill>
                <a:srgbClr val="CBDB29"/>
              </a:solidFill>
            </c:spPr>
            <c:extLst>
              <c:ext xmlns:c16="http://schemas.microsoft.com/office/drawing/2014/chart" uri="{C3380CC4-5D6E-409C-BE32-E72D297353CC}">
                <c16:uniqueId val="{00000019-94E2-43D2-AF6D-73B1457D6385}"/>
              </c:ext>
            </c:extLst>
          </c:dPt>
          <c:dPt>
            <c:idx val="13"/>
            <c:bubble3D val="0"/>
            <c:spPr>
              <a:solidFill>
                <a:srgbClr val="7ABA36"/>
              </a:solidFill>
            </c:spPr>
            <c:extLst>
              <c:ext xmlns:c16="http://schemas.microsoft.com/office/drawing/2014/chart" uri="{C3380CC4-5D6E-409C-BE32-E72D297353CC}">
                <c16:uniqueId val="{0000001B-94E2-43D2-AF6D-73B1457D6385}"/>
              </c:ext>
            </c:extLst>
          </c:dPt>
          <c:dPt>
            <c:idx val="14"/>
            <c:bubble3D val="0"/>
            <c:spPr>
              <a:solidFill>
                <a:srgbClr val="3C8734"/>
              </a:solidFill>
            </c:spPr>
            <c:extLst>
              <c:ext xmlns:c16="http://schemas.microsoft.com/office/drawing/2014/chart" uri="{C3380CC4-5D6E-409C-BE32-E72D297353CC}">
                <c16:uniqueId val="{0000001D-94E2-43D2-AF6D-73B1457D6385}"/>
              </c:ext>
            </c:extLst>
          </c:dPt>
          <c:dPt>
            <c:idx val="15"/>
            <c:bubble3D val="0"/>
            <c:spPr>
              <a:solidFill>
                <a:srgbClr val="CDB123"/>
              </a:solidFill>
            </c:spPr>
            <c:extLst>
              <c:ext xmlns:c16="http://schemas.microsoft.com/office/drawing/2014/chart" uri="{C3380CC4-5D6E-409C-BE32-E72D297353CC}">
                <c16:uniqueId val="{0000001F-94E2-43D2-AF6D-73B1457D6385}"/>
              </c:ext>
            </c:extLst>
          </c:dPt>
          <c:dPt>
            <c:idx val="16"/>
            <c:bubble3D val="0"/>
            <c:spPr>
              <a:solidFill>
                <a:srgbClr val="C29773"/>
              </a:solidFill>
            </c:spPr>
            <c:extLst>
              <c:ext xmlns:c16="http://schemas.microsoft.com/office/drawing/2014/chart" uri="{C3380CC4-5D6E-409C-BE32-E72D297353CC}">
                <c16:uniqueId val="{00000021-94E2-43D2-AF6D-73B1457D6385}"/>
              </c:ext>
            </c:extLst>
          </c:dPt>
          <c:dPt>
            <c:idx val="17"/>
            <c:bubble3D val="0"/>
            <c:spPr>
              <a:solidFill>
                <a:srgbClr val="945200"/>
              </a:solidFill>
            </c:spPr>
            <c:extLst>
              <c:ext xmlns:c16="http://schemas.microsoft.com/office/drawing/2014/chart" uri="{C3380CC4-5D6E-409C-BE32-E72D297353CC}">
                <c16:uniqueId val="{00000023-94E2-43D2-AF6D-73B1457D6385}"/>
              </c:ext>
            </c:extLst>
          </c:dPt>
          <c:dPt>
            <c:idx val="18"/>
            <c:bubble3D val="0"/>
            <c:spPr>
              <a:solidFill>
                <a:srgbClr val="E95000"/>
              </a:solidFill>
            </c:spPr>
            <c:extLst>
              <c:ext xmlns:c16="http://schemas.microsoft.com/office/drawing/2014/chart" uri="{C3380CC4-5D6E-409C-BE32-E72D297353CC}">
                <c16:uniqueId val="{00000025-94E2-43D2-AF6D-73B1457D6385}"/>
              </c:ext>
            </c:extLst>
          </c:dPt>
          <c:dPt>
            <c:idx val="19"/>
            <c:bubble3D val="0"/>
            <c:spPr>
              <a:solidFill>
                <a:srgbClr val="002C7A"/>
              </a:solidFill>
            </c:spPr>
            <c:extLst>
              <c:ext xmlns:c16="http://schemas.microsoft.com/office/drawing/2014/chart" uri="{C3380CC4-5D6E-409C-BE32-E72D297353CC}">
                <c16:uniqueId val="{00000027-94E2-43D2-AF6D-73B1457D6385}"/>
              </c:ext>
            </c:extLst>
          </c:dPt>
          <c:dLbls>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9-94E2-43D2-AF6D-73B1457D6385}"/>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Ja, dat vind ik goed</c:v>
                </c:pt>
                <c:pt idx="1">
                  <c:v>Nee, dat vind ik niet de taak van de bank</c:v>
                </c:pt>
              </c:strCache>
            </c:strRef>
          </c:cat>
          <c:val>
            <c:numRef>
              <c:f>Sheet1!$B$2:$B$3</c:f>
              <c:numCache>
                <c:formatCode>###0%</c:formatCode>
                <c:ptCount val="2"/>
                <c:pt idx="0">
                  <c:v>0.84030418250950556</c:v>
                </c:pt>
                <c:pt idx="1">
                  <c:v>0.1596958174904943</c:v>
                </c:pt>
              </c:numCache>
            </c:numRef>
          </c:val>
          <c:extLst>
            <c:ext xmlns:c16="http://schemas.microsoft.com/office/drawing/2014/chart" uri="{C3380CC4-5D6E-409C-BE32-E72D297353CC}">
              <c16:uniqueId val="{00000028-94E2-43D2-AF6D-73B1457D6385}"/>
            </c:ext>
          </c:extLst>
        </c:ser>
        <c:dLbls>
          <c:showLegendKey val="0"/>
          <c:showVal val="0"/>
          <c:showCatName val="0"/>
          <c:showSerName val="0"/>
          <c:showPercent val="0"/>
          <c:showBubbleSize val="0"/>
          <c:showLeaderLines val="1"/>
        </c:dLbls>
        <c:firstSliceAng val="0"/>
        <c:holeSize val="60"/>
      </c:doughnutChart>
      <c:spPr>
        <a:ln>
          <a:noFill/>
        </a:ln>
      </c:spPr>
    </c:plotArea>
    <c:legend>
      <c:legendPos val="b"/>
      <c:layout>
        <c:manualLayout>
          <c:xMode val="edge"/>
          <c:yMode val="edge"/>
          <c:x val="6.9055483372728699E-4"/>
          <c:y val="0.95038465019458795"/>
          <c:w val="0.99930944516627296"/>
          <c:h val="4.9615349805412302E-2"/>
        </c:manualLayout>
      </c:layout>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415159189877838"/>
          <c:y val="4.9217104660745497E-5"/>
          <c:w val="0.54329451895456105"/>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Ja ,meer dan 75%</c:v>
                </c:pt>
                <c:pt idx="1">
                  <c:v>Ja, meer dan 50%</c:v>
                </c:pt>
                <c:pt idx="2">
                  <c:v>Ja, meer dan 25%</c:v>
                </c:pt>
                <c:pt idx="3">
                  <c:v>Ja, minder dan 25%</c:v>
                </c:pt>
                <c:pt idx="4">
                  <c:v>Nee</c:v>
                </c:pt>
                <c:pt idx="5">
                  <c:v>We weten het niet</c:v>
                </c:pt>
              </c:strCache>
            </c:strRef>
          </c:cat>
          <c:val>
            <c:numRef>
              <c:f>Sheet1!$B$2:$B$7</c:f>
              <c:numCache>
                <c:formatCode>###0%</c:formatCode>
                <c:ptCount val="6"/>
                <c:pt idx="0">
                  <c:v>1.9011406844106463E-2</c:v>
                </c:pt>
                <c:pt idx="1">
                  <c:v>0.33460076045627374</c:v>
                </c:pt>
                <c:pt idx="2">
                  <c:v>0.4220532319391635</c:v>
                </c:pt>
                <c:pt idx="3">
                  <c:v>0.155893536121673</c:v>
                </c:pt>
                <c:pt idx="4">
                  <c:v>4.9429657794676805E-2</c:v>
                </c:pt>
                <c:pt idx="5">
                  <c:v>1.9011406844106463E-2</c:v>
                </c:pt>
              </c:numCache>
            </c:numRef>
          </c:val>
          <c:extLst>
            <c:ext xmlns:c16="http://schemas.microsoft.com/office/drawing/2014/chart" uri="{C3380CC4-5D6E-409C-BE32-E72D297353CC}">
              <c16:uniqueId val="{00000000-21F4-4C39-A9B7-E9A69FB908A1}"/>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lstStyle/>
          <a:p>
            <a:pPr>
              <a:defRPr sz="12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4415159189877838"/>
          <c:y val="4.9217104660745497E-5"/>
          <c:w val="0.54329451895456105"/>
          <c:h val="0.90544601254480295"/>
        </c:manualLayout>
      </c:layout>
      <c:barChart>
        <c:barDir val="bar"/>
        <c:grouping val="clustered"/>
        <c:varyColors val="0"/>
        <c:ser>
          <c:idx val="2"/>
          <c:order val="0"/>
          <c:tx>
            <c:strRef>
              <c:f>Sheet1!$B$1</c:f>
              <c:strCache>
                <c:ptCount val="1"/>
                <c:pt idx="0">
                  <c:v>Column1</c:v>
                </c:pt>
              </c:strCache>
            </c:strRef>
          </c:tx>
          <c:spPr>
            <a:solidFill>
              <a:srgbClr val="0065D3">
                <a:lumMod val="60000"/>
                <a:lumOff val="40000"/>
              </a:srgbClr>
            </a:solidFill>
          </c:spPr>
          <c:invertIfNegative val="0"/>
          <c:dPt>
            <c:idx val="4"/>
            <c:invertIfNegative val="0"/>
            <c:bubble3D val="0"/>
            <c:spPr>
              <a:solidFill>
                <a:srgbClr val="0065D3">
                  <a:lumMod val="20000"/>
                  <a:lumOff val="80000"/>
                </a:srgbClr>
              </a:solidFill>
            </c:spPr>
            <c:extLst>
              <c:ext xmlns:c16="http://schemas.microsoft.com/office/drawing/2014/chart" uri="{C3380CC4-5D6E-409C-BE32-E72D297353CC}">
                <c16:uniqueId val="{00000001-55BE-4460-8BF2-BF8CEC0EAE0A}"/>
              </c:ext>
            </c:extLst>
          </c:dPt>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Investeren in digitalisering</c:v>
                </c:pt>
                <c:pt idx="1">
                  <c:v>De hogere kosten worden doorberekend aan klanten</c:v>
                </c:pt>
                <c:pt idx="2">
                  <c:v>Sterker onderhandelen met de bonden</c:v>
                </c:pt>
                <c:pt idx="3">
                  <c:v>Terugbrengen personeelsbestand </c:v>
                </c:pt>
                <c:pt idx="4">
                  <c:v>Het maakt mijn marge lager, maar verder doe ik niets</c:v>
                </c:pt>
                <c:pt idx="5">
                  <c:v>Meer inzetten op variabel belonen </c:v>
                </c:pt>
              </c:strCache>
            </c:strRef>
          </c:cat>
          <c:val>
            <c:numRef>
              <c:f>Sheet1!$B$2:$B$7</c:f>
              <c:numCache>
                <c:formatCode>###0%</c:formatCode>
                <c:ptCount val="6"/>
                <c:pt idx="0">
                  <c:v>0.49049429657794674</c:v>
                </c:pt>
                <c:pt idx="1">
                  <c:v>0.4828897338403042</c:v>
                </c:pt>
                <c:pt idx="2">
                  <c:v>0.39543726235741444</c:v>
                </c:pt>
                <c:pt idx="3">
                  <c:v>0.38022813688212925</c:v>
                </c:pt>
                <c:pt idx="4">
                  <c:v>0.23954372623574144</c:v>
                </c:pt>
                <c:pt idx="5">
                  <c:v>0.14828897338403041</c:v>
                </c:pt>
              </c:numCache>
            </c:numRef>
          </c:val>
          <c:extLst>
            <c:ext xmlns:c16="http://schemas.microsoft.com/office/drawing/2014/chart" uri="{C3380CC4-5D6E-409C-BE32-E72D297353CC}">
              <c16:uniqueId val="{00000002-55BE-4460-8BF2-BF8CEC0EAE0A}"/>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lstStyle/>
          <a:p>
            <a:pPr>
              <a:defRPr sz="8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max val="1"/>
        </c:scaling>
        <c:delete val="1"/>
        <c:axPos val="t"/>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558324829608748"/>
          <c:y val="4.9224015081068537E-5"/>
          <c:w val="0.66513337717989374"/>
          <c:h val="0.90544601254480295"/>
        </c:manualLayout>
      </c:layout>
      <c:barChart>
        <c:barDir val="bar"/>
        <c:grouping val="clustered"/>
        <c:varyColors val="0"/>
        <c:ser>
          <c:idx val="2"/>
          <c:order val="0"/>
          <c:tx>
            <c:strRef>
              <c:f>Sheet1!$B$1</c:f>
              <c:strCache>
                <c:ptCount val="1"/>
                <c:pt idx="0">
                  <c:v>Total</c:v>
                </c:pt>
              </c:strCache>
            </c:strRef>
          </c:tx>
          <c:spPr>
            <a:solidFill>
              <a:schemeClr val="accent1"/>
            </a:solidFill>
          </c:spPr>
          <c:invertIfNegative val="0"/>
          <c:dLbls>
            <c:spPr>
              <a:noFill/>
              <a:ln>
                <a:noFill/>
              </a:ln>
            </c:spPr>
            <c:txPr>
              <a:bodyPr wrap="square" lIns="38100" tIns="19050" rIns="38100" bIns="19050" anchor="ctr">
                <a:spAutoFit/>
              </a:bodyPr>
              <a:lstStyle/>
              <a:p>
                <a:pPr>
                  <a:defRPr sz="14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Inflatie tussen 0 - 1.5%</c:v>
                </c:pt>
                <c:pt idx="1">
                  <c:v>Inflatie tussen 1.5 - 2.5%</c:v>
                </c:pt>
                <c:pt idx="2">
                  <c:v>Infaltie tussen 2.5 - 4%</c:v>
                </c:pt>
                <c:pt idx="3">
                  <c:v>Meer dan 4%</c:v>
                </c:pt>
              </c:strCache>
            </c:strRef>
          </c:cat>
          <c:val>
            <c:numRef>
              <c:f>Sheet1!$B$2:$B$5</c:f>
              <c:numCache>
                <c:formatCode>###0%</c:formatCode>
                <c:ptCount val="4"/>
                <c:pt idx="0">
                  <c:v>0.14068441064638784</c:v>
                </c:pt>
                <c:pt idx="1">
                  <c:v>0.60076045627376429</c:v>
                </c:pt>
                <c:pt idx="2">
                  <c:v>0.21673003802281368</c:v>
                </c:pt>
                <c:pt idx="3">
                  <c:v>4.1825095057034217E-2</c:v>
                </c:pt>
              </c:numCache>
            </c:numRef>
          </c:val>
          <c:extLst>
            <c:ext xmlns:c16="http://schemas.microsoft.com/office/drawing/2014/chart" uri="{C3380CC4-5D6E-409C-BE32-E72D297353CC}">
              <c16:uniqueId val="{00000000-6A39-43E1-BEDA-EBFACB8CBBDC}"/>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lstStyle/>
          <a:p>
            <a:pPr>
              <a:defRPr sz="11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scaling>
        <c:delete val="1"/>
        <c:axPos val="t"/>
        <c:numFmt formatCode="###0%" sourceLinked="1"/>
        <c:majorTickMark val="none"/>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6475008218406"/>
          <c:y val="4.9159009388799201E-5"/>
          <c:w val="0.501552678678585"/>
          <c:h val="0.91572049864003002"/>
        </c:manualLayout>
      </c:layout>
      <c:doughnutChart>
        <c:varyColors val="1"/>
        <c:ser>
          <c:idx val="2"/>
          <c:order val="0"/>
          <c:tx>
            <c:strRef>
              <c:f>Sheet1!$B$1</c:f>
              <c:strCache>
                <c:ptCount val="1"/>
                <c:pt idx="0">
                  <c:v>Series 1</c:v>
                </c:pt>
              </c:strCache>
            </c:strRef>
          </c:tx>
          <c:dPt>
            <c:idx val="0"/>
            <c:bubble3D val="0"/>
            <c:spPr>
              <a:solidFill>
                <a:schemeClr val="accent1"/>
              </a:solidFill>
            </c:spPr>
            <c:extLst>
              <c:ext xmlns:c16="http://schemas.microsoft.com/office/drawing/2014/chart" uri="{C3380CC4-5D6E-409C-BE32-E72D297353CC}">
                <c16:uniqueId val="{00000001-2A8D-48D3-893A-658E8C509CBD}"/>
              </c:ext>
            </c:extLst>
          </c:dPt>
          <c:dPt>
            <c:idx val="1"/>
            <c:bubble3D val="0"/>
            <c:spPr>
              <a:solidFill>
                <a:schemeClr val="accent2"/>
              </a:solidFill>
            </c:spPr>
            <c:extLst>
              <c:ext xmlns:c16="http://schemas.microsoft.com/office/drawing/2014/chart" uri="{C3380CC4-5D6E-409C-BE32-E72D297353CC}">
                <c16:uniqueId val="{00000003-2A8D-48D3-893A-658E8C509CBD}"/>
              </c:ext>
            </c:extLst>
          </c:dPt>
          <c:dPt>
            <c:idx val="7"/>
            <c:bubble3D val="0"/>
            <c:spPr>
              <a:solidFill>
                <a:srgbClr val="7E57C2"/>
              </a:solidFill>
            </c:spPr>
            <c:extLst>
              <c:ext xmlns:c16="http://schemas.microsoft.com/office/drawing/2014/chart" uri="{C3380CC4-5D6E-409C-BE32-E72D297353CC}">
                <c16:uniqueId val="{0000000F-2A8D-48D3-893A-658E8C509CBD}"/>
              </c:ext>
            </c:extLst>
          </c:dPt>
          <c:dPt>
            <c:idx val="8"/>
            <c:bubble3D val="0"/>
            <c:spPr>
              <a:solidFill>
                <a:srgbClr val="FE988E"/>
              </a:solidFill>
            </c:spPr>
            <c:extLst>
              <c:ext xmlns:c16="http://schemas.microsoft.com/office/drawing/2014/chart" uri="{C3380CC4-5D6E-409C-BE32-E72D297353CC}">
                <c16:uniqueId val="{00000011-2A8D-48D3-893A-658E8C509CBD}"/>
              </c:ext>
            </c:extLst>
          </c:dPt>
          <c:dPt>
            <c:idx val="9"/>
            <c:bubble3D val="0"/>
            <c:spPr>
              <a:solidFill>
                <a:srgbClr val="E05376"/>
              </a:solidFill>
            </c:spPr>
            <c:extLst>
              <c:ext xmlns:c16="http://schemas.microsoft.com/office/drawing/2014/chart" uri="{C3380CC4-5D6E-409C-BE32-E72D297353CC}">
                <c16:uniqueId val="{00000013-2A8D-48D3-893A-658E8C509CBD}"/>
              </c:ext>
            </c:extLst>
          </c:dPt>
          <c:dPt>
            <c:idx val="10"/>
            <c:bubble3D val="0"/>
            <c:spPr>
              <a:solidFill>
                <a:srgbClr val="49A7BF"/>
              </a:solidFill>
            </c:spPr>
            <c:extLst>
              <c:ext xmlns:c16="http://schemas.microsoft.com/office/drawing/2014/chart" uri="{C3380CC4-5D6E-409C-BE32-E72D297353CC}">
                <c16:uniqueId val="{00000015-2A8D-48D3-893A-658E8C509CBD}"/>
              </c:ext>
            </c:extLst>
          </c:dPt>
          <c:dPt>
            <c:idx val="11"/>
            <c:bubble3D val="0"/>
            <c:spPr>
              <a:solidFill>
                <a:srgbClr val="00818E"/>
              </a:solidFill>
            </c:spPr>
            <c:extLst>
              <c:ext xmlns:c16="http://schemas.microsoft.com/office/drawing/2014/chart" uri="{C3380CC4-5D6E-409C-BE32-E72D297353CC}">
                <c16:uniqueId val="{00000017-2A8D-48D3-893A-658E8C509CBD}"/>
              </c:ext>
            </c:extLst>
          </c:dPt>
          <c:dPt>
            <c:idx val="12"/>
            <c:bubble3D val="0"/>
            <c:spPr>
              <a:solidFill>
                <a:srgbClr val="CBDB29"/>
              </a:solidFill>
            </c:spPr>
            <c:extLst>
              <c:ext xmlns:c16="http://schemas.microsoft.com/office/drawing/2014/chart" uri="{C3380CC4-5D6E-409C-BE32-E72D297353CC}">
                <c16:uniqueId val="{00000019-2A8D-48D3-893A-658E8C509CBD}"/>
              </c:ext>
            </c:extLst>
          </c:dPt>
          <c:dPt>
            <c:idx val="13"/>
            <c:bubble3D val="0"/>
            <c:spPr>
              <a:solidFill>
                <a:srgbClr val="7ABA36"/>
              </a:solidFill>
            </c:spPr>
            <c:extLst>
              <c:ext xmlns:c16="http://schemas.microsoft.com/office/drawing/2014/chart" uri="{C3380CC4-5D6E-409C-BE32-E72D297353CC}">
                <c16:uniqueId val="{0000001B-2A8D-48D3-893A-658E8C509CBD}"/>
              </c:ext>
            </c:extLst>
          </c:dPt>
          <c:dPt>
            <c:idx val="14"/>
            <c:bubble3D val="0"/>
            <c:spPr>
              <a:solidFill>
                <a:srgbClr val="3C8734"/>
              </a:solidFill>
            </c:spPr>
            <c:extLst>
              <c:ext xmlns:c16="http://schemas.microsoft.com/office/drawing/2014/chart" uri="{C3380CC4-5D6E-409C-BE32-E72D297353CC}">
                <c16:uniqueId val="{0000001D-2A8D-48D3-893A-658E8C509CBD}"/>
              </c:ext>
            </c:extLst>
          </c:dPt>
          <c:dPt>
            <c:idx val="15"/>
            <c:bubble3D val="0"/>
            <c:spPr>
              <a:solidFill>
                <a:srgbClr val="CDB123"/>
              </a:solidFill>
            </c:spPr>
            <c:extLst>
              <c:ext xmlns:c16="http://schemas.microsoft.com/office/drawing/2014/chart" uri="{C3380CC4-5D6E-409C-BE32-E72D297353CC}">
                <c16:uniqueId val="{0000001F-2A8D-48D3-893A-658E8C509CBD}"/>
              </c:ext>
            </c:extLst>
          </c:dPt>
          <c:dPt>
            <c:idx val="16"/>
            <c:bubble3D val="0"/>
            <c:spPr>
              <a:solidFill>
                <a:srgbClr val="C29773"/>
              </a:solidFill>
            </c:spPr>
            <c:extLst>
              <c:ext xmlns:c16="http://schemas.microsoft.com/office/drawing/2014/chart" uri="{C3380CC4-5D6E-409C-BE32-E72D297353CC}">
                <c16:uniqueId val="{00000021-2A8D-48D3-893A-658E8C509CBD}"/>
              </c:ext>
            </c:extLst>
          </c:dPt>
          <c:dPt>
            <c:idx val="17"/>
            <c:bubble3D val="0"/>
            <c:spPr>
              <a:solidFill>
                <a:srgbClr val="945200"/>
              </a:solidFill>
            </c:spPr>
            <c:extLst>
              <c:ext xmlns:c16="http://schemas.microsoft.com/office/drawing/2014/chart" uri="{C3380CC4-5D6E-409C-BE32-E72D297353CC}">
                <c16:uniqueId val="{00000023-2A8D-48D3-893A-658E8C509CBD}"/>
              </c:ext>
            </c:extLst>
          </c:dPt>
          <c:dPt>
            <c:idx val="18"/>
            <c:bubble3D val="0"/>
            <c:spPr>
              <a:solidFill>
                <a:srgbClr val="E95000"/>
              </a:solidFill>
            </c:spPr>
            <c:extLst>
              <c:ext xmlns:c16="http://schemas.microsoft.com/office/drawing/2014/chart" uri="{C3380CC4-5D6E-409C-BE32-E72D297353CC}">
                <c16:uniqueId val="{00000025-2A8D-48D3-893A-658E8C509CBD}"/>
              </c:ext>
            </c:extLst>
          </c:dPt>
          <c:dPt>
            <c:idx val="19"/>
            <c:bubble3D val="0"/>
            <c:spPr>
              <a:solidFill>
                <a:srgbClr val="002C7A"/>
              </a:solidFill>
            </c:spPr>
            <c:extLst>
              <c:ext xmlns:c16="http://schemas.microsoft.com/office/drawing/2014/chart" uri="{C3380CC4-5D6E-409C-BE32-E72D297353CC}">
                <c16:uniqueId val="{00000027-2A8D-48D3-893A-658E8C509CBD}"/>
              </c:ext>
            </c:extLst>
          </c:dPt>
          <c:dLbls>
            <c:dLbl>
              <c:idx val="1"/>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03-2A8D-48D3-893A-658E8C509CBD}"/>
                </c:ext>
              </c:extLst>
            </c:dLbl>
            <c:dLbl>
              <c:idx val="12"/>
              <c:spPr>
                <a:noFill/>
                <a:ln>
                  <a:noFill/>
                </a:ln>
              </c:spPr>
              <c:txPr>
                <a:bodyPr/>
                <a:lstStyle/>
                <a:p>
                  <a:pPr>
                    <a:defRPr sz="1400" baseline="0">
                      <a:solidFill>
                        <a:schemeClr val="tx1"/>
                      </a:solidFill>
                    </a:defRPr>
                  </a:pPr>
                  <a:endParaRPr lang="nl-NL"/>
                </a:p>
              </c:txPr>
              <c:showLegendKey val="0"/>
              <c:showVal val="1"/>
              <c:showCatName val="0"/>
              <c:showSerName val="0"/>
              <c:showPercent val="0"/>
              <c:showBubbleSize val="0"/>
              <c:extLst>
                <c:ext xmlns:c16="http://schemas.microsoft.com/office/drawing/2014/chart" uri="{C3380CC4-5D6E-409C-BE32-E72D297353CC}">
                  <c16:uniqueId val="{00000019-2A8D-48D3-893A-658E8C509CBD}"/>
                </c:ext>
              </c:extLst>
            </c:dLbl>
            <c:spPr>
              <a:noFill/>
              <a:ln>
                <a:noFill/>
              </a:ln>
            </c:spPr>
            <c:txPr>
              <a:bodyPr/>
              <a:lstStyle/>
              <a:p>
                <a:pPr>
                  <a:defRPr sz="1400" baseline="0">
                    <a:solidFill>
                      <a:schemeClr val="bg1"/>
                    </a:solidFill>
                  </a:defRPr>
                </a:pPr>
                <a:endParaRPr lang="nl-NL"/>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Man</c:v>
                </c:pt>
                <c:pt idx="1">
                  <c:v>Vrouw</c:v>
                </c:pt>
              </c:strCache>
            </c:strRef>
          </c:cat>
          <c:val>
            <c:numRef>
              <c:f>Sheet1!$B$2:$B$3</c:f>
              <c:numCache>
                <c:formatCode>0%</c:formatCode>
                <c:ptCount val="2"/>
                <c:pt idx="0">
                  <c:v>0.78</c:v>
                </c:pt>
                <c:pt idx="1">
                  <c:v>0.22</c:v>
                </c:pt>
              </c:numCache>
            </c:numRef>
          </c:val>
          <c:extLst>
            <c:ext xmlns:c16="http://schemas.microsoft.com/office/drawing/2014/chart" uri="{C3380CC4-5D6E-409C-BE32-E72D297353CC}">
              <c16:uniqueId val="{00000028-2A8D-48D3-893A-658E8C509CBD}"/>
            </c:ext>
          </c:extLst>
        </c:ser>
        <c:dLbls>
          <c:showLegendKey val="0"/>
          <c:showVal val="0"/>
          <c:showCatName val="0"/>
          <c:showSerName val="0"/>
          <c:showPercent val="0"/>
          <c:showBubbleSize val="0"/>
          <c:showLeaderLines val="1"/>
        </c:dLbls>
        <c:firstSliceAng val="0"/>
        <c:holeSize val="60"/>
      </c:doughnutChart>
      <c:spPr>
        <a:ln>
          <a:noFill/>
        </a:ln>
      </c:spPr>
    </c:plotArea>
    <c:legend>
      <c:legendPos val="r"/>
      <c:overlay val="0"/>
      <c:spPr>
        <a:noFill/>
      </c:spPr>
      <c:txPr>
        <a:bodyPr/>
        <a:lstStyle/>
        <a:p>
          <a:pPr rtl="0">
            <a:defRPr sz="12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537298478362915"/>
          <c:y val="4.1016763457650774E-3"/>
          <c:w val="0.58139190753487724"/>
          <c:h val="0.99995077598491888"/>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Pt>
            <c:idx val="2"/>
            <c:invertIfNegative val="0"/>
            <c:bubble3D val="0"/>
            <c:extLst>
              <c:ext xmlns:c16="http://schemas.microsoft.com/office/drawing/2014/chart" uri="{C3380CC4-5D6E-409C-BE32-E72D297353CC}">
                <c16:uniqueId val="{00000000-7141-4711-BEC5-B863B3E35B7D}"/>
              </c:ext>
            </c:extLst>
          </c:dPt>
          <c:dPt>
            <c:idx val="11"/>
            <c:invertIfNegative val="0"/>
            <c:bubble3D val="0"/>
            <c:extLst>
              <c:ext xmlns:c16="http://schemas.microsoft.com/office/drawing/2014/chart" uri="{C3380CC4-5D6E-409C-BE32-E72D297353CC}">
                <c16:uniqueId val="{00000001-7141-4711-BEC5-B863B3E35B7D}"/>
              </c:ext>
            </c:extLst>
          </c:dPt>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Vergrote kans op stijgende energieprijzen</c:v>
                </c:pt>
                <c:pt idx="1">
                  <c:v>Vergrote kans op stijgende inflatie/hogere rente</c:v>
                </c:pt>
                <c:pt idx="2">
                  <c:v>Risico voor veiligheidssituatie in Europa</c:v>
                </c:pt>
                <c:pt idx="3">
                  <c:v>Onzekerheid in de toeleveringsketen voor grondstoffen en energie</c:v>
                </c:pt>
                <c:pt idx="4">
                  <c:v>Impact op de euro/dollar-koers</c:v>
                </c:pt>
                <c:pt idx="5">
                  <c:v>Invoering importtarieven</c:v>
                </c:pt>
                <c:pt idx="6">
                  <c:v>Vergrote kans op handelsoorlogen</c:v>
                </c:pt>
                <c:pt idx="7">
                  <c:v>Verminderde koopkracht</c:v>
                </c:pt>
                <c:pt idx="8">
                  <c:v>Sociale/politieke onrust in de Verenigde Staten na de verkiezingen</c:v>
                </c:pt>
                <c:pt idx="9">
                  <c:v>Lagere afzet- en daarmee omzetcijfers</c:v>
                </c:pt>
                <c:pt idx="10">
                  <c:v>Annexatie Oekraïne door Rusland</c:v>
                </c:pt>
                <c:pt idx="11">
                  <c:v>Onrust op de financiële markten</c:v>
                </c:pt>
                <c:pt idx="12">
                  <c:v>Lager niveau van bedrijfsinvesteringen/investeringsbereidheid</c:v>
                </c:pt>
                <c:pt idx="13">
                  <c:v>Inspanningen Europese defensie zijn niet voldoende</c:v>
                </c:pt>
              </c:strCache>
            </c:strRef>
          </c:cat>
          <c:val>
            <c:numRef>
              <c:f>Sheet1!$B$2:$B$15</c:f>
              <c:numCache>
                <c:formatCode>###0%</c:formatCode>
                <c:ptCount val="14"/>
                <c:pt idx="0">
                  <c:v>0.35</c:v>
                </c:pt>
                <c:pt idx="1">
                  <c:v>0.32500000000000001</c:v>
                </c:pt>
                <c:pt idx="2">
                  <c:v>0.27500000000000002</c:v>
                </c:pt>
                <c:pt idx="3">
                  <c:v>0.27500000000000002</c:v>
                </c:pt>
                <c:pt idx="4">
                  <c:v>0.27500000000000002</c:v>
                </c:pt>
                <c:pt idx="5">
                  <c:v>0.25</c:v>
                </c:pt>
                <c:pt idx="6">
                  <c:v>0.22500000000000001</c:v>
                </c:pt>
                <c:pt idx="7">
                  <c:v>0.2</c:v>
                </c:pt>
                <c:pt idx="8">
                  <c:v>0.17499999999999999</c:v>
                </c:pt>
                <c:pt idx="9">
                  <c:v>0.15</c:v>
                </c:pt>
                <c:pt idx="10">
                  <c:v>0.1</c:v>
                </c:pt>
                <c:pt idx="11">
                  <c:v>0.1</c:v>
                </c:pt>
                <c:pt idx="12">
                  <c:v>0.1</c:v>
                </c:pt>
                <c:pt idx="13">
                  <c:v>0.05</c:v>
                </c:pt>
              </c:numCache>
            </c:numRef>
          </c:val>
          <c:extLst>
            <c:ext xmlns:c16="http://schemas.microsoft.com/office/drawing/2014/chart" uri="{C3380CC4-5D6E-409C-BE32-E72D297353CC}">
              <c16:uniqueId val="{00000002-7141-4711-BEC5-B863B3E35B7D}"/>
            </c:ext>
          </c:extLst>
        </c:ser>
        <c:dLbls>
          <c:showLegendKey val="0"/>
          <c:showVal val="1"/>
          <c:showCatName val="0"/>
          <c:showSerName val="0"/>
          <c:showPercent val="0"/>
          <c:showBubbleSize val="0"/>
        </c:dLbls>
        <c:gapWidth val="75"/>
        <c:axId val="363321216"/>
        <c:axId val="363322752"/>
      </c:barChart>
      <c:catAx>
        <c:axId val="363321216"/>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nchorCtr="0"/>
          <a:lstStyle/>
          <a:p>
            <a:pPr>
              <a:defRPr sz="900">
                <a:solidFill>
                  <a:schemeClr val="tx1"/>
                </a:solidFill>
              </a:defRPr>
            </a:pPr>
            <a:endParaRPr lang="nl-NL"/>
          </a:p>
        </c:txPr>
        <c:crossAx val="363322752"/>
        <c:crosses val="autoZero"/>
        <c:auto val="0"/>
        <c:lblAlgn val="ctr"/>
        <c:lblOffset val="100"/>
        <c:tickLblSkip val="1"/>
        <c:tickMarkSkip val="1"/>
        <c:noMultiLvlLbl val="0"/>
      </c:catAx>
      <c:valAx>
        <c:axId val="363322752"/>
        <c:scaling>
          <c:orientation val="minMax"/>
        </c:scaling>
        <c:delete val="1"/>
        <c:axPos val="t"/>
        <c:numFmt formatCode="###0%" sourceLinked="1"/>
        <c:majorTickMark val="none"/>
        <c:minorTickMark val="none"/>
        <c:tickLblPos val="nextTo"/>
        <c:crossAx val="363321216"/>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936910294067401"/>
          <c:y val="4.9217104660745497E-5"/>
          <c:w val="0.82063089705932601"/>
          <c:h val="0.90544601254480295"/>
        </c:manualLayout>
      </c:layout>
      <c:barChart>
        <c:barDir val="bar"/>
        <c:grouping val="clustered"/>
        <c:varyColors val="0"/>
        <c:ser>
          <c:idx val="2"/>
          <c:order val="0"/>
          <c:tx>
            <c:strRef>
              <c:f>Sheet1!$B$1</c:f>
              <c:strCache>
                <c:ptCount val="1"/>
                <c:pt idx="0">
                  <c:v>Total</c:v>
                </c:pt>
              </c:strCache>
            </c:strRef>
          </c:tx>
          <c:spPr>
            <a:solidFill>
              <a:schemeClr val="accent1"/>
            </a:solidFill>
          </c:spPr>
          <c:invertIfNegative val="0"/>
          <c:dLbls>
            <c:spPr>
              <a:noFill/>
              <a:ln>
                <a:noFill/>
              </a:ln>
            </c:spPr>
            <c:txPr>
              <a:bodyPr wrap="square" lIns="38100" tIns="19050" rIns="38100" bIns="19050" anchor="ctr">
                <a:spAutoFit/>
              </a:bodyPr>
              <a:lstStyle/>
              <a:p>
                <a:pPr>
                  <a:defRPr sz="14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18-34</c:v>
                </c:pt>
                <c:pt idx="1">
                  <c:v>35-49</c:v>
                </c:pt>
                <c:pt idx="2">
                  <c:v>50-64</c:v>
                </c:pt>
                <c:pt idx="3">
                  <c:v>65+</c:v>
                </c:pt>
              </c:strCache>
            </c:strRef>
          </c:cat>
          <c:val>
            <c:numRef>
              <c:f>Sheet1!$B$2:$B$5</c:f>
              <c:numCache>
                <c:formatCode>###0%</c:formatCode>
                <c:ptCount val="4"/>
                <c:pt idx="0">
                  <c:v>7.6045627376425853E-2</c:v>
                </c:pt>
                <c:pt idx="1">
                  <c:v>0.80228136882129275</c:v>
                </c:pt>
                <c:pt idx="2">
                  <c:v>0.11787072243346007</c:v>
                </c:pt>
                <c:pt idx="3">
                  <c:v>3.8022813688212923E-3</c:v>
                </c:pt>
              </c:numCache>
            </c:numRef>
          </c:val>
          <c:extLst>
            <c:ext xmlns:c16="http://schemas.microsoft.com/office/drawing/2014/chart" uri="{C3380CC4-5D6E-409C-BE32-E72D297353CC}">
              <c16:uniqueId val="{00000000-87BD-4862-84F2-946B4801EDAA}"/>
            </c:ext>
          </c:extLst>
        </c:ser>
        <c:dLbls>
          <c:showLegendKey val="0"/>
          <c:showVal val="1"/>
          <c:showCatName val="0"/>
          <c:showSerName val="0"/>
          <c:showPercent val="0"/>
          <c:showBubbleSize val="0"/>
        </c:dLbls>
        <c:gapWidth val="75"/>
        <c:axId val="-1376408224"/>
        <c:axId val="-1376406176"/>
      </c:barChart>
      <c:catAx>
        <c:axId val="-1376408224"/>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lstStyle/>
          <a:p>
            <a:pPr>
              <a:defRPr sz="1400">
                <a:solidFill>
                  <a:schemeClr val="tx1"/>
                </a:solidFill>
              </a:defRPr>
            </a:pPr>
            <a:endParaRPr lang="nl-NL"/>
          </a:p>
        </c:txPr>
        <c:crossAx val="-1376406176"/>
        <c:crosses val="autoZero"/>
        <c:auto val="0"/>
        <c:lblAlgn val="ctr"/>
        <c:lblOffset val="100"/>
        <c:tickLblSkip val="1"/>
        <c:tickMarkSkip val="1"/>
        <c:noMultiLvlLbl val="0"/>
      </c:catAx>
      <c:valAx>
        <c:axId val="-1376406176"/>
        <c:scaling>
          <c:orientation val="minMax"/>
        </c:scaling>
        <c:delete val="1"/>
        <c:axPos val="t"/>
        <c:numFmt formatCode="###0%" sourceLinked="1"/>
        <c:majorTickMark val="none"/>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166145898429376E-2"/>
          <c:y val="4.9217104660745497E-5"/>
          <c:w val="0.97583385410157053"/>
          <c:h val="0.81365455416820953"/>
        </c:manualLayout>
      </c:layout>
      <c:barChart>
        <c:barDir val="col"/>
        <c:grouping val="clustered"/>
        <c:varyColors val="0"/>
        <c:ser>
          <c:idx val="2"/>
          <c:order val="0"/>
          <c:tx>
            <c:strRef>
              <c:f>Sheet1!$B$1</c:f>
              <c:strCache>
                <c:ptCount val="1"/>
                <c:pt idx="0">
                  <c:v>Total</c:v>
                </c:pt>
              </c:strCache>
            </c:strRef>
          </c:tx>
          <c:spPr>
            <a:solidFill>
              <a:schemeClr val="accent1"/>
            </a:solidFill>
          </c:spPr>
          <c:invertIfNegative val="0"/>
          <c:dLbls>
            <c:spPr>
              <a:noFill/>
              <a:ln>
                <a:noFill/>
              </a:ln>
            </c:spPr>
            <c:txPr>
              <a:bodyPr wrap="square" lIns="38100" tIns="19050" rIns="38100" bIns="19050" anchor="ctr">
                <a:spAutoFit/>
              </a:bodyPr>
              <a:lstStyle/>
              <a:p>
                <a:pPr>
                  <a:defRPr sz="14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CEO</c:v>
                </c:pt>
                <c:pt idx="1">
                  <c:v>COO</c:v>
                </c:pt>
                <c:pt idx="2">
                  <c:v>CFO</c:v>
                </c:pt>
                <c:pt idx="3">
                  <c:v>CCO</c:v>
                </c:pt>
                <c:pt idx="4">
                  <c:v>CHRO</c:v>
                </c:pt>
                <c:pt idx="5">
                  <c:v>CTO</c:v>
                </c:pt>
              </c:strCache>
            </c:strRef>
          </c:cat>
          <c:val>
            <c:numRef>
              <c:f>Sheet1!$B$2:$B$7</c:f>
              <c:numCache>
                <c:formatCode>###0%</c:formatCode>
                <c:ptCount val="6"/>
                <c:pt idx="0">
                  <c:v>0.36</c:v>
                </c:pt>
                <c:pt idx="1">
                  <c:v>0.19</c:v>
                </c:pt>
                <c:pt idx="2">
                  <c:v>0.23</c:v>
                </c:pt>
                <c:pt idx="3">
                  <c:v>0.06</c:v>
                </c:pt>
                <c:pt idx="4" formatCode="0%">
                  <c:v>0.05</c:v>
                </c:pt>
                <c:pt idx="5" formatCode="0%">
                  <c:v>0.11</c:v>
                </c:pt>
              </c:numCache>
            </c:numRef>
          </c:val>
          <c:extLst>
            <c:ext xmlns:c16="http://schemas.microsoft.com/office/drawing/2014/chart" uri="{C3380CC4-5D6E-409C-BE32-E72D297353CC}">
              <c16:uniqueId val="{00000000-08A1-465B-9BC4-79EB14631865}"/>
            </c:ext>
          </c:extLst>
        </c:ser>
        <c:dLbls>
          <c:showLegendKey val="0"/>
          <c:showVal val="1"/>
          <c:showCatName val="0"/>
          <c:showSerName val="0"/>
          <c:showPercent val="0"/>
          <c:showBubbleSize val="0"/>
        </c:dLbls>
        <c:gapWidth val="75"/>
        <c:axId val="-1376408224"/>
        <c:axId val="-1376406176"/>
      </c:barChart>
      <c:catAx>
        <c:axId val="-1376408224"/>
        <c:scaling>
          <c:orientation val="minMax"/>
        </c:scaling>
        <c:delete val="0"/>
        <c:axPos val="b"/>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lstStyle/>
          <a:p>
            <a:pPr>
              <a:defRPr sz="1400">
                <a:solidFill>
                  <a:schemeClr val="tx1"/>
                </a:solidFill>
              </a:defRPr>
            </a:pPr>
            <a:endParaRPr lang="nl-NL"/>
          </a:p>
        </c:txPr>
        <c:crossAx val="-1376406176"/>
        <c:crosses val="autoZero"/>
        <c:auto val="0"/>
        <c:lblAlgn val="ctr"/>
        <c:lblOffset val="100"/>
        <c:noMultiLvlLbl val="0"/>
      </c:catAx>
      <c:valAx>
        <c:axId val="-1376406176"/>
        <c:scaling>
          <c:orientation val="minMax"/>
          <c:max val="0.5"/>
        </c:scaling>
        <c:delete val="1"/>
        <c:axPos val="l"/>
        <c:numFmt formatCode="###0%" sourceLinked="1"/>
        <c:majorTickMark val="out"/>
        <c:minorTickMark val="none"/>
        <c:tickLblPos val="nextTo"/>
        <c:crossAx val="-1376408224"/>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3918676832062649E-2"/>
          <c:y val="1.4158230221222345E-2"/>
          <c:w val="0.47879209543251539"/>
          <c:h val="0.95758419086503077"/>
        </c:manualLayout>
      </c:layout>
      <c:pieChart>
        <c:varyColors val="1"/>
        <c:ser>
          <c:idx val="2"/>
          <c:order val="0"/>
          <c:tx>
            <c:strRef>
              <c:f>Sheet1!$B$1</c:f>
              <c:strCache>
                <c:ptCount val="1"/>
                <c:pt idx="0">
                  <c:v>Series 1</c:v>
                </c:pt>
              </c:strCache>
            </c:strRef>
          </c:tx>
          <c:dPt>
            <c:idx val="0"/>
            <c:bubble3D val="0"/>
            <c:spPr>
              <a:solidFill>
                <a:schemeClr val="accent5"/>
              </a:solidFill>
            </c:spPr>
            <c:extLst>
              <c:ext xmlns:c16="http://schemas.microsoft.com/office/drawing/2014/chart" uri="{C3380CC4-5D6E-409C-BE32-E72D297353CC}">
                <c16:uniqueId val="{00000001-B2DE-4BF3-A46A-14C1AA139463}"/>
              </c:ext>
            </c:extLst>
          </c:dPt>
          <c:dPt>
            <c:idx val="1"/>
            <c:bubble3D val="0"/>
            <c:spPr>
              <a:solidFill>
                <a:schemeClr val="accent6"/>
              </a:solidFill>
            </c:spPr>
            <c:extLst>
              <c:ext xmlns:c16="http://schemas.microsoft.com/office/drawing/2014/chart" uri="{C3380CC4-5D6E-409C-BE32-E72D297353CC}">
                <c16:uniqueId val="{00000003-B2DE-4BF3-A46A-14C1AA139463}"/>
              </c:ext>
            </c:extLst>
          </c:dPt>
          <c:dPt>
            <c:idx val="2"/>
            <c:bubble3D val="0"/>
            <c:spPr>
              <a:solidFill>
                <a:srgbClr val="B39DDB"/>
              </a:solidFill>
            </c:spPr>
            <c:extLst>
              <c:ext xmlns:c16="http://schemas.microsoft.com/office/drawing/2014/chart" uri="{C3380CC4-5D6E-409C-BE32-E72D297353CC}">
                <c16:uniqueId val="{00000005-B2DE-4BF3-A46A-14C1AA139463}"/>
              </c:ext>
            </c:extLst>
          </c:dPt>
          <c:dPt>
            <c:idx val="7"/>
            <c:bubble3D val="0"/>
            <c:spPr>
              <a:solidFill>
                <a:srgbClr val="7E57C2"/>
              </a:solidFill>
            </c:spPr>
            <c:extLst>
              <c:ext xmlns:c16="http://schemas.microsoft.com/office/drawing/2014/chart" uri="{C3380CC4-5D6E-409C-BE32-E72D297353CC}">
                <c16:uniqueId val="{0000000F-B2DE-4BF3-A46A-14C1AA139463}"/>
              </c:ext>
            </c:extLst>
          </c:dPt>
          <c:dPt>
            <c:idx val="8"/>
            <c:bubble3D val="0"/>
            <c:spPr>
              <a:solidFill>
                <a:srgbClr val="FE988E"/>
              </a:solidFill>
            </c:spPr>
            <c:extLst>
              <c:ext xmlns:c16="http://schemas.microsoft.com/office/drawing/2014/chart" uri="{C3380CC4-5D6E-409C-BE32-E72D297353CC}">
                <c16:uniqueId val="{00000011-B2DE-4BF3-A46A-14C1AA139463}"/>
              </c:ext>
            </c:extLst>
          </c:dPt>
          <c:dPt>
            <c:idx val="9"/>
            <c:bubble3D val="0"/>
            <c:spPr>
              <a:solidFill>
                <a:srgbClr val="E05376"/>
              </a:solidFill>
            </c:spPr>
            <c:extLst>
              <c:ext xmlns:c16="http://schemas.microsoft.com/office/drawing/2014/chart" uri="{C3380CC4-5D6E-409C-BE32-E72D297353CC}">
                <c16:uniqueId val="{00000013-B2DE-4BF3-A46A-14C1AA139463}"/>
              </c:ext>
            </c:extLst>
          </c:dPt>
          <c:dPt>
            <c:idx val="10"/>
            <c:bubble3D val="0"/>
            <c:spPr>
              <a:solidFill>
                <a:srgbClr val="49A7BF"/>
              </a:solidFill>
            </c:spPr>
            <c:extLst>
              <c:ext xmlns:c16="http://schemas.microsoft.com/office/drawing/2014/chart" uri="{C3380CC4-5D6E-409C-BE32-E72D297353CC}">
                <c16:uniqueId val="{00000015-B2DE-4BF3-A46A-14C1AA139463}"/>
              </c:ext>
            </c:extLst>
          </c:dPt>
          <c:dPt>
            <c:idx val="11"/>
            <c:bubble3D val="0"/>
            <c:spPr>
              <a:solidFill>
                <a:srgbClr val="00818E"/>
              </a:solidFill>
            </c:spPr>
            <c:extLst>
              <c:ext xmlns:c16="http://schemas.microsoft.com/office/drawing/2014/chart" uri="{C3380CC4-5D6E-409C-BE32-E72D297353CC}">
                <c16:uniqueId val="{00000017-B2DE-4BF3-A46A-14C1AA139463}"/>
              </c:ext>
            </c:extLst>
          </c:dPt>
          <c:dPt>
            <c:idx val="12"/>
            <c:bubble3D val="0"/>
            <c:spPr>
              <a:solidFill>
                <a:srgbClr val="CBDB29"/>
              </a:solidFill>
            </c:spPr>
            <c:extLst>
              <c:ext xmlns:c16="http://schemas.microsoft.com/office/drawing/2014/chart" uri="{C3380CC4-5D6E-409C-BE32-E72D297353CC}">
                <c16:uniqueId val="{00000019-B2DE-4BF3-A46A-14C1AA139463}"/>
              </c:ext>
            </c:extLst>
          </c:dPt>
          <c:dPt>
            <c:idx val="13"/>
            <c:bubble3D val="0"/>
            <c:spPr>
              <a:solidFill>
                <a:srgbClr val="7ABA36"/>
              </a:solidFill>
            </c:spPr>
            <c:extLst>
              <c:ext xmlns:c16="http://schemas.microsoft.com/office/drawing/2014/chart" uri="{C3380CC4-5D6E-409C-BE32-E72D297353CC}">
                <c16:uniqueId val="{0000001B-B2DE-4BF3-A46A-14C1AA139463}"/>
              </c:ext>
            </c:extLst>
          </c:dPt>
          <c:dPt>
            <c:idx val="14"/>
            <c:bubble3D val="0"/>
            <c:spPr>
              <a:solidFill>
                <a:srgbClr val="3C8734"/>
              </a:solidFill>
            </c:spPr>
            <c:extLst>
              <c:ext xmlns:c16="http://schemas.microsoft.com/office/drawing/2014/chart" uri="{C3380CC4-5D6E-409C-BE32-E72D297353CC}">
                <c16:uniqueId val="{0000001D-B2DE-4BF3-A46A-14C1AA139463}"/>
              </c:ext>
            </c:extLst>
          </c:dPt>
          <c:dPt>
            <c:idx val="15"/>
            <c:bubble3D val="0"/>
            <c:spPr>
              <a:solidFill>
                <a:srgbClr val="CDB123"/>
              </a:solidFill>
            </c:spPr>
            <c:extLst>
              <c:ext xmlns:c16="http://schemas.microsoft.com/office/drawing/2014/chart" uri="{C3380CC4-5D6E-409C-BE32-E72D297353CC}">
                <c16:uniqueId val="{0000001F-B2DE-4BF3-A46A-14C1AA139463}"/>
              </c:ext>
            </c:extLst>
          </c:dPt>
          <c:dPt>
            <c:idx val="16"/>
            <c:bubble3D val="0"/>
            <c:spPr>
              <a:solidFill>
                <a:srgbClr val="C29773"/>
              </a:solidFill>
            </c:spPr>
            <c:extLst>
              <c:ext xmlns:c16="http://schemas.microsoft.com/office/drawing/2014/chart" uri="{C3380CC4-5D6E-409C-BE32-E72D297353CC}">
                <c16:uniqueId val="{00000021-B2DE-4BF3-A46A-14C1AA139463}"/>
              </c:ext>
            </c:extLst>
          </c:dPt>
          <c:dPt>
            <c:idx val="17"/>
            <c:bubble3D val="0"/>
            <c:spPr>
              <a:solidFill>
                <a:srgbClr val="945200"/>
              </a:solidFill>
            </c:spPr>
            <c:extLst>
              <c:ext xmlns:c16="http://schemas.microsoft.com/office/drawing/2014/chart" uri="{C3380CC4-5D6E-409C-BE32-E72D297353CC}">
                <c16:uniqueId val="{00000023-B2DE-4BF3-A46A-14C1AA139463}"/>
              </c:ext>
            </c:extLst>
          </c:dPt>
          <c:dPt>
            <c:idx val="18"/>
            <c:bubble3D val="0"/>
            <c:spPr>
              <a:solidFill>
                <a:srgbClr val="E95000"/>
              </a:solidFill>
            </c:spPr>
            <c:extLst>
              <c:ext xmlns:c16="http://schemas.microsoft.com/office/drawing/2014/chart" uri="{C3380CC4-5D6E-409C-BE32-E72D297353CC}">
                <c16:uniqueId val="{00000025-B2DE-4BF3-A46A-14C1AA139463}"/>
              </c:ext>
            </c:extLst>
          </c:dPt>
          <c:dPt>
            <c:idx val="19"/>
            <c:bubble3D val="0"/>
            <c:spPr>
              <a:solidFill>
                <a:srgbClr val="002C7A"/>
              </a:solidFill>
            </c:spPr>
            <c:extLst>
              <c:ext xmlns:c16="http://schemas.microsoft.com/office/drawing/2014/chart" uri="{C3380CC4-5D6E-409C-BE32-E72D297353CC}">
                <c16:uniqueId val="{00000027-B2DE-4BF3-A46A-14C1AA139463}"/>
              </c:ext>
            </c:extLst>
          </c:dPt>
          <c:dLbls>
            <c:dLbl>
              <c:idx val="0"/>
              <c:spPr>
                <a:noFill/>
                <a:ln>
                  <a:noFill/>
                </a:ln>
              </c:spPr>
              <c:txPr>
                <a:bodyPr/>
                <a:lstStyle/>
                <a:p>
                  <a:pPr>
                    <a:defRPr sz="1400" baseline="0">
                      <a:solidFill>
                        <a:schemeClr val="tx1"/>
                      </a:solidFill>
                    </a:defRPr>
                  </a:pPr>
                  <a:endParaRPr lang="nl-NL"/>
                </a:p>
              </c:txPr>
              <c:dLblPos val="inEnd"/>
              <c:showLegendKey val="0"/>
              <c:showVal val="1"/>
              <c:showCatName val="0"/>
              <c:showSerName val="0"/>
              <c:showPercent val="0"/>
              <c:showBubbleSize val="0"/>
              <c:extLst>
                <c:ext xmlns:c16="http://schemas.microsoft.com/office/drawing/2014/chart" uri="{C3380CC4-5D6E-409C-BE32-E72D297353CC}">
                  <c16:uniqueId val="{00000001-B2DE-4BF3-A46A-14C1AA139463}"/>
                </c:ext>
              </c:extLst>
            </c:dLbl>
            <c:dLbl>
              <c:idx val="12"/>
              <c:spPr>
                <a:noFill/>
                <a:ln>
                  <a:noFill/>
                </a:ln>
              </c:spPr>
              <c:txPr>
                <a:bodyPr/>
                <a:lstStyle/>
                <a:p>
                  <a:pPr>
                    <a:defRPr sz="1400" baseline="0">
                      <a:solidFill>
                        <a:schemeClr val="tx1"/>
                      </a:solidFill>
                    </a:defRPr>
                  </a:pPr>
                  <a:endParaRPr lang="nl-NL"/>
                </a:p>
              </c:txPr>
              <c:dLblPos val="inEnd"/>
              <c:showLegendKey val="0"/>
              <c:showVal val="1"/>
              <c:showCatName val="0"/>
              <c:showSerName val="0"/>
              <c:showPercent val="0"/>
              <c:showBubbleSize val="0"/>
              <c:extLst>
                <c:ext xmlns:c16="http://schemas.microsoft.com/office/drawing/2014/chart" uri="{C3380CC4-5D6E-409C-BE32-E72D297353CC}">
                  <c16:uniqueId val="{00000019-B2DE-4BF3-A46A-14C1AA139463}"/>
                </c:ext>
              </c:extLst>
            </c:dLbl>
            <c:spPr>
              <a:noFill/>
              <a:ln>
                <a:noFill/>
              </a:ln>
            </c:spPr>
            <c:txPr>
              <a:bodyPr/>
              <a:lstStyle/>
              <a:p>
                <a:pPr>
                  <a:defRPr sz="1400" baseline="0">
                    <a:solidFill>
                      <a:schemeClr val="bg1"/>
                    </a:solidFill>
                  </a:defRPr>
                </a:pPr>
                <a:endParaRPr lang="nl-NL"/>
              </a:p>
            </c:txPr>
            <c:dLblPos val="inEnd"/>
            <c:showLegendKey val="0"/>
            <c:showVal val="1"/>
            <c:showCatName val="0"/>
            <c:showSerName val="0"/>
            <c:showPercent val="0"/>
            <c:showBubbleSize val="0"/>
            <c:showLeaderLines val="1"/>
            <c:extLst>
              <c:ext xmlns:c15="http://schemas.microsoft.com/office/drawing/2012/chart" uri="{CE6537A1-D6FC-4f65-9D91-7224C49458BB}"/>
            </c:extLst>
          </c:dLbls>
          <c:cat>
            <c:strRef>
              <c:f>Sheet1!$A$2:$A$4</c:f>
              <c:strCache>
                <c:ptCount val="3"/>
                <c:pt idx="0">
                  <c:v>€250-€500 miljoen</c:v>
                </c:pt>
                <c:pt idx="1">
                  <c:v>€500-€750 miljoen</c:v>
                </c:pt>
                <c:pt idx="2">
                  <c:v>€750 +</c:v>
                </c:pt>
              </c:strCache>
            </c:strRef>
          </c:cat>
          <c:val>
            <c:numRef>
              <c:f>Sheet1!$B$2:$B$4</c:f>
              <c:numCache>
                <c:formatCode>0%</c:formatCode>
                <c:ptCount val="3"/>
                <c:pt idx="0">
                  <c:v>0.26</c:v>
                </c:pt>
                <c:pt idx="1">
                  <c:v>0.53</c:v>
                </c:pt>
                <c:pt idx="2">
                  <c:v>0.21</c:v>
                </c:pt>
              </c:numCache>
            </c:numRef>
          </c:val>
          <c:extLst>
            <c:ext xmlns:c16="http://schemas.microsoft.com/office/drawing/2014/chart" uri="{C3380CC4-5D6E-409C-BE32-E72D297353CC}">
              <c16:uniqueId val="{00000028-B2DE-4BF3-A46A-14C1AA139463}"/>
            </c:ext>
          </c:extLst>
        </c:ser>
        <c:dLbls>
          <c:showLegendKey val="0"/>
          <c:showVal val="0"/>
          <c:showCatName val="0"/>
          <c:showSerName val="0"/>
          <c:showPercent val="0"/>
          <c:showBubbleSize val="0"/>
          <c:showLeaderLines val="1"/>
        </c:dLbls>
        <c:firstSliceAng val="0"/>
      </c:pieChart>
      <c:spPr>
        <a:ln>
          <a:noFill/>
        </a:ln>
      </c:spPr>
    </c:plotArea>
    <c:legend>
      <c:legendPos val="r"/>
      <c:layout>
        <c:manualLayout>
          <c:xMode val="edge"/>
          <c:yMode val="edge"/>
          <c:x val="0.605631240539377"/>
          <c:y val="0.1131525226013415"/>
          <c:w val="0.37320473829660183"/>
          <c:h val="0.77369495479731698"/>
        </c:manualLayout>
      </c:layout>
      <c:overlay val="0"/>
      <c:spPr>
        <a:noFill/>
      </c:spPr>
      <c:txPr>
        <a:bodyPr/>
        <a:lstStyle/>
        <a:p>
          <a:pPr rtl="0">
            <a:defRPr sz="1000">
              <a:solidFill>
                <a:schemeClr val="tx1"/>
              </a:solidFill>
            </a:defRPr>
          </a:pPr>
          <a:endParaRPr lang="nl-NL"/>
        </a:p>
      </c:txPr>
    </c:legend>
    <c:plotVisOnly val="1"/>
    <c:dispBlanksAs val="gap"/>
    <c:showDLblsOverMax val="0"/>
  </c:chart>
  <c:spPr>
    <a:ln>
      <a:noFill/>
    </a:ln>
  </c:spPr>
  <c:txPr>
    <a:bodyPr/>
    <a:lstStyle/>
    <a:p>
      <a:pPr>
        <a:defRPr b="0" baseline="0">
          <a:solidFill>
            <a:srgbClr val="595959"/>
          </a:solidFill>
        </a:defRPr>
      </a:pPr>
      <a:endParaRPr lang="nl-NL"/>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2470972016667099E-4"/>
          <c:y val="4.9217104660745497E-5"/>
          <c:w val="0.36310116357565769"/>
          <c:h val="0.92667638767376304"/>
        </c:manualLayout>
      </c:layout>
      <c:barChart>
        <c:barDir val="col"/>
        <c:grouping val="stacked"/>
        <c:varyColors val="0"/>
        <c:ser>
          <c:idx val="2"/>
          <c:order val="0"/>
          <c:tx>
            <c:strRef>
              <c:f>Sheet1!$B$1</c:f>
              <c:strCache>
                <c:ptCount val="1"/>
                <c:pt idx="0">
                  <c:v>Financiele instellingen</c:v>
                </c:pt>
              </c:strCache>
            </c:strRef>
          </c:tx>
          <c:spPr>
            <a:solidFill>
              <a:srgbClr val="0065D3"/>
            </a:solidFill>
          </c:spPr>
          <c:invertIfNegative val="0"/>
          <c:dLbls>
            <c:spPr>
              <a:noFill/>
              <a:ln>
                <a:noFill/>
              </a:ln>
              <a:effectLst/>
            </c:spPr>
            <c:txPr>
              <a:bodyPr wrap="square" lIns="38100" tIns="19050" rIns="38100" bIns="19050" anchor="ctr">
                <a:spAutoFit/>
              </a:bodyPr>
              <a:lstStyle/>
              <a:p>
                <a:pPr>
                  <a:defRPr sz="10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Sheet1!$B$2</c:f>
              <c:numCache>
                <c:formatCode>0%</c:formatCode>
                <c:ptCount val="1"/>
                <c:pt idx="0">
                  <c:v>0.22813688212927757</c:v>
                </c:pt>
              </c:numCache>
            </c:numRef>
          </c:val>
          <c:extLst>
            <c:ext xmlns:c16="http://schemas.microsoft.com/office/drawing/2014/chart" uri="{C3380CC4-5D6E-409C-BE32-E72D297353CC}">
              <c16:uniqueId val="{00000000-9664-4314-A997-80D58E2C977B}"/>
            </c:ext>
          </c:extLst>
        </c:ser>
        <c:ser>
          <c:idx val="1"/>
          <c:order val="1"/>
          <c:tx>
            <c:strRef>
              <c:f>Sheet1!$C$1</c:f>
              <c:strCache>
                <c:ptCount val="1"/>
                <c:pt idx="0">
                  <c:v>Detailhandel (e-commerce)</c:v>
                </c:pt>
              </c:strCache>
            </c:strRef>
          </c:tx>
          <c:spPr>
            <a:solidFill>
              <a:srgbClr val="12BDF9"/>
            </a:solidFill>
          </c:spPr>
          <c:invertIfNegative val="0"/>
          <c:dLbls>
            <c:spPr>
              <a:noFill/>
              <a:ln>
                <a:noFill/>
              </a:ln>
              <a:effectLst/>
            </c:spPr>
            <c:txPr>
              <a:bodyPr wrap="square" lIns="38100" tIns="19050" rIns="38100" bIns="19050" anchor="ctr">
                <a:spAutoFit/>
              </a:bodyPr>
              <a:lstStyle/>
              <a:p>
                <a:pPr>
                  <a:defRPr sz="10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Sheet1!$C$2</c:f>
              <c:numCache>
                <c:formatCode>0%</c:formatCode>
                <c:ptCount val="1"/>
                <c:pt idx="0">
                  <c:v>0.1634980988593156</c:v>
                </c:pt>
              </c:numCache>
            </c:numRef>
          </c:val>
          <c:extLst>
            <c:ext xmlns:c16="http://schemas.microsoft.com/office/drawing/2014/chart" uri="{C3380CC4-5D6E-409C-BE32-E72D297353CC}">
              <c16:uniqueId val="{00000001-9664-4314-A997-80D58E2C977B}"/>
            </c:ext>
          </c:extLst>
        </c:ser>
        <c:ser>
          <c:idx val="0"/>
          <c:order val="2"/>
          <c:tx>
            <c:strRef>
              <c:f>Sheet1!$D$1</c:f>
              <c:strCache>
                <c:ptCount val="1"/>
                <c:pt idx="0">
                  <c:v>IT/Tech en Communicatie</c:v>
                </c:pt>
              </c:strCache>
            </c:strRef>
          </c:tx>
          <c:spPr>
            <a:solidFill>
              <a:srgbClr val="DBDBDB"/>
            </a:solidFill>
          </c:spPr>
          <c:invertIfNegative val="0"/>
          <c:dPt>
            <c:idx val="0"/>
            <c:invertIfNegative val="0"/>
            <c:bubble3D val="0"/>
            <c:extLst>
              <c:ext xmlns:c16="http://schemas.microsoft.com/office/drawing/2014/chart" uri="{C3380CC4-5D6E-409C-BE32-E72D297353CC}">
                <c16:uniqueId val="{00000002-9664-4314-A997-80D58E2C977B}"/>
              </c:ext>
            </c:extLst>
          </c:dPt>
          <c:dLbls>
            <c:spPr>
              <a:noFill/>
              <a:ln>
                <a:noFill/>
              </a:ln>
              <a:effectLst/>
            </c:spPr>
            <c:txPr>
              <a:bodyPr wrap="square" lIns="38100" tIns="19050" rIns="38100" bIns="19050" anchor="ctr">
                <a:spAutoFit/>
              </a:bodyPr>
              <a:lstStyle/>
              <a:p>
                <a:pPr>
                  <a:defRPr sz="800">
                    <a:solidFill>
                      <a:schemeClr val="tx1"/>
                    </a:solidFill>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c:f>
              <c:numCache>
                <c:formatCode>General</c:formatCode>
                <c:ptCount val="1"/>
              </c:numCache>
            </c:numRef>
          </c:cat>
          <c:val>
            <c:numRef>
              <c:f>Sheet1!$D$2</c:f>
              <c:numCache>
                <c:formatCode>0%</c:formatCode>
                <c:ptCount val="1"/>
                <c:pt idx="0">
                  <c:v>0.13688212927756654</c:v>
                </c:pt>
              </c:numCache>
            </c:numRef>
          </c:val>
          <c:extLst>
            <c:ext xmlns:c16="http://schemas.microsoft.com/office/drawing/2014/chart" uri="{C3380CC4-5D6E-409C-BE32-E72D297353CC}">
              <c16:uniqueId val="{00000003-9664-4314-A997-80D58E2C977B}"/>
            </c:ext>
          </c:extLst>
        </c:ser>
        <c:ser>
          <c:idx val="3"/>
          <c:order val="3"/>
          <c:tx>
            <c:strRef>
              <c:f>Sheet1!$E$1</c:f>
              <c:strCache>
                <c:ptCount val="1"/>
                <c:pt idx="0">
                  <c:v>Transport en logistiek</c:v>
                </c:pt>
              </c:strCache>
            </c:strRef>
          </c:tx>
          <c:invertIfNegative val="0"/>
          <c:dLbls>
            <c:spPr>
              <a:noFill/>
              <a:ln>
                <a:noFill/>
              </a:ln>
              <a:effectLst/>
            </c:spPr>
            <c:txPr>
              <a:bodyPr wrap="square" lIns="38100" tIns="19050" rIns="38100" bIns="19050" anchor="ctr">
                <a:spAutoFit/>
              </a:bodyPr>
              <a:lstStyle/>
              <a:p>
                <a:pPr>
                  <a:defRPr sz="8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c:f>
              <c:numCache>
                <c:formatCode>General</c:formatCode>
                <c:ptCount val="1"/>
              </c:numCache>
            </c:numRef>
          </c:cat>
          <c:val>
            <c:numRef>
              <c:f>Sheet1!$E$2</c:f>
              <c:numCache>
                <c:formatCode>0%</c:formatCode>
                <c:ptCount val="1"/>
                <c:pt idx="0">
                  <c:v>6.8441064638783272E-2</c:v>
                </c:pt>
              </c:numCache>
            </c:numRef>
          </c:val>
          <c:extLst>
            <c:ext xmlns:c16="http://schemas.microsoft.com/office/drawing/2014/chart" uri="{C3380CC4-5D6E-409C-BE32-E72D297353CC}">
              <c16:uniqueId val="{00000004-9664-4314-A997-80D58E2C977B}"/>
            </c:ext>
          </c:extLst>
        </c:ser>
        <c:ser>
          <c:idx val="4"/>
          <c:order val="4"/>
          <c:tx>
            <c:strRef>
              <c:f>Sheet1!$F$1</c:f>
              <c:strCache>
                <c:ptCount val="1"/>
                <c:pt idx="0">
                  <c:v>Gezondheid en welvaart</c:v>
                </c:pt>
              </c:strCache>
            </c:strRef>
          </c:tx>
          <c:invertIfNegative val="0"/>
          <c:dLbls>
            <c:spPr>
              <a:noFill/>
              <a:ln>
                <a:noFill/>
              </a:ln>
              <a:effectLst/>
            </c:spPr>
            <c:txPr>
              <a:bodyPr wrap="square" lIns="38100" tIns="19050" rIns="38100" bIns="19050" anchor="ctr">
                <a:spAutoFit/>
              </a:bodyPr>
              <a:lstStyle/>
              <a:p>
                <a:pPr>
                  <a:defRPr sz="8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c:f>
              <c:numCache>
                <c:formatCode>General</c:formatCode>
                <c:ptCount val="1"/>
              </c:numCache>
            </c:numRef>
          </c:cat>
          <c:val>
            <c:numRef>
              <c:f>Sheet1!$F$2</c:f>
              <c:numCache>
                <c:formatCode>0%</c:formatCode>
                <c:ptCount val="1"/>
                <c:pt idx="0">
                  <c:v>5.7034220532319393E-2</c:v>
                </c:pt>
              </c:numCache>
            </c:numRef>
          </c:val>
          <c:extLst>
            <c:ext xmlns:c16="http://schemas.microsoft.com/office/drawing/2014/chart" uri="{C3380CC4-5D6E-409C-BE32-E72D297353CC}">
              <c16:uniqueId val="{00000005-9664-4314-A997-80D58E2C977B}"/>
            </c:ext>
          </c:extLst>
        </c:ser>
        <c:ser>
          <c:idx val="5"/>
          <c:order val="5"/>
          <c:tx>
            <c:strRef>
              <c:f>Sheet1!$G$1</c:f>
              <c:strCache>
                <c:ptCount val="1"/>
                <c:pt idx="0">
                  <c:v>Groothandel</c:v>
                </c:pt>
              </c:strCache>
            </c:strRef>
          </c:tx>
          <c:invertIfNegative val="0"/>
          <c:dLbls>
            <c:spPr>
              <a:noFill/>
              <a:ln>
                <a:noFill/>
              </a:ln>
              <a:effectLst/>
            </c:spPr>
            <c:txPr>
              <a:bodyPr wrap="square" lIns="38100" tIns="19050" rIns="38100" bIns="19050" anchor="ctr">
                <a:spAutoFit/>
              </a:bodyPr>
              <a:lstStyle/>
              <a:p>
                <a:pPr>
                  <a:defRPr sz="8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c:f>
              <c:numCache>
                <c:formatCode>General</c:formatCode>
                <c:ptCount val="1"/>
              </c:numCache>
            </c:numRef>
          </c:cat>
          <c:val>
            <c:numRef>
              <c:f>Sheet1!$G$2</c:f>
              <c:numCache>
                <c:formatCode>0%</c:formatCode>
                <c:ptCount val="1"/>
                <c:pt idx="0">
                  <c:v>5.7034220532319393E-2</c:v>
                </c:pt>
              </c:numCache>
            </c:numRef>
          </c:val>
          <c:extLst>
            <c:ext xmlns:c16="http://schemas.microsoft.com/office/drawing/2014/chart" uri="{C3380CC4-5D6E-409C-BE32-E72D297353CC}">
              <c16:uniqueId val="{00000006-9664-4314-A997-80D58E2C977B}"/>
            </c:ext>
          </c:extLst>
        </c:ser>
        <c:ser>
          <c:idx val="6"/>
          <c:order val="6"/>
          <c:tx>
            <c:strRef>
              <c:f>Sheet1!$H$1</c:f>
              <c:strCache>
                <c:ptCount val="1"/>
                <c:pt idx="0">
                  <c:v>Bouwnijverheid</c:v>
                </c:pt>
              </c:strCache>
            </c:strRef>
          </c:tx>
          <c:invertIfNegative val="0"/>
          <c:dLbls>
            <c:spPr>
              <a:noFill/>
              <a:ln>
                <a:noFill/>
              </a:ln>
              <a:effectLst/>
            </c:spPr>
            <c:txPr>
              <a:bodyPr wrap="square" lIns="38100" tIns="19050" rIns="38100" bIns="19050" anchor="ctr">
                <a:spAutoFit/>
              </a:bodyPr>
              <a:lstStyle/>
              <a:p>
                <a:pPr>
                  <a:defRPr sz="8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c:f>
              <c:numCache>
                <c:formatCode>General</c:formatCode>
                <c:ptCount val="1"/>
              </c:numCache>
            </c:numRef>
          </c:cat>
          <c:val>
            <c:numRef>
              <c:f>Sheet1!$H$2</c:f>
              <c:numCache>
                <c:formatCode>0%</c:formatCode>
                <c:ptCount val="1"/>
                <c:pt idx="0">
                  <c:v>5.3231939163498089E-2</c:v>
                </c:pt>
              </c:numCache>
            </c:numRef>
          </c:val>
          <c:extLst>
            <c:ext xmlns:c16="http://schemas.microsoft.com/office/drawing/2014/chart" uri="{C3380CC4-5D6E-409C-BE32-E72D297353CC}">
              <c16:uniqueId val="{00000007-9664-4314-A997-80D58E2C977B}"/>
            </c:ext>
          </c:extLst>
        </c:ser>
        <c:ser>
          <c:idx val="7"/>
          <c:order val="7"/>
          <c:tx>
            <c:strRef>
              <c:f>Sheet1!$I$1</c:f>
              <c:strCache>
                <c:ptCount val="1"/>
                <c:pt idx="0">
                  <c:v>Detailhandel (food &amp; agri)</c:v>
                </c:pt>
              </c:strCache>
            </c:strRef>
          </c:tx>
          <c:invertIfNegative val="0"/>
          <c:dLbls>
            <c:delete val="1"/>
          </c:dLbls>
          <c:cat>
            <c:numRef>
              <c:f>Sheet1!$A$2</c:f>
              <c:numCache>
                <c:formatCode>General</c:formatCode>
                <c:ptCount val="1"/>
              </c:numCache>
            </c:numRef>
          </c:cat>
          <c:val>
            <c:numRef>
              <c:f>Sheet1!$I$2</c:f>
              <c:numCache>
                <c:formatCode>0%</c:formatCode>
                <c:ptCount val="1"/>
                <c:pt idx="0">
                  <c:v>3.8022813688212927E-2</c:v>
                </c:pt>
              </c:numCache>
            </c:numRef>
          </c:val>
          <c:extLst>
            <c:ext xmlns:c16="http://schemas.microsoft.com/office/drawing/2014/chart" uri="{C3380CC4-5D6E-409C-BE32-E72D297353CC}">
              <c16:uniqueId val="{00000008-9664-4314-A997-80D58E2C977B}"/>
            </c:ext>
          </c:extLst>
        </c:ser>
        <c:ser>
          <c:idx val="8"/>
          <c:order val="8"/>
          <c:tx>
            <c:strRef>
              <c:f>Sheet1!$J$1</c:f>
              <c:strCache>
                <c:ptCount val="1"/>
                <c:pt idx="0">
                  <c:v>Horeca</c:v>
                </c:pt>
              </c:strCache>
            </c:strRef>
          </c:tx>
          <c:invertIfNegative val="0"/>
          <c:dLbls>
            <c:delete val="1"/>
          </c:dLbls>
          <c:cat>
            <c:numRef>
              <c:f>Sheet1!$A$2</c:f>
              <c:numCache>
                <c:formatCode>General</c:formatCode>
                <c:ptCount val="1"/>
              </c:numCache>
            </c:numRef>
          </c:cat>
          <c:val>
            <c:numRef>
              <c:f>Sheet1!$J$2</c:f>
              <c:numCache>
                <c:formatCode>0%</c:formatCode>
                <c:ptCount val="1"/>
                <c:pt idx="0">
                  <c:v>3.8022813688212927E-2</c:v>
                </c:pt>
              </c:numCache>
            </c:numRef>
          </c:val>
          <c:extLst>
            <c:ext xmlns:c16="http://schemas.microsoft.com/office/drawing/2014/chart" uri="{C3380CC4-5D6E-409C-BE32-E72D297353CC}">
              <c16:uniqueId val="{00000009-9664-4314-A997-80D58E2C977B}"/>
            </c:ext>
          </c:extLst>
        </c:ser>
        <c:ser>
          <c:idx val="9"/>
          <c:order val="9"/>
          <c:tx>
            <c:strRef>
              <c:f>Sheet1!$K$1</c:f>
              <c:strCache>
                <c:ptCount val="1"/>
                <c:pt idx="0">
                  <c:v>Nutsbedrijven</c:v>
                </c:pt>
              </c:strCache>
            </c:strRef>
          </c:tx>
          <c:invertIfNegative val="0"/>
          <c:dLbls>
            <c:delete val="1"/>
          </c:dLbls>
          <c:cat>
            <c:numRef>
              <c:f>Sheet1!$A$2</c:f>
              <c:numCache>
                <c:formatCode>General</c:formatCode>
                <c:ptCount val="1"/>
              </c:numCache>
            </c:numRef>
          </c:cat>
          <c:val>
            <c:numRef>
              <c:f>Sheet1!$K$2</c:f>
              <c:numCache>
                <c:formatCode>0%</c:formatCode>
                <c:ptCount val="1"/>
                <c:pt idx="0">
                  <c:v>3.4220532319391636E-2</c:v>
                </c:pt>
              </c:numCache>
            </c:numRef>
          </c:val>
          <c:extLst>
            <c:ext xmlns:c16="http://schemas.microsoft.com/office/drawing/2014/chart" uri="{C3380CC4-5D6E-409C-BE32-E72D297353CC}">
              <c16:uniqueId val="{0000000A-9664-4314-A997-80D58E2C977B}"/>
            </c:ext>
          </c:extLst>
        </c:ser>
        <c:ser>
          <c:idx val="10"/>
          <c:order val="10"/>
          <c:tx>
            <c:strRef>
              <c:f>Sheet1!$L$1</c:f>
              <c:strCache>
                <c:ptCount val="1"/>
                <c:pt idx="0">
                  <c:v>Detailhandel (non-food)</c:v>
                </c:pt>
              </c:strCache>
            </c:strRef>
          </c:tx>
          <c:invertIfNegative val="0"/>
          <c:dLbls>
            <c:delete val="1"/>
          </c:dLbls>
          <c:cat>
            <c:numRef>
              <c:f>Sheet1!$A$2</c:f>
              <c:numCache>
                <c:formatCode>General</c:formatCode>
                <c:ptCount val="1"/>
              </c:numCache>
            </c:numRef>
          </c:cat>
          <c:val>
            <c:numRef>
              <c:f>Sheet1!$L$2</c:f>
              <c:numCache>
                <c:formatCode>0%</c:formatCode>
                <c:ptCount val="1"/>
                <c:pt idx="0">
                  <c:v>3.0418250950570339E-2</c:v>
                </c:pt>
              </c:numCache>
            </c:numRef>
          </c:val>
          <c:extLst>
            <c:ext xmlns:c16="http://schemas.microsoft.com/office/drawing/2014/chart" uri="{C3380CC4-5D6E-409C-BE32-E72D297353CC}">
              <c16:uniqueId val="{0000000B-9664-4314-A997-80D58E2C977B}"/>
            </c:ext>
          </c:extLst>
        </c:ser>
        <c:ser>
          <c:idx val="11"/>
          <c:order val="11"/>
          <c:tx>
            <c:strRef>
              <c:f>Sheet1!$M$1</c:f>
              <c:strCache>
                <c:ptCount val="1"/>
                <c:pt idx="0">
                  <c:v>Vastgoed</c:v>
                </c:pt>
              </c:strCache>
            </c:strRef>
          </c:tx>
          <c:invertIfNegative val="0"/>
          <c:dLbls>
            <c:delete val="1"/>
          </c:dLbls>
          <c:cat>
            <c:numRef>
              <c:f>Sheet1!$A$2</c:f>
              <c:numCache>
                <c:formatCode>General</c:formatCode>
                <c:ptCount val="1"/>
              </c:numCache>
            </c:numRef>
          </c:cat>
          <c:val>
            <c:numRef>
              <c:f>Sheet1!$M$2</c:f>
              <c:numCache>
                <c:formatCode>0%</c:formatCode>
                <c:ptCount val="1"/>
                <c:pt idx="0">
                  <c:v>2.6615969581749045E-2</c:v>
                </c:pt>
              </c:numCache>
            </c:numRef>
          </c:val>
          <c:extLst>
            <c:ext xmlns:c16="http://schemas.microsoft.com/office/drawing/2014/chart" uri="{C3380CC4-5D6E-409C-BE32-E72D297353CC}">
              <c16:uniqueId val="{0000000C-9664-4314-A997-80D58E2C977B}"/>
            </c:ext>
          </c:extLst>
        </c:ser>
        <c:ser>
          <c:idx val="12"/>
          <c:order val="12"/>
          <c:tx>
            <c:strRef>
              <c:f>Sheet1!$N$1</c:f>
              <c:strCache>
                <c:ptCount val="1"/>
                <c:pt idx="0">
                  <c:v>Advisering, onderzoek</c:v>
                </c:pt>
              </c:strCache>
            </c:strRef>
          </c:tx>
          <c:invertIfNegative val="0"/>
          <c:dLbls>
            <c:delete val="1"/>
          </c:dLbls>
          <c:cat>
            <c:numRef>
              <c:f>Sheet1!$A$2</c:f>
              <c:numCache>
                <c:formatCode>General</c:formatCode>
                <c:ptCount val="1"/>
              </c:numCache>
            </c:numRef>
          </c:cat>
          <c:val>
            <c:numRef>
              <c:f>Sheet1!$N$2</c:f>
              <c:numCache>
                <c:formatCode>0%</c:formatCode>
                <c:ptCount val="1"/>
                <c:pt idx="0">
                  <c:v>2.2813688212927757E-2</c:v>
                </c:pt>
              </c:numCache>
            </c:numRef>
          </c:val>
          <c:extLst>
            <c:ext xmlns:c16="http://schemas.microsoft.com/office/drawing/2014/chart" uri="{C3380CC4-5D6E-409C-BE32-E72D297353CC}">
              <c16:uniqueId val="{0000000D-9664-4314-A997-80D58E2C977B}"/>
            </c:ext>
          </c:extLst>
        </c:ser>
        <c:ser>
          <c:idx val="13"/>
          <c:order val="13"/>
          <c:tx>
            <c:strRef>
              <c:f>Sheet1!$O$1</c:f>
              <c:strCache>
                <c:ptCount val="1"/>
                <c:pt idx="0">
                  <c:v>Cultuur, sport en recreatie</c:v>
                </c:pt>
              </c:strCache>
            </c:strRef>
          </c:tx>
          <c:invertIfNegative val="0"/>
          <c:dLbls>
            <c:delete val="1"/>
          </c:dLbls>
          <c:cat>
            <c:numRef>
              <c:f>Sheet1!$A$2</c:f>
              <c:numCache>
                <c:formatCode>General</c:formatCode>
                <c:ptCount val="1"/>
              </c:numCache>
            </c:numRef>
          </c:cat>
          <c:val>
            <c:numRef>
              <c:f>Sheet1!$O$2</c:f>
              <c:numCache>
                <c:formatCode>0%</c:formatCode>
                <c:ptCount val="1"/>
                <c:pt idx="0">
                  <c:v>1.9011406844106463E-2</c:v>
                </c:pt>
              </c:numCache>
            </c:numRef>
          </c:val>
          <c:extLst>
            <c:ext xmlns:c16="http://schemas.microsoft.com/office/drawing/2014/chart" uri="{C3380CC4-5D6E-409C-BE32-E72D297353CC}">
              <c16:uniqueId val="{0000000E-9664-4314-A997-80D58E2C977B}"/>
            </c:ext>
          </c:extLst>
        </c:ser>
        <c:ser>
          <c:idx val="14"/>
          <c:order val="14"/>
          <c:tx>
            <c:strRef>
              <c:f>Sheet1!$P$1</c:f>
              <c:strCache>
                <c:ptCount val="1"/>
                <c:pt idx="0">
                  <c:v>Industrie</c:v>
                </c:pt>
              </c:strCache>
            </c:strRef>
          </c:tx>
          <c:invertIfNegative val="0"/>
          <c:dLbls>
            <c:delete val="1"/>
          </c:dLbls>
          <c:cat>
            <c:numRef>
              <c:f>Sheet1!$A$2</c:f>
              <c:numCache>
                <c:formatCode>General</c:formatCode>
                <c:ptCount val="1"/>
              </c:numCache>
            </c:numRef>
          </c:cat>
          <c:val>
            <c:numRef>
              <c:f>Sheet1!$P$2</c:f>
              <c:numCache>
                <c:formatCode>0%</c:formatCode>
                <c:ptCount val="1"/>
                <c:pt idx="0">
                  <c:v>7.6045627376425846E-3</c:v>
                </c:pt>
              </c:numCache>
            </c:numRef>
          </c:val>
          <c:extLst>
            <c:ext xmlns:c16="http://schemas.microsoft.com/office/drawing/2014/chart" uri="{C3380CC4-5D6E-409C-BE32-E72D297353CC}">
              <c16:uniqueId val="{0000000F-9664-4314-A997-80D58E2C977B}"/>
            </c:ext>
          </c:extLst>
        </c:ser>
        <c:ser>
          <c:idx val="15"/>
          <c:order val="15"/>
          <c:tx>
            <c:strRef>
              <c:f>Sheet1!$Q$1</c:f>
              <c:strCache>
                <c:ptCount val="1"/>
                <c:pt idx="0">
                  <c:v>Onderwijs</c:v>
                </c:pt>
              </c:strCache>
            </c:strRef>
          </c:tx>
          <c:invertIfNegative val="0"/>
          <c:dLbls>
            <c:delete val="1"/>
          </c:dLbls>
          <c:cat>
            <c:numRef>
              <c:f>Sheet1!$A$2</c:f>
              <c:numCache>
                <c:formatCode>General</c:formatCode>
                <c:ptCount val="1"/>
              </c:numCache>
            </c:numRef>
          </c:cat>
          <c:val>
            <c:numRef>
              <c:f>Sheet1!$Q$2</c:f>
              <c:numCache>
                <c:formatCode>0%</c:formatCode>
                <c:ptCount val="1"/>
                <c:pt idx="0">
                  <c:v>7.6045627376425846E-3</c:v>
                </c:pt>
              </c:numCache>
            </c:numRef>
          </c:val>
          <c:extLst>
            <c:ext xmlns:c16="http://schemas.microsoft.com/office/drawing/2014/chart" uri="{C3380CC4-5D6E-409C-BE32-E72D297353CC}">
              <c16:uniqueId val="{00000010-9664-4314-A997-80D58E2C977B}"/>
            </c:ext>
          </c:extLst>
        </c:ser>
        <c:ser>
          <c:idx val="16"/>
          <c:order val="16"/>
          <c:tx>
            <c:strRef>
              <c:f>Sheet1!$R$1</c:f>
              <c:strCache>
                <c:ptCount val="1"/>
                <c:pt idx="0">
                  <c:v>Openbaar bestuur en overheid</c:v>
                </c:pt>
              </c:strCache>
            </c:strRef>
          </c:tx>
          <c:invertIfNegative val="0"/>
          <c:dLbls>
            <c:delete val="1"/>
          </c:dLbls>
          <c:cat>
            <c:numRef>
              <c:f>Sheet1!$A$2</c:f>
              <c:numCache>
                <c:formatCode>General</c:formatCode>
                <c:ptCount val="1"/>
              </c:numCache>
            </c:numRef>
          </c:cat>
          <c:val>
            <c:numRef>
              <c:f>Sheet1!$R$2</c:f>
              <c:numCache>
                <c:formatCode>0%</c:formatCode>
                <c:ptCount val="1"/>
                <c:pt idx="0">
                  <c:v>7.6045627376425846E-3</c:v>
                </c:pt>
              </c:numCache>
            </c:numRef>
          </c:val>
          <c:extLst>
            <c:ext xmlns:c16="http://schemas.microsoft.com/office/drawing/2014/chart" uri="{C3380CC4-5D6E-409C-BE32-E72D297353CC}">
              <c16:uniqueId val="{00000011-9664-4314-A997-80D58E2C977B}"/>
            </c:ext>
          </c:extLst>
        </c:ser>
        <c:ser>
          <c:idx val="17"/>
          <c:order val="17"/>
          <c:tx>
            <c:strRef>
              <c:f>Sheet1!$S$1</c:f>
              <c:strCache>
                <c:ptCount val="1"/>
                <c:pt idx="0">
                  <c:v>Landbouw, bosbouw en visserij</c:v>
                </c:pt>
              </c:strCache>
            </c:strRef>
          </c:tx>
          <c:invertIfNegative val="0"/>
          <c:dLbls>
            <c:delete val="1"/>
          </c:dLbls>
          <c:cat>
            <c:numRef>
              <c:f>Sheet1!$A$2</c:f>
              <c:numCache>
                <c:formatCode>General</c:formatCode>
                <c:ptCount val="1"/>
              </c:numCache>
            </c:numRef>
          </c:cat>
          <c:val>
            <c:numRef>
              <c:f>Sheet1!$S$2</c:f>
              <c:numCache>
                <c:formatCode>0%</c:formatCode>
                <c:ptCount val="1"/>
                <c:pt idx="0">
                  <c:v>2.6615969581749045E-2</c:v>
                </c:pt>
              </c:numCache>
            </c:numRef>
          </c:val>
          <c:extLst>
            <c:ext xmlns:c16="http://schemas.microsoft.com/office/drawing/2014/chart" uri="{C3380CC4-5D6E-409C-BE32-E72D297353CC}">
              <c16:uniqueId val="{00000012-9664-4314-A997-80D58E2C977B}"/>
            </c:ext>
          </c:extLst>
        </c:ser>
        <c:dLbls>
          <c:showLegendKey val="0"/>
          <c:showVal val="1"/>
          <c:showCatName val="0"/>
          <c:showSerName val="0"/>
          <c:showPercent val="0"/>
          <c:showBubbleSize val="0"/>
        </c:dLbls>
        <c:gapWidth val="75"/>
        <c:overlap val="100"/>
        <c:axId val="-1376492288"/>
        <c:axId val="-1376490240"/>
      </c:barChart>
      <c:catAx>
        <c:axId val="-1376492288"/>
        <c:scaling>
          <c:orientation val="minMax"/>
        </c:scaling>
        <c:delete val="0"/>
        <c:axPos val="b"/>
        <c:numFmt formatCode="General" sourceLinked="1"/>
        <c:majorTickMark val="none"/>
        <c:minorTickMark val="none"/>
        <c:tickLblPos val="nextTo"/>
        <c:spPr>
          <a:ln>
            <a:solidFill>
              <a:srgbClr val="535353"/>
            </a:solidFill>
          </a:ln>
        </c:spPr>
        <c:txPr>
          <a:bodyPr rot="0" vert="horz"/>
          <a:lstStyle/>
          <a:p>
            <a:pPr>
              <a:defRPr sz="1400" baseline="0">
                <a:solidFill>
                  <a:schemeClr val="tx1"/>
                </a:solidFill>
              </a:defRPr>
            </a:pPr>
            <a:endParaRPr lang="nl-NL"/>
          </a:p>
        </c:txPr>
        <c:crossAx val="-1376490240"/>
        <c:crosses val="autoZero"/>
        <c:auto val="0"/>
        <c:lblAlgn val="ctr"/>
        <c:lblOffset val="100"/>
        <c:tickLblSkip val="1"/>
        <c:tickMarkSkip val="1"/>
        <c:noMultiLvlLbl val="0"/>
      </c:catAx>
      <c:valAx>
        <c:axId val="-1376490240"/>
        <c:scaling>
          <c:orientation val="minMax"/>
          <c:max val="1"/>
        </c:scaling>
        <c:delete val="1"/>
        <c:axPos val="l"/>
        <c:numFmt formatCode="0%" sourceLinked="1"/>
        <c:majorTickMark val="out"/>
        <c:minorTickMark val="none"/>
        <c:tickLblPos val="nextTo"/>
        <c:crossAx val="-1376492288"/>
        <c:crosses val="autoZero"/>
        <c:crossBetween val="between"/>
      </c:valAx>
      <c:spPr>
        <a:ln>
          <a:noFill/>
        </a:ln>
      </c:spPr>
    </c:plotArea>
    <c:legend>
      <c:legendPos val="r"/>
      <c:layout>
        <c:manualLayout>
          <c:xMode val="edge"/>
          <c:yMode val="edge"/>
          <c:x val="0.30367079492624494"/>
          <c:y val="5.7231734922023637E-2"/>
          <c:w val="0.68191620295701083"/>
          <c:h val="0.88553653015595268"/>
        </c:manualLayout>
      </c:layout>
      <c:overlay val="0"/>
      <c:spPr>
        <a:noFill/>
      </c:spPr>
      <c:txPr>
        <a:bodyPr/>
        <a:lstStyle/>
        <a:p>
          <a:pPr>
            <a:defRPr sz="1000" baseline="0">
              <a:solidFill>
                <a:schemeClr val="tx1"/>
              </a:solidFill>
            </a:defRPr>
          </a:pPr>
          <a:endParaRPr lang="nl-NL"/>
        </a:p>
      </c:txPr>
    </c:legend>
    <c:plotVisOnly val="1"/>
    <c:dispBlanksAs val="gap"/>
    <c:showDLblsOverMax val="0"/>
  </c:chart>
  <c:spPr>
    <a:ln>
      <a:noFill/>
    </a:ln>
    <a:effectLst>
      <a:glow rad="127000">
        <a:schemeClr val="bg1"/>
      </a:glow>
    </a:effectLst>
  </c:spPr>
  <c:txPr>
    <a:bodyPr/>
    <a:lstStyle/>
    <a:p>
      <a:pPr>
        <a:defRPr baseline="0">
          <a:solidFill>
            <a:schemeClr val="bg1"/>
          </a:solidFill>
        </a:defRPr>
      </a:pPr>
      <a:endParaRPr lang="nl-NL"/>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Series 1</c:v>
                </c:pt>
              </c:strCache>
            </c:strRef>
          </c:tx>
          <c:dPt>
            <c:idx val="0"/>
            <c:bubble3D val="0"/>
            <c:spPr>
              <a:solidFill>
                <a:schemeClr val="accent3"/>
              </a:solidFill>
              <a:ln>
                <a:noFill/>
              </a:ln>
              <a:effectLst/>
            </c:spPr>
            <c:extLst>
              <c:ext xmlns:c16="http://schemas.microsoft.com/office/drawing/2014/chart" uri="{C3380CC4-5D6E-409C-BE32-E72D297353CC}">
                <c16:uniqueId val="{00000001-1C7E-4585-8FFA-5829FF1B1E5B}"/>
              </c:ext>
            </c:extLst>
          </c:dPt>
          <c:dPt>
            <c:idx val="1"/>
            <c:bubble3D val="0"/>
            <c:spPr>
              <a:solidFill>
                <a:schemeClr val="accent1"/>
              </a:solidFill>
              <a:ln>
                <a:noFill/>
              </a:ln>
              <a:effectLst/>
            </c:spPr>
            <c:extLst>
              <c:ext xmlns:c16="http://schemas.microsoft.com/office/drawing/2014/chart" uri="{C3380CC4-5D6E-409C-BE32-E72D297353CC}">
                <c16:uniqueId val="{00000003-1C7E-4585-8FFA-5829FF1B1E5B}"/>
              </c:ext>
            </c:extLst>
          </c:dPt>
          <c:dPt>
            <c:idx val="2"/>
            <c:bubble3D val="0"/>
            <c:spPr>
              <a:solidFill>
                <a:schemeClr val="accent2"/>
              </a:solidFill>
              <a:ln>
                <a:noFill/>
              </a:ln>
              <a:effectLst/>
            </c:spPr>
            <c:extLst>
              <c:ext xmlns:c16="http://schemas.microsoft.com/office/drawing/2014/chart" uri="{C3380CC4-5D6E-409C-BE32-E72D297353CC}">
                <c16:uniqueId val="{00000005-1C7E-4585-8FFA-5829FF1B1E5B}"/>
              </c:ext>
            </c:extLst>
          </c:dPt>
          <c:dPt>
            <c:idx val="3"/>
            <c:bubble3D val="0"/>
            <c:spPr>
              <a:solidFill>
                <a:schemeClr val="accent4"/>
              </a:solidFill>
              <a:ln>
                <a:noFill/>
              </a:ln>
              <a:effectLst/>
            </c:spPr>
            <c:extLst>
              <c:ext xmlns:c16="http://schemas.microsoft.com/office/drawing/2014/chart" uri="{C3380CC4-5D6E-409C-BE32-E72D297353CC}">
                <c16:uniqueId val="{00000007-1C7E-4585-8FFA-5829FF1B1E5B}"/>
              </c:ext>
            </c:extLst>
          </c:dPt>
          <c:dPt>
            <c:idx val="4"/>
            <c:bubble3D val="0"/>
            <c:spPr>
              <a:solidFill>
                <a:schemeClr val="accent5"/>
              </a:solidFill>
              <a:ln>
                <a:noFill/>
              </a:ln>
              <a:effectLst/>
            </c:spPr>
            <c:extLst>
              <c:ext xmlns:c16="http://schemas.microsoft.com/office/drawing/2014/chart" uri="{C3380CC4-5D6E-409C-BE32-E72D297353CC}">
                <c16:uniqueId val="{00000009-1C7E-4585-8FFA-5829FF1B1E5B}"/>
              </c:ext>
            </c:extLst>
          </c:dPt>
          <c:dPt>
            <c:idx val="5"/>
            <c:bubble3D val="0"/>
            <c:spPr>
              <a:solidFill>
                <a:schemeClr val="accent6"/>
              </a:solidFill>
              <a:ln>
                <a:noFill/>
              </a:ln>
              <a:effectLst/>
            </c:spPr>
            <c:extLst>
              <c:ext xmlns:c16="http://schemas.microsoft.com/office/drawing/2014/chart" uri="{C3380CC4-5D6E-409C-BE32-E72D297353CC}">
                <c16:uniqueId val="{0000000B-1C7E-4585-8FFA-5829FF1B1E5B}"/>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1C7E-4585-8FFA-5829FF1B1E5B}"/>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1C7E-4585-8FFA-5829FF1B1E5B}"/>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1C7E-4585-8FFA-5829FF1B1E5B}"/>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1C7E-4585-8FFA-5829FF1B1E5B}"/>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1C7E-4585-8FFA-5829FF1B1E5B}"/>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1C7E-4585-8FFA-5829FF1B1E5B}"/>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1C7E-4585-8FFA-5829FF1B1E5B}"/>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1C7E-4585-8FFA-5829FF1B1E5B}"/>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1C7E-4585-8FFA-5829FF1B1E5B}"/>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1C7E-4585-8FFA-5829FF1B1E5B}"/>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1C7E-4585-8FFA-5829FF1B1E5B}"/>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1C7E-4585-8FFA-5829FF1B1E5B}"/>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1C7E-4585-8FFA-5829FF1B1E5B}"/>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1C7E-4585-8FFA-5829FF1B1E5B}"/>
              </c:ext>
            </c:extLst>
          </c:dPt>
          <c:dLbls>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1C7E-4585-8FFA-5829FF1B1E5B}"/>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1C7E-4585-8FFA-5829FF1B1E5B}"/>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optimistisch</c:v>
                </c:pt>
                <c:pt idx="1">
                  <c:v>Optimistisch</c:v>
                </c:pt>
                <c:pt idx="2">
                  <c:v>Neutraal</c:v>
                </c:pt>
                <c:pt idx="3">
                  <c:v>Pessimistisch</c:v>
                </c:pt>
                <c:pt idx="4">
                  <c:v>Zeer pessimistisch</c:v>
                </c:pt>
              </c:strCache>
            </c:strRef>
          </c:cat>
          <c:val>
            <c:numRef>
              <c:f>Sheet1!$B$2:$B$6</c:f>
              <c:numCache>
                <c:formatCode>###0%</c:formatCode>
                <c:ptCount val="5"/>
                <c:pt idx="0">
                  <c:v>0.27376425855513309</c:v>
                </c:pt>
                <c:pt idx="1">
                  <c:v>0.50950570342205326</c:v>
                </c:pt>
                <c:pt idx="2">
                  <c:v>0.18631178707224336</c:v>
                </c:pt>
                <c:pt idx="3">
                  <c:v>3.0418250950570339E-2</c:v>
                </c:pt>
                <c:pt idx="4">
                  <c:v>0</c:v>
                </c:pt>
              </c:numCache>
            </c:numRef>
          </c:val>
          <c:extLst>
            <c:ext xmlns:c16="http://schemas.microsoft.com/office/drawing/2014/chart" uri="{C3380CC4-5D6E-409C-BE32-E72D297353CC}">
              <c16:uniqueId val="{00000028-1C7E-4585-8FFA-5829FF1B1E5B}"/>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0.13371520445347293"/>
          <c:y val="0.89534939370612487"/>
          <c:w val="0.74820141343019009"/>
          <c:h val="0.10135454482898364"/>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259879130416283"/>
          <c:y val="4.1016763457650774E-3"/>
          <c:w val="0.40947400178704024"/>
          <c:h val="0.99995077598491888"/>
        </c:manualLayout>
      </c:layout>
      <c:barChart>
        <c:barDir val="bar"/>
        <c:grouping val="clustered"/>
        <c:varyColors val="0"/>
        <c:ser>
          <c:idx val="2"/>
          <c:order val="0"/>
          <c:tx>
            <c:strRef>
              <c:f>Sheet1!$B$1</c:f>
              <c:strCache>
                <c:ptCount val="1"/>
                <c:pt idx="0">
                  <c:v>2024</c:v>
                </c:pt>
              </c:strCache>
            </c:strRef>
          </c:tx>
          <c:spPr>
            <a:solidFill>
              <a:srgbClr val="F49800"/>
            </a:solidFill>
          </c:spPr>
          <c:invertIfNegative val="0"/>
          <c:dPt>
            <c:idx val="0"/>
            <c:invertIfNegative val="0"/>
            <c:bubble3D val="0"/>
            <c:extLst>
              <c:ext xmlns:c16="http://schemas.microsoft.com/office/drawing/2014/chart" uri="{C3380CC4-5D6E-409C-BE32-E72D297353CC}">
                <c16:uniqueId val="{00000000-E481-4D2C-9A03-001A023B3605}"/>
              </c:ext>
            </c:extLst>
          </c:dPt>
          <c:dPt>
            <c:idx val="8"/>
            <c:invertIfNegative val="0"/>
            <c:bubble3D val="0"/>
            <c:extLst>
              <c:ext xmlns:c16="http://schemas.microsoft.com/office/drawing/2014/chart" uri="{C3380CC4-5D6E-409C-BE32-E72D297353CC}">
                <c16:uniqueId val="{00000001-E481-4D2C-9A03-001A023B3605}"/>
              </c:ext>
            </c:extLst>
          </c:dPt>
          <c:dLbls>
            <c:spPr>
              <a:noFill/>
              <a:ln>
                <a:noFill/>
              </a:ln>
            </c:spPr>
            <c:txPr>
              <a:bodyPr wrap="square" lIns="38100" tIns="19050" rIns="38100" bIns="19050" anchor="ctr">
                <a:spAutoFit/>
              </a:bodyPr>
              <a:lstStyle/>
              <a:p>
                <a:pPr>
                  <a:defRPr sz="1200"/>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Vergrote kans op handelsoorlogen</c:v>
                </c:pt>
                <c:pt idx="1">
                  <c:v>Vergrote kans op stijgende inflatie/hogere rente</c:v>
                </c:pt>
                <c:pt idx="2">
                  <c:v>Impact op de euro/dollar koers</c:v>
                </c:pt>
                <c:pt idx="3">
                  <c:v>Stijgende prijzen van grondstoffen door hogere dollar en/of importtarieven</c:v>
                </c:pt>
                <c:pt idx="4">
                  <c:v>Vergrote kans op stijgende energieprijzen</c:v>
                </c:pt>
                <c:pt idx="5">
                  <c:v>Sociale/politieke onrust in de Verenigde Staten na de verkiezingen</c:v>
                </c:pt>
                <c:pt idx="6">
                  <c:v>Invoering importtarieven</c:v>
                </c:pt>
                <c:pt idx="7">
                  <c:v>Hogere lastendruk door (forse) toename defensie-uitgaven</c:v>
                </c:pt>
                <c:pt idx="8">
                  <c:v>Risico voor veiligheidssituatie in Europa</c:v>
                </c:pt>
                <c:pt idx="9">
                  <c:v>Meer door de VS afgedwongen handelsrestricties op onze export naar China</c:v>
                </c:pt>
                <c:pt idx="10">
                  <c:v>Onzekerheid in de toeleveringsketen voor grondstoffen en energie</c:v>
                </c:pt>
                <c:pt idx="11">
                  <c:v>Onrust op de financiële markten</c:v>
                </c:pt>
                <c:pt idx="12">
                  <c:v>Escalatie oorlog in Midden-Oosten</c:v>
                </c:pt>
                <c:pt idx="13">
                  <c:v>Lager niveau van bedrijfsinvesteringen/investeringsbereidheid</c:v>
                </c:pt>
                <c:pt idx="14">
                  <c:v>Aanwakkeren toename populisme in Europa </c:v>
                </c:pt>
                <c:pt idx="15">
                  <c:v>Inspanningen Europese defensie zijn niet voldoende</c:v>
                </c:pt>
                <c:pt idx="16">
                  <c:v>Verplaatsen bedrijfsactiviteiten naar de VS in verband met belastingvoordelen en/of importheffingen</c:v>
                </c:pt>
                <c:pt idx="17">
                  <c:v>Annexatie Oekraïne door Rusland</c:v>
                </c:pt>
                <c:pt idx="18">
                  <c:v>Lagere afzet- en daarmee omzetcijfers</c:v>
                </c:pt>
              </c:strCache>
            </c:strRef>
          </c:cat>
          <c:val>
            <c:numRef>
              <c:f>Sheet1!$B$2:$B$20</c:f>
              <c:numCache>
                <c:formatCode>###0%</c:formatCode>
                <c:ptCount val="19"/>
                <c:pt idx="0">
                  <c:v>0.28136882129277568</c:v>
                </c:pt>
                <c:pt idx="1">
                  <c:v>0.26615969581749049</c:v>
                </c:pt>
                <c:pt idx="2">
                  <c:v>0.24334600760456271</c:v>
                </c:pt>
                <c:pt idx="3">
                  <c:v>0.23954372623574144</c:v>
                </c:pt>
                <c:pt idx="4">
                  <c:v>0.22813688212927757</c:v>
                </c:pt>
                <c:pt idx="5">
                  <c:v>0.20532319391634982</c:v>
                </c:pt>
                <c:pt idx="6">
                  <c:v>0.19771863117870722</c:v>
                </c:pt>
                <c:pt idx="7">
                  <c:v>0.19391634980988592</c:v>
                </c:pt>
                <c:pt idx="8">
                  <c:v>0.17870722433460076</c:v>
                </c:pt>
                <c:pt idx="9">
                  <c:v>0.17870722433460076</c:v>
                </c:pt>
                <c:pt idx="10">
                  <c:v>0.17110266159695814</c:v>
                </c:pt>
                <c:pt idx="11">
                  <c:v>0.17110266159695814</c:v>
                </c:pt>
                <c:pt idx="12">
                  <c:v>0.1596958174904943</c:v>
                </c:pt>
                <c:pt idx="13">
                  <c:v>0.155893536121673</c:v>
                </c:pt>
                <c:pt idx="14">
                  <c:v>0.15209125475285171</c:v>
                </c:pt>
                <c:pt idx="15">
                  <c:v>0.14828897338403041</c:v>
                </c:pt>
                <c:pt idx="16">
                  <c:v>0.14448669201520911</c:v>
                </c:pt>
                <c:pt idx="17">
                  <c:v>0.12927756653992395</c:v>
                </c:pt>
                <c:pt idx="18">
                  <c:v>0.10266159695817491</c:v>
                </c:pt>
              </c:numCache>
            </c:numRef>
          </c:val>
          <c:extLst>
            <c:ext xmlns:c16="http://schemas.microsoft.com/office/drawing/2014/chart" uri="{C3380CC4-5D6E-409C-BE32-E72D297353CC}">
              <c16:uniqueId val="{00000000-8DCE-4777-BAA9-BFD7214B7775}"/>
            </c:ext>
          </c:extLst>
        </c:ser>
        <c:dLbls>
          <c:showLegendKey val="0"/>
          <c:showVal val="1"/>
          <c:showCatName val="0"/>
          <c:showSerName val="0"/>
          <c:showPercent val="0"/>
          <c:showBubbleSize val="0"/>
        </c:dLbls>
        <c:gapWidth val="75"/>
        <c:axId val="363321216"/>
        <c:axId val="363322752"/>
      </c:barChart>
      <c:catAx>
        <c:axId val="363321216"/>
        <c:scaling>
          <c:orientation val="maxMin"/>
        </c:scaling>
        <c:delete val="0"/>
        <c:axPos val="l"/>
        <c:majorGridlines>
          <c:spPr>
            <a:ln>
              <a:noFill/>
            </a:ln>
          </c:spPr>
        </c:majorGridlines>
        <c:minorGridlines>
          <c:spPr>
            <a:ln>
              <a:noFill/>
            </a:ln>
          </c:spPr>
        </c:minorGridlines>
        <c:numFmt formatCode="General" sourceLinked="1"/>
        <c:majorTickMark val="none"/>
        <c:minorTickMark val="none"/>
        <c:tickLblPos val="nextTo"/>
        <c:spPr>
          <a:ln>
            <a:solidFill>
              <a:schemeClr val="tx1"/>
            </a:solidFill>
          </a:ln>
        </c:spPr>
        <c:txPr>
          <a:bodyPr rot="0" vert="horz" anchor="ctr" anchorCtr="0"/>
          <a:lstStyle/>
          <a:p>
            <a:pPr>
              <a:defRPr sz="900">
                <a:solidFill>
                  <a:schemeClr val="tx1"/>
                </a:solidFill>
              </a:defRPr>
            </a:pPr>
            <a:endParaRPr lang="nl-NL"/>
          </a:p>
        </c:txPr>
        <c:crossAx val="363322752"/>
        <c:crosses val="autoZero"/>
        <c:auto val="0"/>
        <c:lblAlgn val="ctr"/>
        <c:lblOffset val="100"/>
        <c:tickLblSkip val="1"/>
        <c:tickMarkSkip val="1"/>
        <c:noMultiLvlLbl val="0"/>
      </c:catAx>
      <c:valAx>
        <c:axId val="363322752"/>
        <c:scaling>
          <c:orientation val="minMax"/>
        </c:scaling>
        <c:delete val="1"/>
        <c:axPos val="t"/>
        <c:numFmt formatCode="###0%" sourceLinked="1"/>
        <c:majorTickMark val="none"/>
        <c:minorTickMark val="none"/>
        <c:tickLblPos val="nextTo"/>
        <c:crossAx val="363321216"/>
        <c:crosses val="autoZero"/>
        <c:crossBetween val="between"/>
      </c:valAx>
      <c:spPr>
        <a:noFill/>
        <a:ln w="0" cmpd="sng">
          <a:noFill/>
        </a:ln>
        <a:effectLst/>
      </c:spPr>
    </c:plotArea>
    <c:plotVisOnly val="1"/>
    <c:dispBlanksAs val="gap"/>
    <c:showDLblsOverMax val="0"/>
  </c:chart>
  <c:spPr>
    <a:ln>
      <a:noFill/>
    </a:ln>
  </c:spPr>
  <c:txPr>
    <a:bodyPr/>
    <a:lstStyle/>
    <a:p>
      <a:pPr>
        <a:defRPr baseline="0">
          <a:solidFill>
            <a:srgbClr val="595959"/>
          </a:solidFill>
        </a:defRPr>
      </a:pPr>
      <a:endParaRPr lang="nl-NL"/>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2016</c:v>
                </c:pt>
              </c:strCache>
            </c:strRef>
          </c:tx>
          <c:dPt>
            <c:idx val="0"/>
            <c:bubble3D val="0"/>
            <c:spPr>
              <a:solidFill>
                <a:schemeClr val="accent3"/>
              </a:solidFill>
              <a:ln>
                <a:noFill/>
              </a:ln>
              <a:effectLst/>
            </c:spPr>
            <c:extLst>
              <c:ext xmlns:c16="http://schemas.microsoft.com/office/drawing/2014/chart" uri="{C3380CC4-5D6E-409C-BE32-E72D297353CC}">
                <c16:uniqueId val="{00000001-5260-41D6-A6B0-A4FBC3E847FD}"/>
              </c:ext>
            </c:extLst>
          </c:dPt>
          <c:dPt>
            <c:idx val="1"/>
            <c:bubble3D val="0"/>
            <c:spPr>
              <a:solidFill>
                <a:schemeClr val="accent1"/>
              </a:solidFill>
              <a:ln>
                <a:noFill/>
              </a:ln>
              <a:effectLst/>
            </c:spPr>
            <c:extLst>
              <c:ext xmlns:c16="http://schemas.microsoft.com/office/drawing/2014/chart" uri="{C3380CC4-5D6E-409C-BE32-E72D297353CC}">
                <c16:uniqueId val="{00000003-5260-41D6-A6B0-A4FBC3E847FD}"/>
              </c:ext>
            </c:extLst>
          </c:dPt>
          <c:dPt>
            <c:idx val="2"/>
            <c:bubble3D val="0"/>
            <c:spPr>
              <a:solidFill>
                <a:schemeClr val="accent2"/>
              </a:solidFill>
              <a:ln>
                <a:noFill/>
              </a:ln>
              <a:effectLst/>
            </c:spPr>
            <c:extLst>
              <c:ext xmlns:c16="http://schemas.microsoft.com/office/drawing/2014/chart" uri="{C3380CC4-5D6E-409C-BE32-E72D297353CC}">
                <c16:uniqueId val="{00000005-5260-41D6-A6B0-A4FBC3E847FD}"/>
              </c:ext>
            </c:extLst>
          </c:dPt>
          <c:dPt>
            <c:idx val="3"/>
            <c:bubble3D val="0"/>
            <c:spPr>
              <a:solidFill>
                <a:schemeClr val="accent4"/>
              </a:solidFill>
              <a:ln>
                <a:noFill/>
              </a:ln>
              <a:effectLst/>
            </c:spPr>
            <c:extLst>
              <c:ext xmlns:c16="http://schemas.microsoft.com/office/drawing/2014/chart" uri="{C3380CC4-5D6E-409C-BE32-E72D297353CC}">
                <c16:uniqueId val="{00000007-5260-41D6-A6B0-A4FBC3E847FD}"/>
              </c:ext>
            </c:extLst>
          </c:dPt>
          <c:dPt>
            <c:idx val="4"/>
            <c:bubble3D val="0"/>
            <c:spPr>
              <a:solidFill>
                <a:schemeClr val="accent5"/>
              </a:solidFill>
              <a:ln>
                <a:noFill/>
              </a:ln>
              <a:effectLst/>
            </c:spPr>
            <c:extLst>
              <c:ext xmlns:c16="http://schemas.microsoft.com/office/drawing/2014/chart" uri="{C3380CC4-5D6E-409C-BE32-E72D297353CC}">
                <c16:uniqueId val="{00000009-5260-41D6-A6B0-A4FBC3E847FD}"/>
              </c:ext>
            </c:extLst>
          </c:dPt>
          <c:dPt>
            <c:idx val="5"/>
            <c:bubble3D val="0"/>
            <c:spPr>
              <a:solidFill>
                <a:schemeClr val="accent6"/>
              </a:solidFill>
              <a:ln>
                <a:noFill/>
              </a:ln>
              <a:effectLst/>
            </c:spPr>
            <c:extLst>
              <c:ext xmlns:c16="http://schemas.microsoft.com/office/drawing/2014/chart" uri="{C3380CC4-5D6E-409C-BE32-E72D297353CC}">
                <c16:uniqueId val="{0000000B-5260-41D6-A6B0-A4FBC3E847FD}"/>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5260-41D6-A6B0-A4FBC3E847FD}"/>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5260-41D6-A6B0-A4FBC3E847FD}"/>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5260-41D6-A6B0-A4FBC3E847FD}"/>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5260-41D6-A6B0-A4FBC3E847FD}"/>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5260-41D6-A6B0-A4FBC3E847FD}"/>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5260-41D6-A6B0-A4FBC3E847FD}"/>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5260-41D6-A6B0-A4FBC3E847FD}"/>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5260-41D6-A6B0-A4FBC3E847FD}"/>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5260-41D6-A6B0-A4FBC3E847FD}"/>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5260-41D6-A6B0-A4FBC3E847FD}"/>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5260-41D6-A6B0-A4FBC3E847FD}"/>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5260-41D6-A6B0-A4FBC3E847FD}"/>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5260-41D6-A6B0-A4FBC3E847FD}"/>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5260-41D6-A6B0-A4FBC3E847FD}"/>
              </c:ext>
            </c:extLst>
          </c:dPt>
          <c:dLbls>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5260-41D6-A6B0-A4FBC3E847FD}"/>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5260-41D6-A6B0-A4FBC3E847FD}"/>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gunstig voor Nederland</c:v>
                </c:pt>
                <c:pt idx="1">
                  <c:v>Gunstig voor Nederland</c:v>
                </c:pt>
                <c:pt idx="2">
                  <c:v>Neutraal</c:v>
                </c:pt>
                <c:pt idx="3">
                  <c:v>Nadelig voor Nederland</c:v>
                </c:pt>
                <c:pt idx="4">
                  <c:v>Zeer nadelig voor Nederland</c:v>
                </c:pt>
              </c:strCache>
            </c:strRef>
          </c:cat>
          <c:val>
            <c:numRef>
              <c:f>Sheet1!$B$2:$B$6</c:f>
              <c:numCache>
                <c:formatCode>###0%</c:formatCode>
                <c:ptCount val="5"/>
                <c:pt idx="0">
                  <c:v>0.23193916349809884</c:v>
                </c:pt>
                <c:pt idx="1">
                  <c:v>0.50950570342205326</c:v>
                </c:pt>
                <c:pt idx="2">
                  <c:v>0.22433460076045628</c:v>
                </c:pt>
                <c:pt idx="3">
                  <c:v>3.4220532319391636E-2</c:v>
                </c:pt>
                <c:pt idx="4">
                  <c:v>0</c:v>
                </c:pt>
              </c:numCache>
            </c:numRef>
          </c:val>
          <c:extLst>
            <c:ext xmlns:c16="http://schemas.microsoft.com/office/drawing/2014/chart" uri="{C3380CC4-5D6E-409C-BE32-E72D297353CC}">
              <c16:uniqueId val="{00000028-5260-41D6-A6B0-A4FBC3E847FD}"/>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2.0355157621789528E-2"/>
          <c:y val="0.89232548410530732"/>
          <c:w val="0.97019817180890355"/>
          <c:h val="0.10437845442980137"/>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633161235326978"/>
          <c:y val="0.20289885784315245"/>
          <c:w val="0.501552678678585"/>
          <c:h val="0.91572049864003002"/>
        </c:manualLayout>
      </c:layout>
      <c:doughnutChart>
        <c:varyColors val="1"/>
        <c:ser>
          <c:idx val="2"/>
          <c:order val="0"/>
          <c:tx>
            <c:strRef>
              <c:f>Sheet1!$B$1</c:f>
              <c:strCache>
                <c:ptCount val="1"/>
                <c:pt idx="0">
                  <c:v>2015</c:v>
                </c:pt>
              </c:strCache>
            </c:strRef>
          </c:tx>
          <c:dPt>
            <c:idx val="0"/>
            <c:bubble3D val="0"/>
            <c:spPr>
              <a:solidFill>
                <a:schemeClr val="accent3"/>
              </a:solidFill>
              <a:ln>
                <a:noFill/>
              </a:ln>
              <a:effectLst/>
            </c:spPr>
            <c:extLst>
              <c:ext xmlns:c16="http://schemas.microsoft.com/office/drawing/2014/chart" uri="{C3380CC4-5D6E-409C-BE32-E72D297353CC}">
                <c16:uniqueId val="{00000001-308F-421C-80AA-21CE24A2B6D8}"/>
              </c:ext>
            </c:extLst>
          </c:dPt>
          <c:dPt>
            <c:idx val="1"/>
            <c:bubble3D val="0"/>
            <c:spPr>
              <a:solidFill>
                <a:schemeClr val="accent1"/>
              </a:solidFill>
              <a:ln>
                <a:noFill/>
              </a:ln>
              <a:effectLst/>
            </c:spPr>
            <c:extLst>
              <c:ext xmlns:c16="http://schemas.microsoft.com/office/drawing/2014/chart" uri="{C3380CC4-5D6E-409C-BE32-E72D297353CC}">
                <c16:uniqueId val="{00000003-308F-421C-80AA-21CE24A2B6D8}"/>
              </c:ext>
            </c:extLst>
          </c:dPt>
          <c:dPt>
            <c:idx val="2"/>
            <c:bubble3D val="0"/>
            <c:spPr>
              <a:solidFill>
                <a:schemeClr val="accent2"/>
              </a:solidFill>
              <a:ln>
                <a:noFill/>
              </a:ln>
              <a:effectLst/>
            </c:spPr>
            <c:extLst>
              <c:ext xmlns:c16="http://schemas.microsoft.com/office/drawing/2014/chart" uri="{C3380CC4-5D6E-409C-BE32-E72D297353CC}">
                <c16:uniqueId val="{00000005-308F-421C-80AA-21CE24A2B6D8}"/>
              </c:ext>
            </c:extLst>
          </c:dPt>
          <c:dPt>
            <c:idx val="3"/>
            <c:bubble3D val="0"/>
            <c:spPr>
              <a:solidFill>
                <a:schemeClr val="accent4"/>
              </a:solidFill>
              <a:ln>
                <a:noFill/>
              </a:ln>
              <a:effectLst/>
            </c:spPr>
            <c:extLst>
              <c:ext xmlns:c16="http://schemas.microsoft.com/office/drawing/2014/chart" uri="{C3380CC4-5D6E-409C-BE32-E72D297353CC}">
                <c16:uniqueId val="{00000007-308F-421C-80AA-21CE24A2B6D8}"/>
              </c:ext>
            </c:extLst>
          </c:dPt>
          <c:dPt>
            <c:idx val="4"/>
            <c:bubble3D val="0"/>
            <c:spPr>
              <a:solidFill>
                <a:schemeClr val="accent5"/>
              </a:solidFill>
              <a:ln>
                <a:noFill/>
              </a:ln>
              <a:effectLst/>
            </c:spPr>
            <c:extLst>
              <c:ext xmlns:c16="http://schemas.microsoft.com/office/drawing/2014/chart" uri="{C3380CC4-5D6E-409C-BE32-E72D297353CC}">
                <c16:uniqueId val="{00000009-308F-421C-80AA-21CE24A2B6D8}"/>
              </c:ext>
            </c:extLst>
          </c:dPt>
          <c:dPt>
            <c:idx val="5"/>
            <c:bubble3D val="0"/>
            <c:spPr>
              <a:solidFill>
                <a:schemeClr val="accent6"/>
              </a:solidFill>
              <a:ln>
                <a:noFill/>
              </a:ln>
              <a:effectLst/>
            </c:spPr>
            <c:extLst>
              <c:ext xmlns:c16="http://schemas.microsoft.com/office/drawing/2014/chart" uri="{C3380CC4-5D6E-409C-BE32-E72D297353CC}">
                <c16:uniqueId val="{0000000B-308F-421C-80AA-21CE24A2B6D8}"/>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308F-421C-80AA-21CE24A2B6D8}"/>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308F-421C-80AA-21CE24A2B6D8}"/>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308F-421C-80AA-21CE24A2B6D8}"/>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308F-421C-80AA-21CE24A2B6D8}"/>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308F-421C-80AA-21CE24A2B6D8}"/>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308F-421C-80AA-21CE24A2B6D8}"/>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308F-421C-80AA-21CE24A2B6D8}"/>
              </c:ext>
            </c:extLst>
          </c:dPt>
          <c:dPt>
            <c:idx val="13"/>
            <c:bubble3D val="0"/>
            <c:spPr>
              <a:solidFill>
                <a:schemeClr val="accent2">
                  <a:lumMod val="80000"/>
                  <a:lumOff val="20000"/>
                </a:schemeClr>
              </a:solidFill>
              <a:ln>
                <a:noFill/>
              </a:ln>
              <a:effectLst/>
            </c:spPr>
            <c:extLst>
              <c:ext xmlns:c16="http://schemas.microsoft.com/office/drawing/2014/chart" uri="{C3380CC4-5D6E-409C-BE32-E72D297353CC}">
                <c16:uniqueId val="{0000001B-308F-421C-80AA-21CE24A2B6D8}"/>
              </c:ext>
            </c:extLst>
          </c:dPt>
          <c:dPt>
            <c:idx val="14"/>
            <c:bubble3D val="0"/>
            <c:spPr>
              <a:solidFill>
                <a:schemeClr val="accent3">
                  <a:lumMod val="80000"/>
                  <a:lumOff val="20000"/>
                </a:schemeClr>
              </a:solidFill>
              <a:ln>
                <a:noFill/>
              </a:ln>
              <a:effectLst/>
            </c:spPr>
            <c:extLst>
              <c:ext xmlns:c16="http://schemas.microsoft.com/office/drawing/2014/chart" uri="{C3380CC4-5D6E-409C-BE32-E72D297353CC}">
                <c16:uniqueId val="{0000001D-308F-421C-80AA-21CE24A2B6D8}"/>
              </c:ext>
            </c:extLst>
          </c:dPt>
          <c:dPt>
            <c:idx val="15"/>
            <c:bubble3D val="0"/>
            <c:spPr>
              <a:solidFill>
                <a:schemeClr val="accent4">
                  <a:lumMod val="80000"/>
                  <a:lumOff val="20000"/>
                </a:schemeClr>
              </a:solidFill>
              <a:ln>
                <a:noFill/>
              </a:ln>
              <a:effectLst/>
            </c:spPr>
            <c:extLst>
              <c:ext xmlns:c16="http://schemas.microsoft.com/office/drawing/2014/chart" uri="{C3380CC4-5D6E-409C-BE32-E72D297353CC}">
                <c16:uniqueId val="{0000001F-308F-421C-80AA-21CE24A2B6D8}"/>
              </c:ext>
            </c:extLst>
          </c:dPt>
          <c:dPt>
            <c:idx val="16"/>
            <c:bubble3D val="0"/>
            <c:spPr>
              <a:solidFill>
                <a:schemeClr val="accent5">
                  <a:lumMod val="80000"/>
                  <a:lumOff val="20000"/>
                </a:schemeClr>
              </a:solidFill>
              <a:ln>
                <a:noFill/>
              </a:ln>
              <a:effectLst/>
            </c:spPr>
            <c:extLst>
              <c:ext xmlns:c16="http://schemas.microsoft.com/office/drawing/2014/chart" uri="{C3380CC4-5D6E-409C-BE32-E72D297353CC}">
                <c16:uniqueId val="{00000021-308F-421C-80AA-21CE24A2B6D8}"/>
              </c:ext>
            </c:extLst>
          </c:dPt>
          <c:dPt>
            <c:idx val="17"/>
            <c:bubble3D val="0"/>
            <c:spPr>
              <a:solidFill>
                <a:schemeClr val="accent6">
                  <a:lumMod val="80000"/>
                  <a:lumOff val="20000"/>
                </a:schemeClr>
              </a:solidFill>
              <a:ln>
                <a:noFill/>
              </a:ln>
              <a:effectLst/>
            </c:spPr>
            <c:extLst>
              <c:ext xmlns:c16="http://schemas.microsoft.com/office/drawing/2014/chart" uri="{C3380CC4-5D6E-409C-BE32-E72D297353CC}">
                <c16:uniqueId val="{00000023-308F-421C-80AA-21CE24A2B6D8}"/>
              </c:ext>
            </c:extLst>
          </c:dPt>
          <c:dPt>
            <c:idx val="18"/>
            <c:bubble3D val="0"/>
            <c:spPr>
              <a:solidFill>
                <a:schemeClr val="accent1">
                  <a:lumMod val="80000"/>
                </a:schemeClr>
              </a:solidFill>
              <a:ln>
                <a:noFill/>
              </a:ln>
              <a:effectLst/>
            </c:spPr>
            <c:extLst>
              <c:ext xmlns:c16="http://schemas.microsoft.com/office/drawing/2014/chart" uri="{C3380CC4-5D6E-409C-BE32-E72D297353CC}">
                <c16:uniqueId val="{00000025-308F-421C-80AA-21CE24A2B6D8}"/>
              </c:ext>
            </c:extLst>
          </c:dPt>
          <c:dPt>
            <c:idx val="19"/>
            <c:bubble3D val="0"/>
            <c:spPr>
              <a:solidFill>
                <a:schemeClr val="accent2">
                  <a:lumMod val="80000"/>
                </a:schemeClr>
              </a:solidFill>
              <a:ln>
                <a:noFill/>
              </a:ln>
              <a:effectLst/>
            </c:spPr>
            <c:extLst>
              <c:ext xmlns:c16="http://schemas.microsoft.com/office/drawing/2014/chart" uri="{C3380CC4-5D6E-409C-BE32-E72D297353CC}">
                <c16:uniqueId val="{00000027-308F-421C-80AA-21CE24A2B6D8}"/>
              </c:ext>
            </c:extLst>
          </c:dPt>
          <c:dLbls>
            <c:dLbl>
              <c:idx val="4"/>
              <c:delete val="1"/>
              <c:extLst>
                <c:ext xmlns:c15="http://schemas.microsoft.com/office/drawing/2012/chart" uri="{CE6537A1-D6FC-4f65-9D91-7224C49458BB}">
                  <c15:layout>
                    <c:manualLayout>
                      <c:w val="5.6928091497327041E-2"/>
                      <c:h val="6.9822072682881653E-2"/>
                    </c:manualLayout>
                  </c15:layout>
                </c:ext>
                <c:ext xmlns:c16="http://schemas.microsoft.com/office/drawing/2014/chart" uri="{C3380CC4-5D6E-409C-BE32-E72D297353CC}">
                  <c16:uniqueId val="{00000009-308F-421C-80AA-21CE24A2B6D8}"/>
                </c:ext>
              </c:extLst>
            </c:dLbl>
            <c:dLbl>
              <c:idx val="12"/>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nl-NL"/>
                </a:p>
              </c:txPr>
              <c:showLegendKey val="0"/>
              <c:showVal val="1"/>
              <c:showCatName val="0"/>
              <c:showSerName val="0"/>
              <c:showPercent val="0"/>
              <c:showBubbleSize val="0"/>
              <c:extLst>
                <c:ext xmlns:c16="http://schemas.microsoft.com/office/drawing/2014/chart" uri="{C3380CC4-5D6E-409C-BE32-E72D297353CC}">
                  <c16:uniqueId val="{00000019-308F-421C-80AA-21CE24A2B6D8}"/>
                </c:ext>
              </c:extLst>
            </c:dLbl>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Sheet1!$A$2:$A$6</c:f>
              <c:strCache>
                <c:ptCount val="5"/>
                <c:pt idx="0">
                  <c:v>Zeer positieve impact</c:v>
                </c:pt>
                <c:pt idx="1">
                  <c:v>Positieve impact</c:v>
                </c:pt>
                <c:pt idx="2">
                  <c:v>Neutraal</c:v>
                </c:pt>
                <c:pt idx="3">
                  <c:v>Negatieve impact</c:v>
                </c:pt>
                <c:pt idx="4">
                  <c:v>Zeer negatieve impact</c:v>
                </c:pt>
              </c:strCache>
            </c:strRef>
          </c:cat>
          <c:val>
            <c:numRef>
              <c:f>Sheet1!$B$2:$B$6</c:f>
              <c:numCache>
                <c:formatCode>###0%</c:formatCode>
                <c:ptCount val="5"/>
                <c:pt idx="0">
                  <c:v>0.2585551330798479</c:v>
                </c:pt>
                <c:pt idx="1">
                  <c:v>0.52471482889733845</c:v>
                </c:pt>
                <c:pt idx="2">
                  <c:v>0.18631178707224336</c:v>
                </c:pt>
                <c:pt idx="3">
                  <c:v>2.6615969581749045E-2</c:v>
                </c:pt>
                <c:pt idx="4">
                  <c:v>3.8022813688212923E-3</c:v>
                </c:pt>
              </c:numCache>
            </c:numRef>
          </c:val>
          <c:extLst>
            <c:ext xmlns:c16="http://schemas.microsoft.com/office/drawing/2014/chart" uri="{C3380CC4-5D6E-409C-BE32-E72D297353CC}">
              <c16:uniqueId val="{00000028-308F-421C-80AA-21CE24A2B6D8}"/>
            </c:ext>
          </c:extLst>
        </c:ser>
        <c:dLbls>
          <c:showLegendKey val="0"/>
          <c:showVal val="0"/>
          <c:showCatName val="0"/>
          <c:showSerName val="0"/>
          <c:showPercent val="0"/>
          <c:showBubbleSize val="0"/>
          <c:showLeaderLines val="1"/>
        </c:dLbls>
        <c:firstSliceAng val="0"/>
        <c:holeSize val="60"/>
      </c:doughnutChart>
      <c:spPr>
        <a:noFill/>
        <a:ln>
          <a:noFill/>
        </a:ln>
        <a:effectLst/>
      </c:spPr>
    </c:plotArea>
    <c:legend>
      <c:legendPos val="r"/>
      <c:layout>
        <c:manualLayout>
          <c:xMode val="edge"/>
          <c:yMode val="edge"/>
          <c:x val="3.6886831118076689E-2"/>
          <c:y val="0.86813420729876534"/>
          <c:w val="0.93477315717400233"/>
          <c:h val="0.12856973123634333"/>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solidFill>
              <a:latin typeface="+mn-lt"/>
              <a:ea typeface="+mn-ea"/>
              <a:cs typeface="+mn-cs"/>
            </a:defRPr>
          </a:pPr>
          <a:endParaRPr lang="nl-NL"/>
        </a:p>
      </c:txPr>
    </c:legend>
    <c:plotVisOnly val="1"/>
    <c:dispBlanksAs val="gap"/>
    <c:showDLblsOverMax val="0"/>
  </c:chart>
  <c:spPr>
    <a:noFill/>
    <a:ln w="6350" cap="flat" cmpd="sng" algn="ctr">
      <a:noFill/>
      <a:prstDash val="solid"/>
      <a:miter lim="800000"/>
    </a:ln>
    <a:effectLst/>
  </c:spPr>
  <c:txPr>
    <a:bodyPr/>
    <a:lstStyle/>
    <a:p>
      <a:pPr>
        <a:defRPr b="0" baseline="0">
          <a:solidFill>
            <a:srgbClr val="595959"/>
          </a:solidFill>
        </a:defRPr>
      </a:pPr>
      <a:endParaRPr lang="nl-N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4255157354477387"/>
          <c:y val="2.4754409379170665E-2"/>
          <c:w val="0.47112189826901901"/>
          <c:h val="0.89037332989224416"/>
        </c:manualLayout>
      </c:layout>
      <c:scatterChart>
        <c:scatterStyle val="lineMarker"/>
        <c:varyColors val="0"/>
        <c:ser>
          <c:idx val="0"/>
          <c:order val="0"/>
          <c:tx>
            <c:strRef>
              <c:f>Sheet2!$N$28</c:f>
              <c:strCache>
                <c:ptCount val="1"/>
                <c:pt idx="0">
                  <c:v>Korte termijn</c:v>
                </c:pt>
              </c:strCache>
            </c:strRef>
          </c:tx>
          <c:spPr>
            <a:ln w="25400" cap="rnd">
              <a:solidFill>
                <a:schemeClr val="accent2"/>
              </a:solidFill>
              <a:round/>
            </a:ln>
            <a:effectLst/>
          </c:spPr>
          <c:marker>
            <c:symbol val="circle"/>
            <c:size val="11"/>
            <c:spPr>
              <a:solidFill>
                <a:schemeClr val="accent2"/>
              </a:solidFill>
              <a:ln w="9525">
                <a:noFill/>
              </a:ln>
              <a:effectLst/>
            </c:spPr>
          </c:marker>
          <c:xVal>
            <c:numRef>
              <c:f>Sheet2!$N$29:$N$49</c:f>
              <c:numCache>
                <c:formatCode>###0%</c:formatCode>
                <c:ptCount val="21"/>
                <c:pt idx="0">
                  <c:v>0.13513513513513514</c:v>
                </c:pt>
                <c:pt idx="1">
                  <c:v>0.11787072243346007</c:v>
                </c:pt>
                <c:pt idx="2">
                  <c:v>0.17110266159695814</c:v>
                </c:pt>
                <c:pt idx="3">
                  <c:v>0.20689655172413793</c:v>
                </c:pt>
                <c:pt idx="4">
                  <c:v>0.10305343511450381</c:v>
                </c:pt>
                <c:pt idx="5">
                  <c:v>0.12547528517110265</c:v>
                </c:pt>
                <c:pt idx="6">
                  <c:v>0.16412213740458015</c:v>
                </c:pt>
                <c:pt idx="7">
                  <c:v>0.12977099236641221</c:v>
                </c:pt>
                <c:pt idx="8">
                  <c:v>0.1634980988593156</c:v>
                </c:pt>
                <c:pt idx="9">
                  <c:v>0.11832061068702289</c:v>
                </c:pt>
                <c:pt idx="10">
                  <c:v>0.10646387832699618</c:v>
                </c:pt>
                <c:pt idx="11">
                  <c:v>0.12595419847328243</c:v>
                </c:pt>
                <c:pt idx="12">
                  <c:v>0.13688212927756654</c:v>
                </c:pt>
                <c:pt idx="13">
                  <c:v>0.11877394636015326</c:v>
                </c:pt>
                <c:pt idx="14">
                  <c:v>0.14828897338403041</c:v>
                </c:pt>
                <c:pt idx="15">
                  <c:v>0.10344827586206896</c:v>
                </c:pt>
                <c:pt idx="16">
                  <c:v>9.5785440613026823E-2</c:v>
                </c:pt>
                <c:pt idx="17">
                  <c:v>0.12547528517110265</c:v>
                </c:pt>
                <c:pt idx="18">
                  <c:v>0.12167300380228135</c:v>
                </c:pt>
                <c:pt idx="19">
                  <c:v>0.14885496183206107</c:v>
                </c:pt>
                <c:pt idx="20">
                  <c:v>0.11406844106463879</c:v>
                </c:pt>
              </c:numCache>
            </c:numRef>
          </c:xVal>
          <c:yVal>
            <c:numRef>
              <c:f>Sheet2!$L$29:$L$49</c:f>
              <c:numCache>
                <c:formatCode>General</c:formatCode>
                <c:ptCount val="21"/>
                <c:pt idx="0">
                  <c:v>21</c:v>
                </c:pt>
                <c:pt idx="1">
                  <c:v>20</c:v>
                </c:pt>
                <c:pt idx="2">
                  <c:v>19</c:v>
                </c:pt>
                <c:pt idx="3">
                  <c:v>18</c:v>
                </c:pt>
                <c:pt idx="4">
                  <c:v>17</c:v>
                </c:pt>
                <c:pt idx="5">
                  <c:v>16</c:v>
                </c:pt>
                <c:pt idx="6">
                  <c:v>15</c:v>
                </c:pt>
                <c:pt idx="7">
                  <c:v>14</c:v>
                </c:pt>
                <c:pt idx="8">
                  <c:v>13</c:v>
                </c:pt>
                <c:pt idx="9">
                  <c:v>12</c:v>
                </c:pt>
                <c:pt idx="10">
                  <c:v>11</c:v>
                </c:pt>
                <c:pt idx="11">
                  <c:v>10</c:v>
                </c:pt>
                <c:pt idx="12">
                  <c:v>9</c:v>
                </c:pt>
                <c:pt idx="13">
                  <c:v>8</c:v>
                </c:pt>
                <c:pt idx="14">
                  <c:v>7</c:v>
                </c:pt>
                <c:pt idx="15">
                  <c:v>6</c:v>
                </c:pt>
                <c:pt idx="16">
                  <c:v>5</c:v>
                </c:pt>
                <c:pt idx="17">
                  <c:v>4</c:v>
                </c:pt>
                <c:pt idx="18">
                  <c:v>3</c:v>
                </c:pt>
                <c:pt idx="19">
                  <c:v>2</c:v>
                </c:pt>
                <c:pt idx="20">
                  <c:v>1</c:v>
                </c:pt>
              </c:numCache>
            </c:numRef>
          </c:yVal>
          <c:smooth val="0"/>
          <c:extLst>
            <c:ext xmlns:c16="http://schemas.microsoft.com/office/drawing/2014/chart" uri="{C3380CC4-5D6E-409C-BE32-E72D297353CC}">
              <c16:uniqueId val="{00000000-4A46-438E-9690-7BB71AC8A451}"/>
            </c:ext>
          </c:extLst>
        </c:ser>
        <c:ser>
          <c:idx val="1"/>
          <c:order val="1"/>
          <c:tx>
            <c:strRef>
              <c:f>Sheet2!$M$28</c:f>
              <c:strCache>
                <c:ptCount val="1"/>
                <c:pt idx="0">
                  <c:v>Lange termijn</c:v>
                </c:pt>
              </c:strCache>
            </c:strRef>
          </c:tx>
          <c:spPr>
            <a:ln w="15875" cap="rnd">
              <a:solidFill>
                <a:schemeClr val="accent1"/>
              </a:solidFill>
              <a:round/>
            </a:ln>
            <a:effectLst/>
          </c:spPr>
          <c:marker>
            <c:symbol val="circle"/>
            <c:size val="11"/>
            <c:spPr>
              <a:solidFill>
                <a:schemeClr val="accent1"/>
              </a:solidFill>
              <a:ln w="9525">
                <a:noFill/>
              </a:ln>
              <a:effectLst/>
            </c:spPr>
          </c:marker>
          <c:xVal>
            <c:numRef>
              <c:f>Sheet2!$M$29:$M$49</c:f>
              <c:numCache>
                <c:formatCode>###0%</c:formatCode>
                <c:ptCount val="21"/>
                <c:pt idx="0">
                  <c:v>0.1891891891891892</c:v>
                </c:pt>
                <c:pt idx="1">
                  <c:v>0.18631178707224336</c:v>
                </c:pt>
                <c:pt idx="2">
                  <c:v>0.17490494296577946</c:v>
                </c:pt>
                <c:pt idx="3">
                  <c:v>0.16091954022988506</c:v>
                </c:pt>
                <c:pt idx="4">
                  <c:v>0.15648854961832062</c:v>
                </c:pt>
                <c:pt idx="5">
                  <c:v>0.14828897338403041</c:v>
                </c:pt>
                <c:pt idx="6">
                  <c:v>0.14122137404580154</c:v>
                </c:pt>
                <c:pt idx="7">
                  <c:v>0.14122137404580154</c:v>
                </c:pt>
                <c:pt idx="8">
                  <c:v>0.14068441064638784</c:v>
                </c:pt>
                <c:pt idx="9">
                  <c:v>0.12595419847328243</c:v>
                </c:pt>
                <c:pt idx="10">
                  <c:v>0.12547528517110265</c:v>
                </c:pt>
                <c:pt idx="11">
                  <c:v>0.12213740458015267</c:v>
                </c:pt>
                <c:pt idx="12">
                  <c:v>0.12167300380228135</c:v>
                </c:pt>
                <c:pt idx="13">
                  <c:v>0.11877394636015326</c:v>
                </c:pt>
                <c:pt idx="14">
                  <c:v>0.11406844106463879</c:v>
                </c:pt>
                <c:pt idx="15">
                  <c:v>0.1111111111111111</c:v>
                </c:pt>
                <c:pt idx="16">
                  <c:v>0.1111111111111111</c:v>
                </c:pt>
                <c:pt idx="17">
                  <c:v>0.11026615969581749</c:v>
                </c:pt>
                <c:pt idx="18">
                  <c:v>0.10646387832699618</c:v>
                </c:pt>
                <c:pt idx="19">
                  <c:v>9.9236641221374045E-2</c:v>
                </c:pt>
                <c:pt idx="20">
                  <c:v>9.8859315589353611E-2</c:v>
                </c:pt>
              </c:numCache>
            </c:numRef>
          </c:xVal>
          <c:yVal>
            <c:numRef>
              <c:f>Sheet2!$L$29:$L$49</c:f>
              <c:numCache>
                <c:formatCode>General</c:formatCode>
                <c:ptCount val="21"/>
                <c:pt idx="0">
                  <c:v>21</c:v>
                </c:pt>
                <c:pt idx="1">
                  <c:v>20</c:v>
                </c:pt>
                <c:pt idx="2">
                  <c:v>19</c:v>
                </c:pt>
                <c:pt idx="3">
                  <c:v>18</c:v>
                </c:pt>
                <c:pt idx="4">
                  <c:v>17</c:v>
                </c:pt>
                <c:pt idx="5">
                  <c:v>16</c:v>
                </c:pt>
                <c:pt idx="6">
                  <c:v>15</c:v>
                </c:pt>
                <c:pt idx="7">
                  <c:v>14</c:v>
                </c:pt>
                <c:pt idx="8">
                  <c:v>13</c:v>
                </c:pt>
                <c:pt idx="9">
                  <c:v>12</c:v>
                </c:pt>
                <c:pt idx="10">
                  <c:v>11</c:v>
                </c:pt>
                <c:pt idx="11">
                  <c:v>10</c:v>
                </c:pt>
                <c:pt idx="12">
                  <c:v>9</c:v>
                </c:pt>
                <c:pt idx="13">
                  <c:v>8</c:v>
                </c:pt>
                <c:pt idx="14">
                  <c:v>7</c:v>
                </c:pt>
                <c:pt idx="15">
                  <c:v>6</c:v>
                </c:pt>
                <c:pt idx="16">
                  <c:v>5</c:v>
                </c:pt>
                <c:pt idx="17">
                  <c:v>4</c:v>
                </c:pt>
                <c:pt idx="18">
                  <c:v>3</c:v>
                </c:pt>
                <c:pt idx="19">
                  <c:v>2</c:v>
                </c:pt>
                <c:pt idx="20">
                  <c:v>1</c:v>
                </c:pt>
              </c:numCache>
            </c:numRef>
          </c:yVal>
          <c:smooth val="0"/>
          <c:extLst xmlns:c15="http://schemas.microsoft.com/office/drawing/2012/chart">
            <c:ext xmlns:c16="http://schemas.microsoft.com/office/drawing/2014/chart" uri="{C3380CC4-5D6E-409C-BE32-E72D297353CC}">
              <c16:uniqueId val="{00000001-4A46-438E-9690-7BB71AC8A451}"/>
            </c:ext>
          </c:extLst>
        </c:ser>
        <c:dLbls>
          <c:showLegendKey val="0"/>
          <c:showVal val="0"/>
          <c:showCatName val="0"/>
          <c:showSerName val="0"/>
          <c:showPercent val="0"/>
          <c:showBubbleSize val="0"/>
        </c:dLbls>
        <c:axId val="-617367280"/>
        <c:axId val="-617365648"/>
        <c:extLst/>
      </c:scatterChart>
      <c:valAx>
        <c:axId val="-617367280"/>
        <c:scaling>
          <c:orientation val="minMax"/>
          <c:max val="0.30000000000000004"/>
          <c:min val="0"/>
        </c:scaling>
        <c:delete val="1"/>
        <c:axPos val="b"/>
        <c:numFmt formatCode="General" sourceLinked="0"/>
        <c:majorTickMark val="out"/>
        <c:minorTickMark val="none"/>
        <c:tickLblPos val="nextTo"/>
        <c:crossAx val="-617365648"/>
        <c:crossesAt val="14"/>
        <c:crossBetween val="midCat"/>
      </c:valAx>
      <c:valAx>
        <c:axId val="-617365648"/>
        <c:scaling>
          <c:orientation val="minMax"/>
          <c:max val="21"/>
          <c:min val="1"/>
        </c:scaling>
        <c:delete val="1"/>
        <c:axPos val="l"/>
        <c:minorGridlines>
          <c:spPr>
            <a:ln w="9525" cap="flat" cmpd="sng" algn="ctr">
              <a:solidFill>
                <a:schemeClr val="bg1">
                  <a:lumMod val="75000"/>
                </a:schemeClr>
              </a:solidFill>
              <a:round/>
              <a:headEnd type="triangle"/>
              <a:tailEnd type="triangle"/>
            </a:ln>
            <a:effectLst/>
          </c:spPr>
        </c:minorGridlines>
        <c:numFmt formatCode="General" sourceLinked="1"/>
        <c:majorTickMark val="out"/>
        <c:minorTickMark val="none"/>
        <c:tickLblPos val="nextTo"/>
        <c:crossAx val="-617367280"/>
        <c:crosses val="autoZero"/>
        <c:crossBetween val="midCat"/>
        <c:majorUnit val="1"/>
        <c:minorUnit val="1"/>
      </c:valAx>
      <c:spPr>
        <a:noFill/>
        <a:ln>
          <a:noFill/>
        </a:ln>
        <a:effectLst/>
      </c:spPr>
    </c:plotArea>
    <c:legend>
      <c:legendPos val="b"/>
      <c:layout>
        <c:manualLayout>
          <c:xMode val="edge"/>
          <c:yMode val="edge"/>
          <c:x val="0.44633165950736842"/>
          <c:y val="0.93803271207683869"/>
          <c:w val="0.36862773033818513"/>
          <c:h val="5.943067537476541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nl-NL"/>
        </a:p>
      </c:txPr>
    </c:legend>
    <c:plotVisOnly val="1"/>
    <c:dispBlanksAs val="gap"/>
    <c:showDLblsOverMax val="0"/>
  </c:chart>
  <c:spPr>
    <a:noFill/>
    <a:ln>
      <a:noFill/>
    </a:ln>
    <a:effectLst/>
  </c:spPr>
  <c:txPr>
    <a:bodyPr/>
    <a:lstStyle/>
    <a:p>
      <a:pPr>
        <a:defRPr>
          <a:solidFill>
            <a:schemeClr val="tx1"/>
          </a:solidFill>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0.77071</cdr:x>
      <cdr:y>0.89457</cdr:y>
    </cdr:from>
    <cdr:to>
      <cdr:x>0.848</cdr:x>
      <cdr:y>0.9756</cdr:y>
    </cdr:to>
    <cdr:sp macro="" textlink="">
      <cdr:nvSpPr>
        <cdr:cNvPr id="2" name="Rectangle 1">
          <a:extLst xmlns:a="http://schemas.openxmlformats.org/drawingml/2006/main">
            <a:ext uri="{FF2B5EF4-FFF2-40B4-BE49-F238E27FC236}">
              <a16:creationId xmlns:a16="http://schemas.microsoft.com/office/drawing/2014/main" id="{C2B0B915-452A-C802-CAB9-CCCC5474C42E}"/>
            </a:ext>
          </a:extLst>
        </cdr:cNvPr>
        <cdr:cNvSpPr/>
      </cdr:nvSpPr>
      <cdr:spPr bwMode="gray">
        <a:xfrm xmlns:a="http://schemas.openxmlformats.org/drawingml/2006/main">
          <a:off x="4217436" y="3365371"/>
          <a:ext cx="422939" cy="304834"/>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1</a:t>
          </a:r>
        </a:p>
      </cdr:txBody>
    </cdr:sp>
  </cdr:relSizeAnchor>
  <cdr:relSizeAnchor xmlns:cdr="http://schemas.openxmlformats.org/drawingml/2006/chartDrawing">
    <cdr:from>
      <cdr:x>0.78103</cdr:x>
      <cdr:y>0.76903</cdr:y>
    </cdr:from>
    <cdr:to>
      <cdr:x>0.85833</cdr:x>
      <cdr:y>0.85005</cdr:y>
    </cdr:to>
    <cdr:sp macro="" textlink="">
      <cdr:nvSpPr>
        <cdr:cNvPr id="3" name="Rectangle 2">
          <a:extLst xmlns:a="http://schemas.openxmlformats.org/drawingml/2006/main">
            <a:ext uri="{FF2B5EF4-FFF2-40B4-BE49-F238E27FC236}">
              <a16:creationId xmlns:a16="http://schemas.microsoft.com/office/drawing/2014/main" id="{1A18C35D-3A8D-9B92-6BEC-102B71EB3935}"/>
            </a:ext>
          </a:extLst>
        </cdr:cNvPr>
        <cdr:cNvSpPr/>
      </cdr:nvSpPr>
      <cdr:spPr bwMode="gray">
        <a:xfrm xmlns:a="http://schemas.openxmlformats.org/drawingml/2006/main">
          <a:off x="4273859" y="2893075"/>
          <a:ext cx="422995" cy="30479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6</a:t>
          </a:r>
        </a:p>
      </cdr:txBody>
    </cdr:sp>
  </cdr:relSizeAnchor>
  <cdr:relSizeAnchor xmlns:cdr="http://schemas.openxmlformats.org/drawingml/2006/chartDrawing">
    <cdr:from>
      <cdr:x>0.62835</cdr:x>
      <cdr:y>0.63471</cdr:y>
    </cdr:from>
    <cdr:to>
      <cdr:x>0.70565</cdr:x>
      <cdr:y>0.71573</cdr:y>
    </cdr:to>
    <cdr:sp macro="" textlink="">
      <cdr:nvSpPr>
        <cdr:cNvPr id="4" name="Rectangle 3">
          <a:extLst xmlns:a="http://schemas.openxmlformats.org/drawingml/2006/main">
            <a:ext uri="{FF2B5EF4-FFF2-40B4-BE49-F238E27FC236}">
              <a16:creationId xmlns:a16="http://schemas.microsoft.com/office/drawing/2014/main" id="{5C10AD04-B120-999C-2EC9-8D4F45569564}"/>
            </a:ext>
          </a:extLst>
        </cdr:cNvPr>
        <cdr:cNvSpPr/>
      </cdr:nvSpPr>
      <cdr:spPr bwMode="gray">
        <a:xfrm xmlns:a="http://schemas.openxmlformats.org/drawingml/2006/main">
          <a:off x="3438419" y="2387783"/>
          <a:ext cx="422995" cy="30479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11</a:t>
          </a:r>
        </a:p>
      </cdr:txBody>
    </cdr:sp>
  </cdr:relSizeAnchor>
  <cdr:relSizeAnchor xmlns:cdr="http://schemas.openxmlformats.org/drawingml/2006/chartDrawing">
    <cdr:from>
      <cdr:x>0.64862</cdr:x>
      <cdr:y>0.5</cdr:y>
    </cdr:from>
    <cdr:to>
      <cdr:x>0.72592</cdr:x>
      <cdr:y>0.58102</cdr:y>
    </cdr:to>
    <cdr:sp macro="" textlink="">
      <cdr:nvSpPr>
        <cdr:cNvPr id="5" name="Rectangle 4">
          <a:extLst xmlns:a="http://schemas.openxmlformats.org/drawingml/2006/main">
            <a:ext uri="{FF2B5EF4-FFF2-40B4-BE49-F238E27FC236}">
              <a16:creationId xmlns:a16="http://schemas.microsoft.com/office/drawing/2014/main" id="{D2D7C13A-0F18-99CD-E12C-75245798B534}"/>
            </a:ext>
          </a:extLst>
        </cdr:cNvPr>
        <cdr:cNvSpPr/>
      </cdr:nvSpPr>
      <cdr:spPr bwMode="gray">
        <a:xfrm xmlns:a="http://schemas.openxmlformats.org/drawingml/2006/main">
          <a:off x="3549323" y="1880996"/>
          <a:ext cx="422995" cy="304796"/>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2</a:t>
          </a:r>
        </a:p>
      </cdr:txBody>
    </cdr:sp>
  </cdr:relSizeAnchor>
  <cdr:relSizeAnchor xmlns:cdr="http://schemas.openxmlformats.org/drawingml/2006/chartDrawing">
    <cdr:from>
      <cdr:x>0.77765</cdr:x>
      <cdr:y>0.36802</cdr:y>
    </cdr:from>
    <cdr:to>
      <cdr:x>0.85495</cdr:x>
      <cdr:y>0.44904</cdr:y>
    </cdr:to>
    <cdr:sp macro="" textlink="">
      <cdr:nvSpPr>
        <cdr:cNvPr id="6" name="Rectangle 5">
          <a:extLst xmlns:a="http://schemas.openxmlformats.org/drawingml/2006/main">
            <a:ext uri="{FF2B5EF4-FFF2-40B4-BE49-F238E27FC236}">
              <a16:creationId xmlns:a16="http://schemas.microsoft.com/office/drawing/2014/main" id="{C5F37BC9-83A4-B10A-C413-3D0C053E000D}"/>
            </a:ext>
          </a:extLst>
        </cdr:cNvPr>
        <cdr:cNvSpPr/>
      </cdr:nvSpPr>
      <cdr:spPr bwMode="gray">
        <a:xfrm xmlns:a="http://schemas.openxmlformats.org/drawingml/2006/main">
          <a:off x="4255386" y="1384470"/>
          <a:ext cx="422994" cy="30479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3</a:t>
          </a:r>
        </a:p>
      </cdr:txBody>
    </cdr:sp>
  </cdr:relSizeAnchor>
  <cdr:relSizeAnchor xmlns:cdr="http://schemas.openxmlformats.org/drawingml/2006/chartDrawing">
    <cdr:from>
      <cdr:x>0.62836</cdr:x>
      <cdr:y>0.22986</cdr:y>
    </cdr:from>
    <cdr:to>
      <cdr:x>0.70565</cdr:x>
      <cdr:y>0.31088</cdr:y>
    </cdr:to>
    <cdr:sp macro="" textlink="">
      <cdr:nvSpPr>
        <cdr:cNvPr id="7" name="Rectangle 6">
          <a:extLst xmlns:a="http://schemas.openxmlformats.org/drawingml/2006/main">
            <a:ext uri="{FF2B5EF4-FFF2-40B4-BE49-F238E27FC236}">
              <a16:creationId xmlns:a16="http://schemas.microsoft.com/office/drawing/2014/main" id="{12A55797-7FEE-D0B0-E2BB-7ABF6DA21D14}"/>
            </a:ext>
          </a:extLst>
        </cdr:cNvPr>
        <cdr:cNvSpPr/>
      </cdr:nvSpPr>
      <cdr:spPr bwMode="gray">
        <a:xfrm xmlns:a="http://schemas.openxmlformats.org/drawingml/2006/main">
          <a:off x="3438447" y="864725"/>
          <a:ext cx="422939" cy="304796"/>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6</a:t>
          </a:r>
        </a:p>
      </cdr:txBody>
    </cdr:sp>
  </cdr:relSizeAnchor>
  <cdr:relSizeAnchor xmlns:cdr="http://schemas.openxmlformats.org/drawingml/2006/chartDrawing">
    <cdr:from>
      <cdr:x>0.60809</cdr:x>
      <cdr:y>0.10243</cdr:y>
    </cdr:from>
    <cdr:to>
      <cdr:x>0.68539</cdr:x>
      <cdr:y>0.18345</cdr:y>
    </cdr:to>
    <cdr:sp macro="" textlink="">
      <cdr:nvSpPr>
        <cdr:cNvPr id="8" name="Rectangle 7">
          <a:extLst xmlns:a="http://schemas.openxmlformats.org/drawingml/2006/main">
            <a:ext uri="{FF2B5EF4-FFF2-40B4-BE49-F238E27FC236}">
              <a16:creationId xmlns:a16="http://schemas.microsoft.com/office/drawing/2014/main" id="{08CD3469-36B7-0146-29C9-2A63DDA49107}"/>
            </a:ext>
          </a:extLst>
        </cdr:cNvPr>
        <cdr:cNvSpPr/>
      </cdr:nvSpPr>
      <cdr:spPr bwMode="gray">
        <a:xfrm xmlns:a="http://schemas.openxmlformats.org/drawingml/2006/main">
          <a:off x="3327517" y="385330"/>
          <a:ext cx="422995" cy="30479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n-US" dirty="0">
              <a:solidFill>
                <a:schemeClr val="tx1"/>
              </a:solidFill>
            </a:rPr>
            <a:t>15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C76F49-6803-6C41-AA4F-2C217B734C7C}"/>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LID4096"/>
          </a:p>
        </p:txBody>
      </p:sp>
      <p:sp>
        <p:nvSpPr>
          <p:cNvPr id="3" name="Date Placeholder 2">
            <a:extLst>
              <a:ext uri="{FF2B5EF4-FFF2-40B4-BE49-F238E27FC236}">
                <a16:creationId xmlns:a16="http://schemas.microsoft.com/office/drawing/2014/main" id="{57583021-25C4-2F40-3314-14E092B6C115}"/>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FD3BB82E-17DB-4D33-BB06-009481EC5418}" type="datetimeFigureOut">
              <a:rPr lang="LID4096" smtClean="0"/>
              <a:t>12/13/2024</a:t>
            </a:fld>
            <a:endParaRPr lang="LID4096"/>
          </a:p>
        </p:txBody>
      </p:sp>
      <p:sp>
        <p:nvSpPr>
          <p:cNvPr id="4" name="Footer Placeholder 3">
            <a:extLst>
              <a:ext uri="{FF2B5EF4-FFF2-40B4-BE49-F238E27FC236}">
                <a16:creationId xmlns:a16="http://schemas.microsoft.com/office/drawing/2014/main" id="{BA82A886-150A-21D4-DEFF-2BBE7E7A6716}"/>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LID4096"/>
          </a:p>
        </p:txBody>
      </p:sp>
      <p:sp>
        <p:nvSpPr>
          <p:cNvPr id="5" name="Slide Number Placeholder 4">
            <a:extLst>
              <a:ext uri="{FF2B5EF4-FFF2-40B4-BE49-F238E27FC236}">
                <a16:creationId xmlns:a16="http://schemas.microsoft.com/office/drawing/2014/main" id="{25115AAB-629D-305A-A561-F3A323D134F6}"/>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27BC199-2C73-4451-8C51-F9F5C9C248B8}" type="slidenum">
              <a:rPr lang="LID4096" smtClean="0"/>
              <a:t>‹nr.›</a:t>
            </a:fld>
            <a:endParaRPr lang="LID4096"/>
          </a:p>
        </p:txBody>
      </p:sp>
    </p:spTree>
    <p:extLst>
      <p:ext uri="{BB962C8B-B14F-4D97-AF65-F5344CB8AC3E}">
        <p14:creationId xmlns:p14="http://schemas.microsoft.com/office/powerpoint/2010/main" val="64219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C0A3FAB9-9255-4408-89B6-47207FEC8EC8}" type="datetimeFigureOut">
              <a:rPr lang="en-US" smtClean="0"/>
              <a:t>12/13/2024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F9B4AA2B-A679-46AB-93CA-3403F9588262}" type="slidenum">
              <a:rPr lang="en-US" smtClean="0"/>
              <a:t>‹nr.›</a:t>
            </a:fld>
            <a:endParaRPr lang="en-US"/>
          </a:p>
        </p:txBody>
      </p:sp>
    </p:spTree>
    <p:extLst>
      <p:ext uri="{BB962C8B-B14F-4D97-AF65-F5344CB8AC3E}">
        <p14:creationId xmlns:p14="http://schemas.microsoft.com/office/powerpoint/2010/main" val="2137040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024" userDrawn="1">
          <p15:clr>
            <a:srgbClr val="F26B43"/>
          </p15:clr>
        </p15:guide>
        <p15:guide id="2" pos="2304"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F9B4AA2B-A679-46AB-93CA-3403F9588262}" type="slidenum">
              <a:rPr lang="en-US" smtClean="0"/>
              <a:t>1</a:t>
            </a:fld>
            <a:endParaRPr lang="en-US"/>
          </a:p>
        </p:txBody>
      </p:sp>
    </p:spTree>
    <p:extLst>
      <p:ext uri="{BB962C8B-B14F-4D97-AF65-F5344CB8AC3E}">
        <p14:creationId xmlns:p14="http://schemas.microsoft.com/office/powerpoint/2010/main" val="92961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9E3CC-580E-2864-7062-8DF1CA45CE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68AC6-4BCE-DED9-CF94-8F5023A00A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575CC-E6BB-7115-ECCC-7854E5B68F2E}"/>
              </a:ext>
            </a:extLst>
          </p:cNvPr>
          <p:cNvSpPr>
            <a:spLocks noGrp="1"/>
          </p:cNvSpPr>
          <p:nvPr>
            <p:ph type="body" idx="1"/>
          </p:nvPr>
        </p:nvSpPr>
        <p:spPr/>
        <p:txBody>
          <a:bodyPr/>
          <a:lstStyle/>
          <a:p>
            <a:pPr marL="171450" indent="-171450">
              <a:buFontTx/>
              <a:buChar char="-"/>
            </a:pPr>
            <a:endParaRPr lang="en-US"/>
          </a:p>
        </p:txBody>
      </p:sp>
      <p:sp>
        <p:nvSpPr>
          <p:cNvPr id="4" name="Slide Number Placeholder 3">
            <a:extLst>
              <a:ext uri="{FF2B5EF4-FFF2-40B4-BE49-F238E27FC236}">
                <a16:creationId xmlns:a16="http://schemas.microsoft.com/office/drawing/2014/main" id="{BBA49719-CC4D-3CAC-2350-CAB6E5F594EA}"/>
              </a:ext>
            </a:extLst>
          </p:cNvPr>
          <p:cNvSpPr>
            <a:spLocks noGrp="1"/>
          </p:cNvSpPr>
          <p:nvPr>
            <p:ph type="sldNum" sz="quarter" idx="5"/>
          </p:nvPr>
        </p:nvSpPr>
        <p:spPr/>
        <p:txBody>
          <a:bodyPr/>
          <a:lstStyle/>
          <a:p>
            <a:fld id="{F9B4AA2B-A679-46AB-93CA-3403F9588262}" type="slidenum">
              <a:rPr lang="en-US" smtClean="0"/>
              <a:t>10</a:t>
            </a:fld>
            <a:endParaRPr lang="en-US"/>
          </a:p>
        </p:txBody>
      </p:sp>
    </p:spTree>
    <p:extLst>
      <p:ext uri="{BB962C8B-B14F-4D97-AF65-F5344CB8AC3E}">
        <p14:creationId xmlns:p14="http://schemas.microsoft.com/office/powerpoint/2010/main" val="1878363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384E5-F03D-42B7-7C1B-3B664228E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6BA3F-6F80-449E-2EB5-89A38A2F2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931638-4D77-8AE7-4BF2-012A38DBD4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77CF6A-9775-82F3-7085-B09F52D9BBFA}"/>
              </a:ext>
            </a:extLst>
          </p:cNvPr>
          <p:cNvSpPr>
            <a:spLocks noGrp="1"/>
          </p:cNvSpPr>
          <p:nvPr>
            <p:ph type="sldNum" sz="quarter" idx="5"/>
          </p:nvPr>
        </p:nvSpPr>
        <p:spPr/>
        <p:txBody>
          <a:bodyPr/>
          <a:lstStyle/>
          <a:p>
            <a:fld id="{F9B4AA2B-A679-46AB-93CA-3403F9588262}" type="slidenum">
              <a:rPr lang="en-US" smtClean="0"/>
              <a:t>11</a:t>
            </a:fld>
            <a:endParaRPr lang="en-US"/>
          </a:p>
        </p:txBody>
      </p:sp>
    </p:spTree>
    <p:extLst>
      <p:ext uri="{BB962C8B-B14F-4D97-AF65-F5344CB8AC3E}">
        <p14:creationId xmlns:p14="http://schemas.microsoft.com/office/powerpoint/2010/main" val="2464165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B7164-AF25-9623-DA16-E0B547A0C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23076-3C32-F877-FD02-0F56BADAA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C9A1C-DC04-9DA7-DF4E-70B396980BD4}"/>
              </a:ext>
            </a:extLst>
          </p:cNvPr>
          <p:cNvSpPr>
            <a:spLocks noGrp="1"/>
          </p:cNvSpPr>
          <p:nvPr>
            <p:ph type="body" idx="1"/>
          </p:nvPr>
        </p:nvSpPr>
        <p:spPr/>
        <p:txBody>
          <a:bodyPr/>
          <a:lstStyle/>
          <a:p>
            <a:pPr marL="171450" indent="-171450">
              <a:buFontTx/>
              <a:buChar char="-"/>
            </a:pPr>
            <a:endParaRPr lang="en-US"/>
          </a:p>
        </p:txBody>
      </p:sp>
      <p:sp>
        <p:nvSpPr>
          <p:cNvPr id="4" name="Slide Number Placeholder 3">
            <a:extLst>
              <a:ext uri="{FF2B5EF4-FFF2-40B4-BE49-F238E27FC236}">
                <a16:creationId xmlns:a16="http://schemas.microsoft.com/office/drawing/2014/main" id="{9F58C178-A845-143E-CBFA-60C39BAE8842}"/>
              </a:ext>
            </a:extLst>
          </p:cNvPr>
          <p:cNvSpPr>
            <a:spLocks noGrp="1"/>
          </p:cNvSpPr>
          <p:nvPr>
            <p:ph type="sldNum" sz="quarter" idx="5"/>
          </p:nvPr>
        </p:nvSpPr>
        <p:spPr/>
        <p:txBody>
          <a:bodyPr/>
          <a:lstStyle/>
          <a:p>
            <a:fld id="{F9B4AA2B-A679-46AB-93CA-3403F9588262}" type="slidenum">
              <a:rPr lang="en-US" smtClean="0"/>
              <a:t>12</a:t>
            </a:fld>
            <a:endParaRPr lang="en-US"/>
          </a:p>
        </p:txBody>
      </p:sp>
    </p:spTree>
    <p:extLst>
      <p:ext uri="{BB962C8B-B14F-4D97-AF65-F5344CB8AC3E}">
        <p14:creationId xmlns:p14="http://schemas.microsoft.com/office/powerpoint/2010/main" val="3088954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13</a:t>
            </a:fld>
            <a:endParaRPr lang="de-DE"/>
          </a:p>
        </p:txBody>
      </p:sp>
    </p:spTree>
    <p:extLst>
      <p:ext uri="{BB962C8B-B14F-4D97-AF65-F5344CB8AC3E}">
        <p14:creationId xmlns:p14="http://schemas.microsoft.com/office/powerpoint/2010/main" val="971233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14</a:t>
            </a:fld>
            <a:endParaRPr lang="en-US"/>
          </a:p>
        </p:txBody>
      </p:sp>
    </p:spTree>
    <p:extLst>
      <p:ext uri="{BB962C8B-B14F-4D97-AF65-F5344CB8AC3E}">
        <p14:creationId xmlns:p14="http://schemas.microsoft.com/office/powerpoint/2010/main" val="2243741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15</a:t>
            </a:fld>
            <a:endParaRPr lang="en-US"/>
          </a:p>
        </p:txBody>
      </p:sp>
    </p:spTree>
    <p:extLst>
      <p:ext uri="{BB962C8B-B14F-4D97-AF65-F5344CB8AC3E}">
        <p14:creationId xmlns:p14="http://schemas.microsoft.com/office/powerpoint/2010/main" val="220003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16</a:t>
            </a:fld>
            <a:endParaRPr lang="de-DE"/>
          </a:p>
        </p:txBody>
      </p:sp>
    </p:spTree>
    <p:extLst>
      <p:ext uri="{BB962C8B-B14F-4D97-AF65-F5344CB8AC3E}">
        <p14:creationId xmlns:p14="http://schemas.microsoft.com/office/powerpoint/2010/main" val="3260459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5CACF-3062-1784-A2A5-1640134988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4B750-439D-9A11-8419-23CC4F76E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5F45D4-4BA3-3715-B3CE-2A455BECFB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50B4E7-0281-BADE-1FD2-CA2AA8A02C71}"/>
              </a:ext>
            </a:extLst>
          </p:cNvPr>
          <p:cNvSpPr>
            <a:spLocks noGrp="1"/>
          </p:cNvSpPr>
          <p:nvPr>
            <p:ph type="sldNum" sz="quarter" idx="5"/>
          </p:nvPr>
        </p:nvSpPr>
        <p:spPr/>
        <p:txBody>
          <a:bodyPr/>
          <a:lstStyle/>
          <a:p>
            <a:fld id="{F9B4AA2B-A679-46AB-93CA-3403F9588262}" type="slidenum">
              <a:rPr lang="en-US" smtClean="0"/>
              <a:t>17</a:t>
            </a:fld>
            <a:endParaRPr lang="en-US"/>
          </a:p>
        </p:txBody>
      </p:sp>
    </p:spTree>
    <p:extLst>
      <p:ext uri="{BB962C8B-B14F-4D97-AF65-F5344CB8AC3E}">
        <p14:creationId xmlns:p14="http://schemas.microsoft.com/office/powerpoint/2010/main" val="1621370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4613D-7FB5-A1D8-4440-5C7442A0E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F9516-F3E8-2B4D-B1F2-EFD5F9634B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0CCDE-10EE-D526-58BF-8395F6C68A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CD861B-C908-1AF2-BA4B-813E2D390256}"/>
              </a:ext>
            </a:extLst>
          </p:cNvPr>
          <p:cNvSpPr>
            <a:spLocks noGrp="1"/>
          </p:cNvSpPr>
          <p:nvPr>
            <p:ph type="sldNum" sz="quarter" idx="5"/>
          </p:nvPr>
        </p:nvSpPr>
        <p:spPr/>
        <p:txBody>
          <a:bodyPr/>
          <a:lstStyle/>
          <a:p>
            <a:fld id="{F9B4AA2B-A679-46AB-93CA-3403F9588262}" type="slidenum">
              <a:rPr lang="en-US" smtClean="0"/>
              <a:t>18</a:t>
            </a:fld>
            <a:endParaRPr lang="en-US"/>
          </a:p>
        </p:txBody>
      </p:sp>
    </p:spTree>
    <p:extLst>
      <p:ext uri="{BB962C8B-B14F-4D97-AF65-F5344CB8AC3E}">
        <p14:creationId xmlns:p14="http://schemas.microsoft.com/office/powerpoint/2010/main" val="2375204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19</a:t>
            </a:fld>
            <a:endParaRPr lang="de-DE"/>
          </a:p>
        </p:txBody>
      </p:sp>
    </p:spTree>
    <p:extLst>
      <p:ext uri="{BB962C8B-B14F-4D97-AF65-F5344CB8AC3E}">
        <p14:creationId xmlns:p14="http://schemas.microsoft.com/office/powerpoint/2010/main" val="4056754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2</a:t>
            </a:fld>
            <a:endParaRPr lang="en-US"/>
          </a:p>
        </p:txBody>
      </p:sp>
    </p:spTree>
    <p:extLst>
      <p:ext uri="{BB962C8B-B14F-4D97-AF65-F5344CB8AC3E}">
        <p14:creationId xmlns:p14="http://schemas.microsoft.com/office/powerpoint/2010/main" val="3194634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20</a:t>
            </a:fld>
            <a:endParaRPr lang="en-US"/>
          </a:p>
        </p:txBody>
      </p:sp>
    </p:spTree>
    <p:extLst>
      <p:ext uri="{BB962C8B-B14F-4D97-AF65-F5344CB8AC3E}">
        <p14:creationId xmlns:p14="http://schemas.microsoft.com/office/powerpoint/2010/main" val="976346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FC99-C2CA-F7EA-57B9-3B9E8097D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2926E-0205-A89F-E859-0164FC975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696C05-AE13-B299-3EC9-43EE1AD80C5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54A2D4-2CC3-36ED-F76F-C575C657151C}"/>
              </a:ext>
            </a:extLst>
          </p:cNvPr>
          <p:cNvSpPr>
            <a:spLocks noGrp="1"/>
          </p:cNvSpPr>
          <p:nvPr>
            <p:ph type="sldNum" sz="quarter" idx="5"/>
          </p:nvPr>
        </p:nvSpPr>
        <p:spPr/>
        <p:txBody>
          <a:bodyPr/>
          <a:lstStyle/>
          <a:p>
            <a:fld id="{F9B4AA2B-A679-46AB-93CA-3403F9588262}" type="slidenum">
              <a:rPr lang="en-US" smtClean="0"/>
              <a:t>21</a:t>
            </a:fld>
            <a:endParaRPr lang="en-US"/>
          </a:p>
        </p:txBody>
      </p:sp>
    </p:spTree>
    <p:extLst>
      <p:ext uri="{BB962C8B-B14F-4D97-AF65-F5344CB8AC3E}">
        <p14:creationId xmlns:p14="http://schemas.microsoft.com/office/powerpoint/2010/main" val="17318849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22</a:t>
            </a:fld>
            <a:endParaRPr lang="en-US"/>
          </a:p>
        </p:txBody>
      </p:sp>
    </p:spTree>
    <p:extLst>
      <p:ext uri="{BB962C8B-B14F-4D97-AF65-F5344CB8AC3E}">
        <p14:creationId xmlns:p14="http://schemas.microsoft.com/office/powerpoint/2010/main" val="3660129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78227-B89C-35A0-56BE-3F021ADC7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BC7AC-34B1-21E6-C0E1-37B57982B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939469-1C03-56D8-A6AD-761086BC2A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568CDD-FD2F-1C0F-8BB5-4AF93F5FC368}"/>
              </a:ext>
            </a:extLst>
          </p:cNvPr>
          <p:cNvSpPr>
            <a:spLocks noGrp="1"/>
          </p:cNvSpPr>
          <p:nvPr>
            <p:ph type="sldNum" sz="quarter" idx="5"/>
          </p:nvPr>
        </p:nvSpPr>
        <p:spPr/>
        <p:txBody>
          <a:bodyPr/>
          <a:lstStyle/>
          <a:p>
            <a:fld id="{F9B4AA2B-A679-46AB-93CA-3403F9588262}" type="slidenum">
              <a:rPr lang="en-US" smtClean="0"/>
              <a:t>23</a:t>
            </a:fld>
            <a:endParaRPr lang="en-US"/>
          </a:p>
        </p:txBody>
      </p:sp>
    </p:spTree>
    <p:extLst>
      <p:ext uri="{BB962C8B-B14F-4D97-AF65-F5344CB8AC3E}">
        <p14:creationId xmlns:p14="http://schemas.microsoft.com/office/powerpoint/2010/main" val="28999575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5E1C4-3020-CCEF-C450-A6633E9D2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1E5C0B-D28F-A1FD-3EA5-33E91269F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7F6D4D-70B0-6BD4-EBBA-0298F68A9863}"/>
              </a:ext>
            </a:extLst>
          </p:cNvPr>
          <p:cNvSpPr>
            <a:spLocks noGrp="1"/>
          </p:cNvSpPr>
          <p:nvPr>
            <p:ph type="body" idx="1"/>
          </p:nvPr>
        </p:nvSpPr>
        <p:spPr/>
        <p:txBody>
          <a:bodyPr/>
          <a:lstStyle/>
          <a:p>
            <a:pPr marL="171450" indent="-171450">
              <a:buFontTx/>
              <a:buChar char="-"/>
            </a:pPr>
            <a:endParaRPr lang="en-US"/>
          </a:p>
        </p:txBody>
      </p:sp>
      <p:sp>
        <p:nvSpPr>
          <p:cNvPr id="4" name="Slide Number Placeholder 3">
            <a:extLst>
              <a:ext uri="{FF2B5EF4-FFF2-40B4-BE49-F238E27FC236}">
                <a16:creationId xmlns:a16="http://schemas.microsoft.com/office/drawing/2014/main" id="{FC428F7E-1674-9591-4078-55F883776E33}"/>
              </a:ext>
            </a:extLst>
          </p:cNvPr>
          <p:cNvSpPr>
            <a:spLocks noGrp="1"/>
          </p:cNvSpPr>
          <p:nvPr>
            <p:ph type="sldNum" sz="quarter" idx="5"/>
          </p:nvPr>
        </p:nvSpPr>
        <p:spPr/>
        <p:txBody>
          <a:bodyPr/>
          <a:lstStyle/>
          <a:p>
            <a:fld id="{F9B4AA2B-A679-46AB-93CA-3403F9588262}" type="slidenum">
              <a:rPr lang="en-US" smtClean="0"/>
              <a:t>24</a:t>
            </a:fld>
            <a:endParaRPr lang="en-US"/>
          </a:p>
        </p:txBody>
      </p:sp>
    </p:spTree>
    <p:extLst>
      <p:ext uri="{BB962C8B-B14F-4D97-AF65-F5344CB8AC3E}">
        <p14:creationId xmlns:p14="http://schemas.microsoft.com/office/powerpoint/2010/main" val="11971357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26</a:t>
            </a:fld>
            <a:endParaRPr lang="de-DE"/>
          </a:p>
        </p:txBody>
      </p:sp>
    </p:spTree>
    <p:extLst>
      <p:ext uri="{BB962C8B-B14F-4D97-AF65-F5344CB8AC3E}">
        <p14:creationId xmlns:p14="http://schemas.microsoft.com/office/powerpoint/2010/main" val="1246936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27</a:t>
            </a:fld>
            <a:endParaRPr lang="en-US"/>
          </a:p>
        </p:txBody>
      </p:sp>
    </p:spTree>
    <p:extLst>
      <p:ext uri="{BB962C8B-B14F-4D97-AF65-F5344CB8AC3E}">
        <p14:creationId xmlns:p14="http://schemas.microsoft.com/office/powerpoint/2010/main" val="795162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28</a:t>
            </a:fld>
            <a:endParaRPr lang="de-DE"/>
          </a:p>
        </p:txBody>
      </p:sp>
    </p:spTree>
    <p:extLst>
      <p:ext uri="{BB962C8B-B14F-4D97-AF65-F5344CB8AC3E}">
        <p14:creationId xmlns:p14="http://schemas.microsoft.com/office/powerpoint/2010/main" val="17357716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29</a:t>
            </a:fld>
            <a:endParaRPr lang="en-US"/>
          </a:p>
        </p:txBody>
      </p:sp>
    </p:spTree>
    <p:extLst>
      <p:ext uri="{BB962C8B-B14F-4D97-AF65-F5344CB8AC3E}">
        <p14:creationId xmlns:p14="http://schemas.microsoft.com/office/powerpoint/2010/main" val="44069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30</a:t>
            </a:fld>
            <a:endParaRPr lang="de-DE"/>
          </a:p>
        </p:txBody>
      </p:sp>
    </p:spTree>
    <p:extLst>
      <p:ext uri="{BB962C8B-B14F-4D97-AF65-F5344CB8AC3E}">
        <p14:creationId xmlns:p14="http://schemas.microsoft.com/office/powerpoint/2010/main" val="268767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3</a:t>
            </a:fld>
            <a:endParaRPr lang="de-DE"/>
          </a:p>
        </p:txBody>
      </p:sp>
    </p:spTree>
    <p:extLst>
      <p:ext uri="{BB962C8B-B14F-4D97-AF65-F5344CB8AC3E}">
        <p14:creationId xmlns:p14="http://schemas.microsoft.com/office/powerpoint/2010/main" val="2923700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31</a:t>
            </a:fld>
            <a:endParaRPr lang="en-US"/>
          </a:p>
        </p:txBody>
      </p:sp>
    </p:spTree>
    <p:extLst>
      <p:ext uri="{BB962C8B-B14F-4D97-AF65-F5344CB8AC3E}">
        <p14:creationId xmlns:p14="http://schemas.microsoft.com/office/powerpoint/2010/main" val="3698271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32</a:t>
            </a:fld>
            <a:endParaRPr lang="de-DE"/>
          </a:p>
        </p:txBody>
      </p:sp>
    </p:spTree>
    <p:extLst>
      <p:ext uri="{BB962C8B-B14F-4D97-AF65-F5344CB8AC3E}">
        <p14:creationId xmlns:p14="http://schemas.microsoft.com/office/powerpoint/2010/main" val="759820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4F2D1-2038-8D0F-63E7-A121D5288A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8DB43-119F-826B-E41D-3502491A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891C90-545C-6E62-4379-C76B6510D1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8844BF-B571-E270-489C-DA1FF2CBF6DE}"/>
              </a:ext>
            </a:extLst>
          </p:cNvPr>
          <p:cNvSpPr>
            <a:spLocks noGrp="1"/>
          </p:cNvSpPr>
          <p:nvPr>
            <p:ph type="sldNum" sz="quarter" idx="5"/>
          </p:nvPr>
        </p:nvSpPr>
        <p:spPr/>
        <p:txBody>
          <a:bodyPr/>
          <a:lstStyle/>
          <a:p>
            <a:fld id="{F9B4AA2B-A679-46AB-93CA-3403F9588262}" type="slidenum">
              <a:rPr lang="en-US" smtClean="0"/>
              <a:t>33</a:t>
            </a:fld>
            <a:endParaRPr lang="en-US"/>
          </a:p>
        </p:txBody>
      </p:sp>
    </p:spTree>
    <p:extLst>
      <p:ext uri="{BB962C8B-B14F-4D97-AF65-F5344CB8AC3E}">
        <p14:creationId xmlns:p14="http://schemas.microsoft.com/office/powerpoint/2010/main" val="1677402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08FD1-3A3E-C6D5-3CE4-80E2DEB33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C4EE5-64A6-B2ED-B4C6-6B9ACC26C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BE9F4B-336A-9AE0-0047-7A77C33425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904CE9-66C0-3F13-C2D7-5298FAB0DCD6}"/>
              </a:ext>
            </a:extLst>
          </p:cNvPr>
          <p:cNvSpPr>
            <a:spLocks noGrp="1"/>
          </p:cNvSpPr>
          <p:nvPr>
            <p:ph type="sldNum" sz="quarter" idx="5"/>
          </p:nvPr>
        </p:nvSpPr>
        <p:spPr/>
        <p:txBody>
          <a:bodyPr/>
          <a:lstStyle/>
          <a:p>
            <a:fld id="{F9B4AA2B-A679-46AB-93CA-3403F9588262}" type="slidenum">
              <a:rPr lang="en-US" smtClean="0"/>
              <a:t>34</a:t>
            </a:fld>
            <a:endParaRPr lang="en-US"/>
          </a:p>
        </p:txBody>
      </p:sp>
    </p:spTree>
    <p:extLst>
      <p:ext uri="{BB962C8B-B14F-4D97-AF65-F5344CB8AC3E}">
        <p14:creationId xmlns:p14="http://schemas.microsoft.com/office/powerpoint/2010/main" val="41616304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94FBF-E6D0-EC80-EC4A-B5658641EB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55966-D1CE-F3FC-0813-FB455DA06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037BD-E4B1-CAA8-D2EE-425BB78ACE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9DDEFA-4D0A-B6B6-33B1-9C59B8E93084}"/>
              </a:ext>
            </a:extLst>
          </p:cNvPr>
          <p:cNvSpPr>
            <a:spLocks noGrp="1"/>
          </p:cNvSpPr>
          <p:nvPr>
            <p:ph type="sldNum" sz="quarter" idx="5"/>
          </p:nvPr>
        </p:nvSpPr>
        <p:spPr/>
        <p:txBody>
          <a:bodyPr/>
          <a:lstStyle/>
          <a:p>
            <a:fld id="{F9B4AA2B-A679-46AB-93CA-3403F9588262}" type="slidenum">
              <a:rPr lang="en-US" smtClean="0"/>
              <a:t>35</a:t>
            </a:fld>
            <a:endParaRPr lang="en-US"/>
          </a:p>
        </p:txBody>
      </p:sp>
    </p:spTree>
    <p:extLst>
      <p:ext uri="{BB962C8B-B14F-4D97-AF65-F5344CB8AC3E}">
        <p14:creationId xmlns:p14="http://schemas.microsoft.com/office/powerpoint/2010/main" val="1444961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E9C2E-C296-3B24-5DBE-E08BA8FC4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C7E2-4951-7FDF-0BAE-956402F1A2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D86E5-2BE6-9756-17DF-9FDEBD8826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274B86-83FE-1017-AC4C-E9CE11B145F8}"/>
              </a:ext>
            </a:extLst>
          </p:cNvPr>
          <p:cNvSpPr>
            <a:spLocks noGrp="1"/>
          </p:cNvSpPr>
          <p:nvPr>
            <p:ph type="sldNum" sz="quarter" idx="5"/>
          </p:nvPr>
        </p:nvSpPr>
        <p:spPr/>
        <p:txBody>
          <a:bodyPr/>
          <a:lstStyle/>
          <a:p>
            <a:fld id="{F9B4AA2B-A679-46AB-93CA-3403F9588262}" type="slidenum">
              <a:rPr lang="en-US" smtClean="0"/>
              <a:t>36</a:t>
            </a:fld>
            <a:endParaRPr lang="en-US"/>
          </a:p>
        </p:txBody>
      </p:sp>
    </p:spTree>
    <p:extLst>
      <p:ext uri="{BB962C8B-B14F-4D97-AF65-F5344CB8AC3E}">
        <p14:creationId xmlns:p14="http://schemas.microsoft.com/office/powerpoint/2010/main" val="5713876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37</a:t>
            </a:fld>
            <a:endParaRPr lang="de-DE"/>
          </a:p>
        </p:txBody>
      </p:sp>
    </p:spTree>
    <p:extLst>
      <p:ext uri="{BB962C8B-B14F-4D97-AF65-F5344CB8AC3E}">
        <p14:creationId xmlns:p14="http://schemas.microsoft.com/office/powerpoint/2010/main" val="15263590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CBC6E-BD82-660D-8952-E655ADD01C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D2F0B-2955-0877-77E5-3B520D7E15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116ADD-FEFC-26C1-B4A4-859A1E4E9E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4E94DA-5898-66CB-BE90-8FF9D96F81F1}"/>
              </a:ext>
            </a:extLst>
          </p:cNvPr>
          <p:cNvSpPr>
            <a:spLocks noGrp="1"/>
          </p:cNvSpPr>
          <p:nvPr>
            <p:ph type="sldNum" sz="quarter" idx="5"/>
          </p:nvPr>
        </p:nvSpPr>
        <p:spPr/>
        <p:txBody>
          <a:bodyPr/>
          <a:lstStyle/>
          <a:p>
            <a:fld id="{F9B4AA2B-A679-46AB-93CA-3403F9588262}" type="slidenum">
              <a:rPr lang="en-US" smtClean="0"/>
              <a:t>38</a:t>
            </a:fld>
            <a:endParaRPr lang="en-US"/>
          </a:p>
        </p:txBody>
      </p:sp>
    </p:spTree>
    <p:extLst>
      <p:ext uri="{BB962C8B-B14F-4D97-AF65-F5344CB8AC3E}">
        <p14:creationId xmlns:p14="http://schemas.microsoft.com/office/powerpoint/2010/main" val="3499976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39</a:t>
            </a:fld>
            <a:endParaRPr lang="en-US"/>
          </a:p>
        </p:txBody>
      </p:sp>
    </p:spTree>
    <p:extLst>
      <p:ext uri="{BB962C8B-B14F-4D97-AF65-F5344CB8AC3E}">
        <p14:creationId xmlns:p14="http://schemas.microsoft.com/office/powerpoint/2010/main" val="15889726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40</a:t>
            </a:fld>
            <a:endParaRPr lang="en-US"/>
          </a:p>
        </p:txBody>
      </p:sp>
    </p:spTree>
    <p:extLst>
      <p:ext uri="{BB962C8B-B14F-4D97-AF65-F5344CB8AC3E}">
        <p14:creationId xmlns:p14="http://schemas.microsoft.com/office/powerpoint/2010/main" val="3578664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4</a:t>
            </a:fld>
            <a:endParaRPr lang="de-DE"/>
          </a:p>
        </p:txBody>
      </p:sp>
    </p:spTree>
    <p:extLst>
      <p:ext uri="{BB962C8B-B14F-4D97-AF65-F5344CB8AC3E}">
        <p14:creationId xmlns:p14="http://schemas.microsoft.com/office/powerpoint/2010/main" val="14196970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76250" y="890588"/>
            <a:ext cx="5903913" cy="3321050"/>
          </a:xfrm>
        </p:spPr>
      </p:sp>
      <p:sp>
        <p:nvSpPr>
          <p:cNvPr id="3" name="Notizenplatzhalter 2"/>
          <p:cNvSpPr>
            <a:spLocks noGrp="1"/>
          </p:cNvSpPr>
          <p:nvPr>
            <p:ph type="body" idx="1"/>
          </p:nvPr>
        </p:nvSpPr>
        <p:spPr/>
        <p:txBody>
          <a:bodyPr/>
          <a:lstStyle/>
          <a:p>
            <a:pPr marL="171450" indent="-171450">
              <a:buFontTx/>
              <a:buChar char="-"/>
            </a:pPr>
            <a:endParaRPr lang="en-US"/>
          </a:p>
        </p:txBody>
      </p:sp>
      <p:sp>
        <p:nvSpPr>
          <p:cNvPr id="4" name="Foliennummernplatzhalter 3"/>
          <p:cNvSpPr>
            <a:spLocks noGrp="1"/>
          </p:cNvSpPr>
          <p:nvPr>
            <p:ph type="sldNum" sz="quarter" idx="10"/>
          </p:nvPr>
        </p:nvSpPr>
        <p:spPr/>
        <p:txBody>
          <a:bodyPr/>
          <a:lstStyle/>
          <a:p>
            <a:fld id="{8FF9B0DE-3FEB-4AA0-B465-B80EF7C1333D}" type="slidenum">
              <a:rPr lang="de-DE" smtClean="0"/>
              <a:pPr/>
              <a:t>41</a:t>
            </a:fld>
            <a:endParaRPr lang="de-DE"/>
          </a:p>
        </p:txBody>
      </p:sp>
    </p:spTree>
    <p:extLst>
      <p:ext uri="{BB962C8B-B14F-4D97-AF65-F5344CB8AC3E}">
        <p14:creationId xmlns:p14="http://schemas.microsoft.com/office/powerpoint/2010/main" val="6940051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43</a:t>
            </a:fld>
            <a:endParaRPr lang="en-US"/>
          </a:p>
        </p:txBody>
      </p:sp>
    </p:spTree>
    <p:extLst>
      <p:ext uri="{BB962C8B-B14F-4D97-AF65-F5344CB8AC3E}">
        <p14:creationId xmlns:p14="http://schemas.microsoft.com/office/powerpoint/2010/main" val="20792274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a:p>
        </p:txBody>
      </p:sp>
      <p:sp>
        <p:nvSpPr>
          <p:cNvPr id="4" name="Slide Number Placeholder 3"/>
          <p:cNvSpPr>
            <a:spLocks noGrp="1"/>
          </p:cNvSpPr>
          <p:nvPr>
            <p:ph type="sldNum" sz="quarter" idx="5"/>
          </p:nvPr>
        </p:nvSpPr>
        <p:spPr/>
        <p:txBody>
          <a:bodyPr/>
          <a:lstStyle/>
          <a:p>
            <a:fld id="{F9B4AA2B-A679-46AB-93CA-3403F9588262}" type="slidenum">
              <a:rPr lang="en-US" smtClean="0"/>
              <a:t>45</a:t>
            </a:fld>
            <a:endParaRPr lang="en-US"/>
          </a:p>
        </p:txBody>
      </p:sp>
    </p:spTree>
    <p:extLst>
      <p:ext uri="{BB962C8B-B14F-4D97-AF65-F5344CB8AC3E}">
        <p14:creationId xmlns:p14="http://schemas.microsoft.com/office/powerpoint/2010/main" val="3594094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5</a:t>
            </a:fld>
            <a:endParaRPr lang="en-US"/>
          </a:p>
        </p:txBody>
      </p:sp>
    </p:spTree>
    <p:extLst>
      <p:ext uri="{BB962C8B-B14F-4D97-AF65-F5344CB8AC3E}">
        <p14:creationId xmlns:p14="http://schemas.microsoft.com/office/powerpoint/2010/main" val="2047634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6</a:t>
            </a:fld>
            <a:endParaRPr lang="en-US"/>
          </a:p>
        </p:txBody>
      </p:sp>
    </p:spTree>
    <p:extLst>
      <p:ext uri="{BB962C8B-B14F-4D97-AF65-F5344CB8AC3E}">
        <p14:creationId xmlns:p14="http://schemas.microsoft.com/office/powerpoint/2010/main" val="1664074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C0948-51AF-2ED7-4801-A590A01B6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53E9-08C4-0117-5A46-F564BF7C2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AF2117-7923-8578-2948-24B172283D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FCE7FC-A25B-95D4-4F7F-F2210A2109EB}"/>
              </a:ext>
            </a:extLst>
          </p:cNvPr>
          <p:cNvSpPr>
            <a:spLocks noGrp="1"/>
          </p:cNvSpPr>
          <p:nvPr>
            <p:ph type="sldNum" sz="quarter" idx="5"/>
          </p:nvPr>
        </p:nvSpPr>
        <p:spPr/>
        <p:txBody>
          <a:bodyPr/>
          <a:lstStyle/>
          <a:p>
            <a:fld id="{F9B4AA2B-A679-46AB-93CA-3403F9588262}" type="slidenum">
              <a:rPr lang="en-US" smtClean="0"/>
              <a:t>7</a:t>
            </a:fld>
            <a:endParaRPr lang="en-US"/>
          </a:p>
        </p:txBody>
      </p:sp>
    </p:spTree>
    <p:extLst>
      <p:ext uri="{BB962C8B-B14F-4D97-AF65-F5344CB8AC3E}">
        <p14:creationId xmlns:p14="http://schemas.microsoft.com/office/powerpoint/2010/main" val="242874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B4AA2B-A679-46AB-93CA-3403F9588262}" type="slidenum">
              <a:rPr lang="en-US" smtClean="0"/>
              <a:t>8</a:t>
            </a:fld>
            <a:endParaRPr lang="en-US"/>
          </a:p>
        </p:txBody>
      </p:sp>
    </p:spTree>
    <p:extLst>
      <p:ext uri="{BB962C8B-B14F-4D97-AF65-F5344CB8AC3E}">
        <p14:creationId xmlns:p14="http://schemas.microsoft.com/office/powerpoint/2010/main" val="162729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F5A92-D50B-4673-0E16-D4D03C8E900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A812E4D-2EBE-A6B2-2004-9CFC36C39713}"/>
              </a:ext>
            </a:extLst>
          </p:cNvPr>
          <p:cNvSpPr>
            <a:spLocks noGrp="1" noRot="1" noChangeAspect="1"/>
          </p:cNvSpPr>
          <p:nvPr>
            <p:ph type="sldImg"/>
          </p:nvPr>
        </p:nvSpPr>
        <p:spPr>
          <a:xfrm>
            <a:off x="476250" y="890588"/>
            <a:ext cx="5903913" cy="3321050"/>
          </a:xfrm>
        </p:spPr>
      </p:sp>
      <p:sp>
        <p:nvSpPr>
          <p:cNvPr id="3" name="Notizenplatzhalter 2">
            <a:extLst>
              <a:ext uri="{FF2B5EF4-FFF2-40B4-BE49-F238E27FC236}">
                <a16:creationId xmlns:a16="http://schemas.microsoft.com/office/drawing/2014/main" id="{378C19BA-B8B9-7C16-91C9-F5CA2F75E215}"/>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BFA99A0-BB8D-EB4E-7A3C-E8EADF187EA8}"/>
              </a:ext>
            </a:extLst>
          </p:cNvPr>
          <p:cNvSpPr>
            <a:spLocks noGrp="1"/>
          </p:cNvSpPr>
          <p:nvPr>
            <p:ph type="sldNum" sz="quarter" idx="10"/>
          </p:nvPr>
        </p:nvSpPr>
        <p:spPr/>
        <p:txBody>
          <a:bodyPr/>
          <a:lstStyle/>
          <a:p>
            <a:fld id="{8FF9B0DE-3FEB-4AA0-B465-B80EF7C1333D}" type="slidenum">
              <a:rPr lang="de-DE" smtClean="0"/>
              <a:pPr/>
              <a:t>9</a:t>
            </a:fld>
            <a:endParaRPr lang="de-DE"/>
          </a:p>
        </p:txBody>
      </p:sp>
    </p:spTree>
    <p:extLst>
      <p:ext uri="{BB962C8B-B14F-4D97-AF65-F5344CB8AC3E}">
        <p14:creationId xmlns:p14="http://schemas.microsoft.com/office/powerpoint/2010/main" val="403274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1.emf"/></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Master" Target="../slideMasters/slideMaster3.xml"/><Relationship Id="rId1" Type="http://schemas.openxmlformats.org/officeDocument/2006/relationships/tags" Target="../tags/tag1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479376" y="3284984"/>
            <a:ext cx="5616000" cy="864000"/>
          </a:xfrm>
        </p:spPr>
        <p:txBody>
          <a:bodyPr anchor="b"/>
          <a:lstStyle>
            <a:lvl1pPr algn="l">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479376" y="4221088"/>
            <a:ext cx="5616000" cy="648000"/>
          </a:xfrm>
        </p:spPr>
        <p:txBody>
          <a:bodyPr/>
          <a:lstStyle>
            <a:lvl1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479376" y="5373264"/>
            <a:ext cx="4032000" cy="432000"/>
          </a:xfrm>
        </p:spPr>
        <p:txBody>
          <a:bodyPr anchor="b"/>
          <a:lstStyle>
            <a:lvl1pPr marL="0" indent="0">
              <a:lnSpc>
                <a:spcPct val="100000"/>
              </a:lnSpc>
              <a:buFont typeface="Arial" panose="020B0604020202020204" pitchFamily="34" charset="0"/>
              <a:buNone/>
              <a:defRPr sz="1400" b="0">
                <a:solidFill>
                  <a:schemeClr val="tx1"/>
                </a:solidFill>
              </a:defRPr>
            </a:lvl1pPr>
            <a:lvl2pPr marL="0" indent="0">
              <a:lnSpc>
                <a:spcPct val="100000"/>
              </a:lnSpc>
              <a:buFont typeface="Arial" panose="020B0604020202020204" pitchFamily="34" charset="0"/>
              <a:buNone/>
              <a:defRPr sz="1400" b="0">
                <a:solidFill>
                  <a:schemeClr val="tx1"/>
                </a:solidFill>
              </a:defRPr>
            </a:lvl2pPr>
            <a:lvl3pPr marL="0" indent="0">
              <a:lnSpc>
                <a:spcPct val="100000"/>
              </a:lnSpc>
              <a:buNone/>
              <a:defRPr sz="1400" b="0">
                <a:solidFill>
                  <a:schemeClr val="tx1"/>
                </a:solidFill>
              </a:defRPr>
            </a:lvl3pPr>
            <a:lvl4pPr marL="0" indent="0">
              <a:lnSpc>
                <a:spcPct val="100000"/>
              </a:lnSpc>
              <a:buNone/>
              <a:defRPr sz="1400" b="0">
                <a:solidFill>
                  <a:schemeClr val="tx1"/>
                </a:solidFill>
              </a:defRPr>
            </a:lvl4pPr>
            <a:lvl5pPr marL="0" indent="0">
              <a:lnSpc>
                <a:spcPct val="100000"/>
              </a:lnSpc>
              <a:buNone/>
              <a:defRPr sz="1400" b="0">
                <a:solidFill>
                  <a:schemeClr val="tx1"/>
                </a:solidFill>
              </a:defRPr>
            </a:lvl5pPr>
            <a:lvl6pPr marL="0" indent="0">
              <a:lnSpc>
                <a:spcPct val="100000"/>
              </a:lnSpc>
              <a:buNone/>
              <a:defRPr sz="1400" b="0">
                <a:solidFill>
                  <a:schemeClr val="tx1"/>
                </a:solidFill>
              </a:defRPr>
            </a:lvl6pPr>
            <a:lvl7pPr marL="0" indent="0">
              <a:lnSpc>
                <a:spcPct val="100000"/>
              </a:lnSpc>
              <a:buNone/>
              <a:defRPr sz="1400" b="0">
                <a:solidFill>
                  <a:schemeClr val="tx1"/>
                </a:solidFill>
              </a:defRPr>
            </a:lvl7pPr>
            <a:lvl8pPr marL="0" indent="0">
              <a:lnSpc>
                <a:spcPct val="100000"/>
              </a:lnSpc>
              <a:buNone/>
              <a:defRPr sz="1400" b="0">
                <a:solidFill>
                  <a:schemeClr val="tx1"/>
                </a:solidFill>
              </a:defRPr>
            </a:lvl8pPr>
            <a:lvl9pPr marL="0" indent="0">
              <a:lnSpc>
                <a:spcPct val="100000"/>
              </a:lnSpc>
              <a:buNone/>
              <a:defRPr sz="1400" b="0">
                <a:solidFill>
                  <a:schemeClr val="tx1"/>
                </a:solidFill>
              </a:defRPr>
            </a:lvl9pPr>
          </a:lstStyle>
          <a:p>
            <a:pPr lvl="0"/>
            <a:r>
              <a:rPr lang="en-US"/>
              <a:t>Author</a:t>
            </a:r>
          </a:p>
        </p:txBody>
      </p:sp>
      <p:sp>
        <p:nvSpPr>
          <p:cNvPr id="7" name="Textplatzhalter 6">
            <a:extLst>
              <a:ext uri="{FF2B5EF4-FFF2-40B4-BE49-F238E27FC236}">
                <a16:creationId xmlns:a16="http://schemas.microsoft.com/office/drawing/2014/main" id="{5F544C91-8CAE-47C0-A457-34BB1A932DCB}"/>
              </a:ext>
            </a:extLst>
          </p:cNvPr>
          <p:cNvSpPr>
            <a:spLocks noGrp="1"/>
          </p:cNvSpPr>
          <p:nvPr>
            <p:ph type="body" sz="quarter" idx="11" hasCustomPrompt="1"/>
          </p:nvPr>
        </p:nvSpPr>
        <p:spPr>
          <a:xfrm>
            <a:off x="479425" y="6237336"/>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a:t>Description</a:t>
            </a:r>
          </a:p>
        </p:txBody>
      </p:sp>
      <p:sp>
        <p:nvSpPr>
          <p:cNvPr id="12" name="Textplatzhalter 6">
            <a:extLst>
              <a:ext uri="{FF2B5EF4-FFF2-40B4-BE49-F238E27FC236}">
                <a16:creationId xmlns:a16="http://schemas.microsoft.com/office/drawing/2014/main" id="{23D4D034-62FF-4C96-BD28-4ABA4DCC8050}"/>
              </a:ext>
            </a:extLst>
          </p:cNvPr>
          <p:cNvSpPr>
            <a:spLocks noGrp="1"/>
          </p:cNvSpPr>
          <p:nvPr>
            <p:ph type="body" sz="quarter" idx="12" hasCustomPrompt="1"/>
          </p:nvPr>
        </p:nvSpPr>
        <p:spPr>
          <a:xfrm>
            <a:off x="479425" y="6021312"/>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err="1"/>
              <a:t>P.Number</a:t>
            </a:r>
            <a:r>
              <a:rPr lang="en-US"/>
              <a:t> | Date</a:t>
            </a:r>
          </a:p>
        </p:txBody>
      </p:sp>
      <p:grpSp>
        <p:nvGrpSpPr>
          <p:cNvPr id="4" name="Gruppieren 3"/>
          <p:cNvGrpSpPr/>
          <p:nvPr/>
        </p:nvGrpSpPr>
        <p:grpSpPr>
          <a:xfrm>
            <a:off x="918531" y="0"/>
            <a:ext cx="11273468" cy="6858003"/>
            <a:chOff x="918532" y="-45824"/>
            <a:chExt cx="11273468" cy="6903825"/>
          </a:xfrm>
        </p:grpSpPr>
        <p:sp>
          <p:nvSpPr>
            <p:cNvPr id="42" name="Freihandform 41"/>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8" name="Freihandform 37"/>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40" name="Freihandform 39"/>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5"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ihandform 35"/>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Tree>
    <p:extLst>
      <p:ext uri="{BB962C8B-B14F-4D97-AF65-F5344CB8AC3E}">
        <p14:creationId xmlns:p14="http://schemas.microsoft.com/office/powerpoint/2010/main" val="204074478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3-picture and text">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2" name="Titel 11"/>
          <p:cNvSpPr>
            <a:spLocks noGrp="1"/>
          </p:cNvSpPr>
          <p:nvPr>
            <p:ph type="title" hasCustomPrompt="1"/>
          </p:nvPr>
        </p:nvSpPr>
        <p:spPr bwMode="gray"/>
        <p:txBody>
          <a:bodyPr/>
          <a:lstStyle>
            <a:lvl1pPr>
              <a:defRPr/>
            </a:lvl1pPr>
          </a:lstStyle>
          <a:p>
            <a:r>
              <a:rPr lang="en-US"/>
              <a:t>Headline</a:t>
            </a:r>
          </a:p>
        </p:txBody>
      </p:sp>
      <p:sp>
        <p:nvSpPr>
          <p:cNvPr id="11" name="Bildplatzhalter 10">
            <a:extLst>
              <a:ext uri="{FF2B5EF4-FFF2-40B4-BE49-F238E27FC236}">
                <a16:creationId xmlns:a16="http://schemas.microsoft.com/office/drawing/2014/main" id="{8ED24D80-C954-41AD-84FB-8CE8AFC7B9DB}"/>
              </a:ext>
            </a:extLst>
          </p:cNvPr>
          <p:cNvSpPr>
            <a:spLocks noGrp="1"/>
          </p:cNvSpPr>
          <p:nvPr>
            <p:ph type="pic" sz="quarter" idx="14" hasCustomPrompt="1"/>
          </p:nvPr>
        </p:nvSpPr>
        <p:spPr bwMode="gray">
          <a:xfrm>
            <a:off x="479376" y="1556172"/>
            <a:ext cx="7416849"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7"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911512348"/>
      </p:ext>
    </p:extLst>
  </p:cSld>
  <p:clrMapOvr>
    <a:masterClrMapping/>
  </p:clrMapOvr>
  <p:extLst>
    <p:ext uri="{DCECCB84-F9BA-43D5-87BE-67443E8EF086}">
      <p15:sldGuideLst xmlns:p15="http://schemas.microsoft.com/office/powerpoint/2012/main">
        <p15:guide id="1" pos="4974">
          <p15:clr>
            <a:srgbClr val="5ACBF0"/>
          </p15:clr>
        </p15:guide>
        <p15:guide id="2" pos="5110">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Bildplatzhalter 10">
            <a:extLst>
              <a:ext uri="{FF2B5EF4-FFF2-40B4-BE49-F238E27FC236}">
                <a16:creationId xmlns:a16="http://schemas.microsoft.com/office/drawing/2014/main" id="{073DB4D9-965F-4EE7-BB67-A840BCBDC12F}"/>
              </a:ext>
            </a:extLst>
          </p:cNvPr>
          <p:cNvSpPr>
            <a:spLocks noGrp="1"/>
          </p:cNvSpPr>
          <p:nvPr>
            <p:ph type="pic" sz="quarter" idx="13" hasCustomPrompt="1"/>
          </p:nvPr>
        </p:nvSpPr>
        <p:spPr bwMode="gray">
          <a:xfrm>
            <a:off x="6240015" y="1556792"/>
            <a:ext cx="547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8"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6604280"/>
      </p:ext>
    </p:extLst>
  </p:cSld>
  <p:clrMapOvr>
    <a:masterClrMapping/>
  </p:clrMapOvr>
  <p:extLst>
    <p:ext uri="{DCECCB84-F9BA-43D5-87BE-67443E8EF086}">
      <p15:sldGuideLst xmlns:p15="http://schemas.microsoft.com/office/powerpoint/2012/main">
        <p15:guide id="1" pos="3931">
          <p15:clr>
            <a:srgbClr val="5ACBF0"/>
          </p15:clr>
        </p15:guide>
        <p15:guide id="2" pos="3749">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s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80000" y="3861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29083570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6240000"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5591839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hree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3" name="Textplatzhalter 4"/>
          <p:cNvSpPr>
            <a:spLocks noGrp="1"/>
          </p:cNvSpPr>
          <p:nvPr>
            <p:ph type="body" sz="quarter" idx="15" hasCustomPrompt="1"/>
          </p:nvPr>
        </p:nvSpPr>
        <p:spPr>
          <a:xfrm>
            <a:off x="479376" y="1557338"/>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324764066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ree contents in two columns (1)">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80000"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Inhaltsplatzhalter 2"/>
          <p:cNvSpPr>
            <a:spLocks noGrp="1"/>
          </p:cNvSpPr>
          <p:nvPr>
            <p:ph idx="19" hasCustomPrompt="1"/>
          </p:nvPr>
        </p:nvSpPr>
        <p:spPr bwMode="gray">
          <a:xfrm>
            <a:off x="6240000" y="1917000"/>
            <a:ext cx="5472162" cy="4104388"/>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34648046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ree contents in two columns (2)">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71253822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4295537"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8112000" y="3356324"/>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8112000" y="2996662"/>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8111537" y="1557000"/>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36743200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624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912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912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5" name="Textplatzhalter 4"/>
          <p:cNvSpPr>
            <a:spLocks noGrp="1"/>
          </p:cNvSpPr>
          <p:nvPr>
            <p:ph type="body" sz="quarter" idx="15" hasCustomPrompt="1"/>
          </p:nvPr>
        </p:nvSpPr>
        <p:spPr>
          <a:xfrm>
            <a:off x="479376" y="1557338"/>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214902172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ontents in two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1799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2" hasCustomPrompt="1"/>
          </p:nvPr>
        </p:nvSpPr>
        <p:spPr bwMode="gray">
          <a:xfrm>
            <a:off x="480624" y="4221274"/>
            <a:ext cx="5472162" cy="1799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platzhalter 4"/>
          <p:cNvSpPr>
            <a:spLocks noGrp="1"/>
          </p:cNvSpPr>
          <p:nvPr>
            <p:ph type="body" sz="quarter" idx="23" hasCustomPrompt="1"/>
          </p:nvPr>
        </p:nvSpPr>
        <p:spPr>
          <a:xfrm>
            <a:off x="480000" y="3862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8" name="Textplatzhalter 15"/>
          <p:cNvSpPr>
            <a:spLocks noGrp="1"/>
          </p:cNvSpPr>
          <p:nvPr>
            <p:ph type="body" sz="quarter" idx="24"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888701353"/>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54" name="Rechteck 53">
            <a:extLst>
              <a:ext uri="{FF2B5EF4-FFF2-40B4-BE49-F238E27FC236}">
                <a16:creationId xmlns:a16="http://schemas.microsoft.com/office/drawing/2014/main" id="{9DB4F9A7-6F57-4288-84F2-EB6041CDD96B}"/>
              </a:ext>
            </a:extLst>
          </p:cNvPr>
          <p:cNvSpPr/>
          <p:nvPr/>
        </p:nvSpPr>
        <p:spPr bwMode="gray">
          <a:xfrm>
            <a:off x="9120336" y="260648"/>
            <a:ext cx="2808312" cy="108079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el 1"/>
          <p:cNvSpPr>
            <a:spLocks noGrp="1"/>
          </p:cNvSpPr>
          <p:nvPr>
            <p:ph type="ctrTitle" hasCustomPrompt="1"/>
          </p:nvPr>
        </p:nvSpPr>
        <p:spPr bwMode="gray">
          <a:xfrm>
            <a:off x="6096000" y="3789112"/>
            <a:ext cx="5616000" cy="864000"/>
          </a:xfrm>
        </p:spPr>
        <p:txBody>
          <a:bodyPr anchor="b"/>
          <a:lstStyle>
            <a:lvl1pPr algn="r">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6096000" y="4725216"/>
            <a:ext cx="5616000" cy="648000"/>
          </a:xfrm>
        </p:spPr>
        <p:txBody>
          <a:bodyPr/>
          <a:lstStyle>
            <a:lvl1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6096000" y="5373264"/>
            <a:ext cx="5616000" cy="432000"/>
          </a:xfrm>
        </p:spPr>
        <p:txBody>
          <a:bodyPr anchor="b"/>
          <a:lstStyle>
            <a:lvl1pPr marL="0" indent="0" algn="r">
              <a:lnSpc>
                <a:spcPct val="100000"/>
              </a:lnSpc>
              <a:buFont typeface="Arial" panose="020B0604020202020204" pitchFamily="34" charset="0"/>
              <a:buNone/>
              <a:defRPr sz="1400" b="0">
                <a:solidFill>
                  <a:schemeClr val="tx1"/>
                </a:solidFill>
              </a:defRPr>
            </a:lvl1pPr>
            <a:lvl2pPr marL="0" indent="0" algn="r">
              <a:lnSpc>
                <a:spcPct val="100000"/>
              </a:lnSpc>
              <a:buFont typeface="Arial" panose="020B0604020202020204" pitchFamily="34" charset="0"/>
              <a:buNone/>
              <a:defRPr sz="1400" b="0">
                <a:solidFill>
                  <a:schemeClr val="tx1"/>
                </a:solidFill>
              </a:defRPr>
            </a:lvl2pPr>
            <a:lvl3pPr marL="0" indent="0" algn="r">
              <a:lnSpc>
                <a:spcPct val="100000"/>
              </a:lnSpc>
              <a:buNone/>
              <a:defRPr sz="1400" b="0">
                <a:solidFill>
                  <a:schemeClr val="tx1"/>
                </a:solidFill>
              </a:defRPr>
            </a:lvl3pPr>
            <a:lvl4pPr marL="0" indent="0" algn="r">
              <a:lnSpc>
                <a:spcPct val="100000"/>
              </a:lnSpc>
              <a:buNone/>
              <a:defRPr sz="1400" b="0">
                <a:solidFill>
                  <a:schemeClr val="tx1"/>
                </a:solidFill>
              </a:defRPr>
            </a:lvl4pPr>
            <a:lvl5pPr marL="0" indent="0" algn="r">
              <a:lnSpc>
                <a:spcPct val="100000"/>
              </a:lnSpc>
              <a:buNone/>
              <a:defRPr sz="1400" b="0">
                <a:solidFill>
                  <a:schemeClr val="tx1"/>
                </a:solidFill>
              </a:defRPr>
            </a:lvl5pPr>
            <a:lvl6pPr marL="0" indent="0" algn="r">
              <a:lnSpc>
                <a:spcPct val="100000"/>
              </a:lnSpc>
              <a:buNone/>
              <a:defRPr sz="1400" b="0">
                <a:solidFill>
                  <a:schemeClr val="tx1"/>
                </a:solidFill>
              </a:defRPr>
            </a:lvl6pPr>
            <a:lvl7pPr marL="0" indent="0" algn="r">
              <a:lnSpc>
                <a:spcPct val="100000"/>
              </a:lnSpc>
              <a:buNone/>
              <a:defRPr sz="1400" b="0">
                <a:solidFill>
                  <a:schemeClr val="tx1"/>
                </a:solidFill>
              </a:defRPr>
            </a:lvl7pPr>
            <a:lvl8pPr marL="0" indent="0" algn="r">
              <a:lnSpc>
                <a:spcPct val="100000"/>
              </a:lnSpc>
              <a:buNone/>
              <a:defRPr sz="1400" b="0">
                <a:solidFill>
                  <a:schemeClr val="tx1"/>
                </a:solidFill>
              </a:defRPr>
            </a:lvl8pPr>
            <a:lvl9pPr marL="0" indent="0" algn="r">
              <a:lnSpc>
                <a:spcPct val="100000"/>
              </a:lnSpc>
              <a:buNone/>
              <a:defRPr sz="1400" b="0">
                <a:solidFill>
                  <a:schemeClr val="tx1"/>
                </a:solidFill>
              </a:defRPr>
            </a:lvl9pPr>
          </a:lstStyle>
          <a:p>
            <a:pPr lvl="0"/>
            <a:r>
              <a:rPr lang="en-US"/>
              <a:t>Author</a:t>
            </a:r>
          </a:p>
        </p:txBody>
      </p:sp>
      <p:sp>
        <p:nvSpPr>
          <p:cNvPr id="26" name="Freihandform 25">
            <a:extLst>
              <a:ext uri="{FF2B5EF4-FFF2-40B4-BE49-F238E27FC236}">
                <a16:creationId xmlns:a16="http://schemas.microsoft.com/office/drawing/2014/main" id="{27740E3F-A43D-497D-A7CD-06595F6D3BF1}"/>
              </a:ext>
            </a:extLst>
          </p:cNvPr>
          <p:cNvSpPr>
            <a:spLocks noGrp="1"/>
          </p:cNvSpPr>
          <p:nvPr>
            <p:ph type="pic" sz="quarter" idx="14" hasCustomPrompt="1"/>
          </p:nvPr>
        </p:nvSpPr>
        <p:spPr bwMode="gray">
          <a:xfrm>
            <a:off x="0" y="-6968"/>
            <a:ext cx="7702073" cy="6874048"/>
          </a:xfrm>
          <a:custGeom>
            <a:avLst/>
            <a:gdLst>
              <a:gd name="connsiteX0" fmla="*/ 0 w 7689373"/>
              <a:gd name="connsiteY0" fmla="*/ 0 h 6874048"/>
              <a:gd name="connsiteX1" fmla="*/ 7689373 w 7689373"/>
              <a:gd name="connsiteY1" fmla="*/ 0 h 6874048"/>
              <a:gd name="connsiteX2" fmla="*/ 7592958 w 7689373"/>
              <a:gd name="connsiteY2" fmla="*/ 180799 h 6874048"/>
              <a:gd name="connsiteX3" fmla="*/ 7608610 w 7689373"/>
              <a:gd name="connsiteY3" fmla="*/ 180799 h 6874048"/>
              <a:gd name="connsiteX4" fmla="*/ 7531191 w 7689373"/>
              <a:gd name="connsiteY4" fmla="*/ 330594 h 6874048"/>
              <a:gd name="connsiteX5" fmla="*/ 4195746 w 7689373"/>
              <a:gd name="connsiteY5" fmla="*/ 6784206 h 6874048"/>
              <a:gd name="connsiteX6" fmla="*/ 4149312 w 7689373"/>
              <a:gd name="connsiteY6" fmla="*/ 6874048 h 6874048"/>
              <a:gd name="connsiteX7" fmla="*/ 0 w 7689373"/>
              <a:gd name="connsiteY7" fmla="*/ 6874048 h 6874048"/>
              <a:gd name="connsiteX8" fmla="*/ 0 w 7689373"/>
              <a:gd name="connsiteY8" fmla="*/ 77306 h 6874048"/>
              <a:gd name="connsiteX9" fmla="*/ 0 w 7689373"/>
              <a:gd name="connsiteY9" fmla="*/ 21266 h 6874048"/>
              <a:gd name="connsiteX0" fmla="*/ 0 w 7689373"/>
              <a:gd name="connsiteY0" fmla="*/ 0 h 6874048"/>
              <a:gd name="connsiteX1" fmla="*/ 7689373 w 7689373"/>
              <a:gd name="connsiteY1" fmla="*/ 0 h 6874048"/>
              <a:gd name="connsiteX2" fmla="*/ 7608610 w 7689373"/>
              <a:gd name="connsiteY2" fmla="*/ 180799 h 6874048"/>
              <a:gd name="connsiteX3" fmla="*/ 7531191 w 7689373"/>
              <a:gd name="connsiteY3" fmla="*/ 330594 h 6874048"/>
              <a:gd name="connsiteX4" fmla="*/ 4195746 w 7689373"/>
              <a:gd name="connsiteY4" fmla="*/ 6784206 h 6874048"/>
              <a:gd name="connsiteX5" fmla="*/ 4149312 w 7689373"/>
              <a:gd name="connsiteY5" fmla="*/ 6874048 h 6874048"/>
              <a:gd name="connsiteX6" fmla="*/ 0 w 7689373"/>
              <a:gd name="connsiteY6" fmla="*/ 6874048 h 6874048"/>
              <a:gd name="connsiteX7" fmla="*/ 0 w 7689373"/>
              <a:gd name="connsiteY7" fmla="*/ 77306 h 6874048"/>
              <a:gd name="connsiteX8" fmla="*/ 0 w 7689373"/>
              <a:gd name="connsiteY8" fmla="*/ 21266 h 6874048"/>
              <a:gd name="connsiteX9" fmla="*/ 0 w 7689373"/>
              <a:gd name="connsiteY9" fmla="*/ 0 h 6874048"/>
              <a:gd name="connsiteX0" fmla="*/ 0 w 7695723"/>
              <a:gd name="connsiteY0" fmla="*/ 0 h 6874048"/>
              <a:gd name="connsiteX1" fmla="*/ 7695723 w 7695723"/>
              <a:gd name="connsiteY1" fmla="*/ 0 h 6874048"/>
              <a:gd name="connsiteX2" fmla="*/ 7608610 w 7695723"/>
              <a:gd name="connsiteY2" fmla="*/ 180799 h 6874048"/>
              <a:gd name="connsiteX3" fmla="*/ 7531191 w 7695723"/>
              <a:gd name="connsiteY3" fmla="*/ 330594 h 6874048"/>
              <a:gd name="connsiteX4" fmla="*/ 4195746 w 7695723"/>
              <a:gd name="connsiteY4" fmla="*/ 6784206 h 6874048"/>
              <a:gd name="connsiteX5" fmla="*/ 4149312 w 7695723"/>
              <a:gd name="connsiteY5" fmla="*/ 6874048 h 6874048"/>
              <a:gd name="connsiteX6" fmla="*/ 0 w 7695723"/>
              <a:gd name="connsiteY6" fmla="*/ 6874048 h 6874048"/>
              <a:gd name="connsiteX7" fmla="*/ 0 w 7695723"/>
              <a:gd name="connsiteY7" fmla="*/ 77306 h 6874048"/>
              <a:gd name="connsiteX8" fmla="*/ 0 w 7695723"/>
              <a:gd name="connsiteY8" fmla="*/ 21266 h 6874048"/>
              <a:gd name="connsiteX9" fmla="*/ 0 w 7695723"/>
              <a:gd name="connsiteY9" fmla="*/ 0 h 6874048"/>
              <a:gd name="connsiteX0" fmla="*/ 0 w 7695723"/>
              <a:gd name="connsiteY0" fmla="*/ 0 h 6874048"/>
              <a:gd name="connsiteX1" fmla="*/ 7695723 w 7695723"/>
              <a:gd name="connsiteY1" fmla="*/ 0 h 6874048"/>
              <a:gd name="connsiteX2" fmla="*/ 7531191 w 7695723"/>
              <a:gd name="connsiteY2" fmla="*/ 330594 h 6874048"/>
              <a:gd name="connsiteX3" fmla="*/ 4195746 w 7695723"/>
              <a:gd name="connsiteY3" fmla="*/ 6784206 h 6874048"/>
              <a:gd name="connsiteX4" fmla="*/ 4149312 w 7695723"/>
              <a:gd name="connsiteY4" fmla="*/ 6874048 h 6874048"/>
              <a:gd name="connsiteX5" fmla="*/ 0 w 7695723"/>
              <a:gd name="connsiteY5" fmla="*/ 6874048 h 6874048"/>
              <a:gd name="connsiteX6" fmla="*/ 0 w 7695723"/>
              <a:gd name="connsiteY6" fmla="*/ 77306 h 6874048"/>
              <a:gd name="connsiteX7" fmla="*/ 0 w 7695723"/>
              <a:gd name="connsiteY7" fmla="*/ 21266 h 6874048"/>
              <a:gd name="connsiteX8" fmla="*/ 0 w 7695723"/>
              <a:gd name="connsiteY8" fmla="*/ 0 h 6874048"/>
              <a:gd name="connsiteX0" fmla="*/ 0 w 7702073"/>
              <a:gd name="connsiteY0" fmla="*/ 0 h 6874048"/>
              <a:gd name="connsiteX1" fmla="*/ 7702073 w 7702073"/>
              <a:gd name="connsiteY1" fmla="*/ 0 h 6874048"/>
              <a:gd name="connsiteX2" fmla="*/ 7531191 w 7702073"/>
              <a:gd name="connsiteY2" fmla="*/ 330594 h 6874048"/>
              <a:gd name="connsiteX3" fmla="*/ 4195746 w 7702073"/>
              <a:gd name="connsiteY3" fmla="*/ 6784206 h 6874048"/>
              <a:gd name="connsiteX4" fmla="*/ 4149312 w 7702073"/>
              <a:gd name="connsiteY4" fmla="*/ 6874048 h 6874048"/>
              <a:gd name="connsiteX5" fmla="*/ 0 w 7702073"/>
              <a:gd name="connsiteY5" fmla="*/ 6874048 h 6874048"/>
              <a:gd name="connsiteX6" fmla="*/ 0 w 7702073"/>
              <a:gd name="connsiteY6" fmla="*/ 77306 h 6874048"/>
              <a:gd name="connsiteX7" fmla="*/ 0 w 7702073"/>
              <a:gd name="connsiteY7" fmla="*/ 21266 h 6874048"/>
              <a:gd name="connsiteX8" fmla="*/ 0 w 7702073"/>
              <a:gd name="connsiteY8" fmla="*/ 0 h 6874048"/>
              <a:gd name="connsiteX0" fmla="*/ 0 w 7702073"/>
              <a:gd name="connsiteY0" fmla="*/ 0 h 6874048"/>
              <a:gd name="connsiteX1" fmla="*/ 7702073 w 7702073"/>
              <a:gd name="connsiteY1" fmla="*/ 0 h 6874048"/>
              <a:gd name="connsiteX2" fmla="*/ 4195746 w 7702073"/>
              <a:gd name="connsiteY2" fmla="*/ 6784206 h 6874048"/>
              <a:gd name="connsiteX3" fmla="*/ 4149312 w 7702073"/>
              <a:gd name="connsiteY3" fmla="*/ 6874048 h 6874048"/>
              <a:gd name="connsiteX4" fmla="*/ 0 w 7702073"/>
              <a:gd name="connsiteY4" fmla="*/ 6874048 h 6874048"/>
              <a:gd name="connsiteX5" fmla="*/ 0 w 7702073"/>
              <a:gd name="connsiteY5" fmla="*/ 77306 h 6874048"/>
              <a:gd name="connsiteX6" fmla="*/ 0 w 7702073"/>
              <a:gd name="connsiteY6" fmla="*/ 21266 h 6874048"/>
              <a:gd name="connsiteX7" fmla="*/ 0 w 7702073"/>
              <a:gd name="connsiteY7" fmla="*/ 0 h 6874048"/>
              <a:gd name="connsiteX0" fmla="*/ 0 w 7702073"/>
              <a:gd name="connsiteY0" fmla="*/ 0 h 6874048"/>
              <a:gd name="connsiteX1" fmla="*/ 7702073 w 7702073"/>
              <a:gd name="connsiteY1" fmla="*/ 0 h 6874048"/>
              <a:gd name="connsiteX2" fmla="*/ 4149312 w 7702073"/>
              <a:gd name="connsiteY2" fmla="*/ 6874048 h 6874048"/>
              <a:gd name="connsiteX3" fmla="*/ 0 w 7702073"/>
              <a:gd name="connsiteY3" fmla="*/ 6874048 h 6874048"/>
              <a:gd name="connsiteX4" fmla="*/ 0 w 7702073"/>
              <a:gd name="connsiteY4" fmla="*/ 77306 h 6874048"/>
              <a:gd name="connsiteX5" fmla="*/ 0 w 7702073"/>
              <a:gd name="connsiteY5" fmla="*/ 21266 h 6874048"/>
              <a:gd name="connsiteX6" fmla="*/ 0 w 7702073"/>
              <a:gd name="connsiteY6" fmla="*/ 0 h 68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2073" h="6874048">
                <a:moveTo>
                  <a:pt x="0" y="0"/>
                </a:moveTo>
                <a:lnTo>
                  <a:pt x="7702073" y="0"/>
                </a:lnTo>
                <a:lnTo>
                  <a:pt x="4149312" y="6874048"/>
                </a:lnTo>
                <a:lnTo>
                  <a:pt x="0" y="6874048"/>
                </a:lnTo>
                <a:lnTo>
                  <a:pt x="0" y="77306"/>
                </a:lnTo>
                <a:lnTo>
                  <a:pt x="0" y="21266"/>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20" name="Freihandform: Form 19">
            <a:extLst>
              <a:ext uri="{FF2B5EF4-FFF2-40B4-BE49-F238E27FC236}">
                <a16:creationId xmlns:a16="http://schemas.microsoft.com/office/drawing/2014/main" id="{95D1DA90-E4F9-4684-9DD8-EFE7F615BB24}"/>
              </a:ext>
            </a:extLst>
          </p:cNvPr>
          <p:cNvSpPr>
            <a:spLocks/>
          </p:cNvSpPr>
          <p:nvPr/>
        </p:nvSpPr>
        <p:spPr bwMode="auto">
          <a:xfrm>
            <a:off x="4144436" y="0"/>
            <a:ext cx="4707341" cy="6867080"/>
          </a:xfrm>
          <a:custGeom>
            <a:avLst/>
            <a:gdLst>
              <a:gd name="connsiteX0" fmla="*/ 3551488 w 4707341"/>
              <a:gd name="connsiteY0" fmla="*/ 0 h 6867080"/>
              <a:gd name="connsiteX1" fmla="*/ 4707341 w 4707341"/>
              <a:gd name="connsiteY1" fmla="*/ 0 h 6867080"/>
              <a:gd name="connsiteX2" fmla="*/ 1167787 w 4707341"/>
              <a:gd name="connsiteY2" fmla="*/ 6867080 h 6867080"/>
              <a:gd name="connsiteX3" fmla="*/ 0 w 4707341"/>
              <a:gd name="connsiteY3" fmla="*/ 6867080 h 6867080"/>
              <a:gd name="connsiteX4" fmla="*/ 27448 w 4707341"/>
              <a:gd name="connsiteY4" fmla="*/ 6814008 h 6867080"/>
              <a:gd name="connsiteX5" fmla="*/ 3449376 w 4707341"/>
              <a:gd name="connsiteY5" fmla="*/ 197442 h 686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7341" h="6867080">
                <a:moveTo>
                  <a:pt x="3551488" y="0"/>
                </a:moveTo>
                <a:lnTo>
                  <a:pt x="4707341" y="0"/>
                </a:lnTo>
                <a:lnTo>
                  <a:pt x="1167787" y="6867080"/>
                </a:lnTo>
                <a:lnTo>
                  <a:pt x="0" y="6867080"/>
                </a:lnTo>
                <a:lnTo>
                  <a:pt x="27448" y="6814008"/>
                </a:lnTo>
                <a:cubicBezTo>
                  <a:pt x="397296" y="6098879"/>
                  <a:pt x="1290797" y="4371224"/>
                  <a:pt x="3449376" y="197442"/>
                </a:cubicBez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32C0CFA4-4A42-4FE1-B03E-01939891F11A}"/>
              </a:ext>
            </a:extLst>
          </p:cNvPr>
          <p:cNvSpPr>
            <a:spLocks/>
          </p:cNvSpPr>
          <p:nvPr/>
        </p:nvSpPr>
        <p:spPr bwMode="auto">
          <a:xfrm>
            <a:off x="4732001" y="1"/>
            <a:ext cx="3844707" cy="6867079"/>
          </a:xfrm>
          <a:custGeom>
            <a:avLst/>
            <a:gdLst>
              <a:gd name="connsiteX0" fmla="*/ 3538288 w 3844707"/>
              <a:gd name="connsiteY0" fmla="*/ 0 h 6867079"/>
              <a:gd name="connsiteX1" fmla="*/ 3844707 w 3844707"/>
              <a:gd name="connsiteY1" fmla="*/ 0 h 6867079"/>
              <a:gd name="connsiteX2" fmla="*/ 305153 w 3844707"/>
              <a:gd name="connsiteY2" fmla="*/ 6867079 h 6867079"/>
              <a:gd name="connsiteX3" fmla="*/ 0 w 3844707"/>
              <a:gd name="connsiteY3" fmla="*/ 6867079 h 6867079"/>
              <a:gd name="connsiteX4" fmla="*/ 12159 w 3844707"/>
              <a:gd name="connsiteY4" fmla="*/ 6843481 h 6867079"/>
              <a:gd name="connsiteX5" fmla="*/ 3484634 w 3844707"/>
              <a:gd name="connsiteY5" fmla="*/ 104130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4707" h="6867079">
                <a:moveTo>
                  <a:pt x="3538288" y="0"/>
                </a:moveTo>
                <a:lnTo>
                  <a:pt x="3844707" y="0"/>
                </a:lnTo>
                <a:lnTo>
                  <a:pt x="305153" y="6867079"/>
                </a:lnTo>
                <a:lnTo>
                  <a:pt x="0" y="6867079"/>
                </a:lnTo>
                <a:lnTo>
                  <a:pt x="12159" y="6843481"/>
                </a:lnTo>
                <a:cubicBezTo>
                  <a:pt x="191637" y="6495152"/>
                  <a:pt x="875896" y="5167148"/>
                  <a:pt x="3484634" y="104130"/>
                </a:cubicBezTo>
                <a:close/>
              </a:path>
            </a:pathLst>
          </a:custGeom>
          <a:solidFill>
            <a:srgbClr val="FDCC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4" name="Freihandform: Form 23">
            <a:extLst>
              <a:ext uri="{FF2B5EF4-FFF2-40B4-BE49-F238E27FC236}">
                <a16:creationId xmlns:a16="http://schemas.microsoft.com/office/drawing/2014/main" id="{A05A3350-B469-41A6-9618-EF35710F1FED}"/>
              </a:ext>
            </a:extLst>
          </p:cNvPr>
          <p:cNvSpPr>
            <a:spLocks/>
          </p:cNvSpPr>
          <p:nvPr/>
        </p:nvSpPr>
        <p:spPr bwMode="auto">
          <a:xfrm>
            <a:off x="5022256" y="1"/>
            <a:ext cx="3856656" cy="6867079"/>
          </a:xfrm>
          <a:custGeom>
            <a:avLst/>
            <a:gdLst>
              <a:gd name="connsiteX0" fmla="*/ 3551487 w 3856656"/>
              <a:gd name="connsiteY0" fmla="*/ 0 h 6867079"/>
              <a:gd name="connsiteX1" fmla="*/ 3856656 w 3856656"/>
              <a:gd name="connsiteY1" fmla="*/ 0 h 6867079"/>
              <a:gd name="connsiteX2" fmla="*/ 317103 w 3856656"/>
              <a:gd name="connsiteY2" fmla="*/ 6867079 h 6867079"/>
              <a:gd name="connsiteX3" fmla="*/ 0 w 3856656"/>
              <a:gd name="connsiteY3" fmla="*/ 6867079 h 6867079"/>
              <a:gd name="connsiteX4" fmla="*/ 6990 w 3856656"/>
              <a:gd name="connsiteY4" fmla="*/ 6853564 h 6867079"/>
              <a:gd name="connsiteX5" fmla="*/ 3509937 w 3856656"/>
              <a:gd name="connsiteY5" fmla="*/ 80341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6656" h="6867079">
                <a:moveTo>
                  <a:pt x="3551487" y="0"/>
                </a:moveTo>
                <a:lnTo>
                  <a:pt x="3856656" y="0"/>
                </a:lnTo>
                <a:lnTo>
                  <a:pt x="317103" y="6867079"/>
                </a:lnTo>
                <a:lnTo>
                  <a:pt x="0" y="6867079"/>
                </a:lnTo>
                <a:lnTo>
                  <a:pt x="6990" y="6853564"/>
                </a:lnTo>
                <a:cubicBezTo>
                  <a:pt x="299666" y="6287652"/>
                  <a:pt x="1133626" y="4675126"/>
                  <a:pt x="3509937" y="80341"/>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Textplatzhalter 6">
            <a:extLst>
              <a:ext uri="{FF2B5EF4-FFF2-40B4-BE49-F238E27FC236}">
                <a16:creationId xmlns:a16="http://schemas.microsoft.com/office/drawing/2014/main" id="{5F544C91-8CAE-47C0-A457-34BB1A932DCB}"/>
              </a:ext>
            </a:extLst>
          </p:cNvPr>
          <p:cNvSpPr>
            <a:spLocks noGrp="1"/>
          </p:cNvSpPr>
          <p:nvPr>
            <p:ph type="body" sz="quarter" idx="15" hasCustomPrompt="1"/>
          </p:nvPr>
        </p:nvSpPr>
        <p:spPr>
          <a:xfrm>
            <a:off x="6096000" y="6237336"/>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a:t>Description</a:t>
            </a:r>
          </a:p>
        </p:txBody>
      </p:sp>
      <p:sp>
        <p:nvSpPr>
          <p:cNvPr id="16" name="Textplatzhalter 6">
            <a:extLst>
              <a:ext uri="{FF2B5EF4-FFF2-40B4-BE49-F238E27FC236}">
                <a16:creationId xmlns:a16="http://schemas.microsoft.com/office/drawing/2014/main" id="{23D4D034-62FF-4C96-BD28-4ABA4DCC8050}"/>
              </a:ext>
            </a:extLst>
          </p:cNvPr>
          <p:cNvSpPr>
            <a:spLocks noGrp="1"/>
          </p:cNvSpPr>
          <p:nvPr>
            <p:ph type="body" sz="quarter" idx="16" hasCustomPrompt="1"/>
          </p:nvPr>
        </p:nvSpPr>
        <p:spPr>
          <a:xfrm>
            <a:off x="6096000" y="6021312"/>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err="1"/>
              <a:t>P.Number</a:t>
            </a:r>
            <a:r>
              <a:rPr lang="en-US"/>
              <a:t> | Date</a:t>
            </a:r>
          </a:p>
        </p:txBody>
      </p:sp>
      <p:pic>
        <p:nvPicPr>
          <p:cNvPr id="6" name="Graphic 5">
            <a:extLst>
              <a:ext uri="{FF2B5EF4-FFF2-40B4-BE49-F238E27FC236}">
                <a16:creationId xmlns:a16="http://schemas.microsoft.com/office/drawing/2014/main" id="{AF0CFBB4-3D67-E7BD-E040-DDAA4376727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007" t="41302" r="15451" b="19599"/>
          <a:stretch/>
        </p:blipFill>
        <p:spPr>
          <a:xfrm>
            <a:off x="9621471" y="444469"/>
            <a:ext cx="2089904" cy="439982"/>
          </a:xfrm>
          <a:prstGeom prst="rect">
            <a:avLst/>
          </a:prstGeom>
        </p:spPr>
      </p:pic>
    </p:spTree>
    <p:extLst>
      <p:ext uri="{BB962C8B-B14F-4D97-AF65-F5344CB8AC3E}">
        <p14:creationId xmlns:p14="http://schemas.microsoft.com/office/powerpoint/2010/main" val="60681979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3359537"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6240000" y="3356324"/>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624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624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Inhaltsplatzhalter 2"/>
          <p:cNvSpPr>
            <a:spLocks noGrp="1"/>
          </p:cNvSpPr>
          <p:nvPr>
            <p:ph idx="24" hasCustomPrompt="1"/>
          </p:nvPr>
        </p:nvSpPr>
        <p:spPr bwMode="gray">
          <a:xfrm>
            <a:off x="9120000" y="3356324"/>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5" hasCustomPrompt="1"/>
          </p:nvPr>
        </p:nvSpPr>
        <p:spPr>
          <a:xfrm>
            <a:off x="912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Bildplatzhalter 3"/>
          <p:cNvSpPr>
            <a:spLocks noGrp="1"/>
          </p:cNvSpPr>
          <p:nvPr>
            <p:ph type="pic" sz="quarter" idx="26" hasCustomPrompt="1"/>
          </p:nvPr>
        </p:nvSpPr>
        <p:spPr>
          <a:xfrm>
            <a:off x="912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20"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55033538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ix contents in three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480000"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480000"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3" hasCustomPrompt="1"/>
          </p:nvPr>
        </p:nvSpPr>
        <p:spPr bwMode="gray">
          <a:xfrm>
            <a:off x="4296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4" hasCustomPrompt="1"/>
          </p:nvPr>
        </p:nvSpPr>
        <p:spPr>
          <a:xfrm>
            <a:off x="4296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7" name="Inhaltsplatzhalter 2"/>
          <p:cNvSpPr>
            <a:spLocks noGrp="1"/>
          </p:cNvSpPr>
          <p:nvPr>
            <p:ph idx="25" hasCustomPrompt="1"/>
          </p:nvPr>
        </p:nvSpPr>
        <p:spPr bwMode="gray">
          <a:xfrm>
            <a:off x="8112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6" hasCustomPrompt="1"/>
          </p:nvPr>
        </p:nvSpPr>
        <p:spPr>
          <a:xfrm>
            <a:off x="8112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20" name="Textplatzhalter 4"/>
          <p:cNvSpPr>
            <a:spLocks noGrp="1"/>
          </p:cNvSpPr>
          <p:nvPr>
            <p:ph type="body" sz="quarter" idx="15" hasCustomPrompt="1"/>
          </p:nvPr>
        </p:nvSpPr>
        <p:spPr>
          <a:xfrm>
            <a:off x="479376" y="1557338"/>
            <a:ext cx="3601123"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1329659689"/>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urvey flow ">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5775" y="1917000"/>
            <a:ext cx="741685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5775" y="1557338"/>
            <a:ext cx="741685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78750900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extLst>
              <p:ext uri="{D42A27DB-BD31-4B8C-83A1-F6EECF244321}">
                <p14:modId xmlns:p14="http://schemas.microsoft.com/office/powerpoint/2010/main" val="644424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538990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4164875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Only title">
    <p:spTree>
      <p:nvGrpSpPr>
        <p:cNvPr id="1" name=""/>
        <p:cNvGrpSpPr/>
        <p:nvPr/>
      </p:nvGrpSpPr>
      <p:grpSpPr>
        <a:xfrm>
          <a:off x="0" y="0"/>
          <a:ext cx="0" cy="0"/>
          <a:chOff x="0" y="0"/>
          <a:chExt cx="0" cy="0"/>
        </a:xfrm>
      </p:grpSpPr>
      <p:pic>
        <p:nvPicPr>
          <p:cNvPr id="7" name="Grafik 40">
            <a:extLst>
              <a:ext uri="{FF2B5EF4-FFF2-40B4-BE49-F238E27FC236}">
                <a16:creationId xmlns:a16="http://schemas.microsoft.com/office/drawing/2014/main" id="{DB76D63D-FCFD-4107-B440-122823C7D6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3019" r="76608" b="4661"/>
          <a:stretch/>
        </p:blipFill>
        <p:spPr bwMode="gray">
          <a:xfrm>
            <a:off x="9480470" y="1"/>
            <a:ext cx="2711529" cy="6857999"/>
          </a:xfrm>
          <a:prstGeom prst="rect">
            <a:avLst/>
          </a:prstGeom>
        </p:spPr>
      </p:pic>
      <p:graphicFrame>
        <p:nvGraphicFramePr>
          <p:cNvPr id="3" name="Objek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grpSp>
        <p:nvGrpSpPr>
          <p:cNvPr id="27" name="Gruppieren 26"/>
          <p:cNvGrpSpPr/>
          <p:nvPr/>
        </p:nvGrpSpPr>
        <p:grpSpPr>
          <a:xfrm>
            <a:off x="918531" y="0"/>
            <a:ext cx="11273468" cy="6858003"/>
            <a:chOff x="918532" y="-45824"/>
            <a:chExt cx="11273468" cy="6903825"/>
          </a:xfrm>
        </p:grpSpPr>
        <p:sp>
          <p:nvSpPr>
            <p:cNvPr id="28" name="Freihandform 27"/>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31" name="Grafik 30">
              <a:extLst>
                <a:ext uri="{FF2B5EF4-FFF2-40B4-BE49-F238E27FC236}">
                  <a16:creationId xmlns:a16="http://schemas.microsoft.com/office/drawing/2014/main" id="{BFD4A19A-17A3-402D-8493-77AB1DFAA1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552624" y="404813"/>
              <a:ext cx="2160000" cy="397970"/>
            </a:xfrm>
            <a:prstGeom prst="rect">
              <a:avLst/>
            </a:prstGeom>
          </p:spPr>
        </p:pic>
        <p:sp>
          <p:nvSpPr>
            <p:cNvPr id="32" name="Freihandform 31"/>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ihandform 34"/>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
        <p:nvSpPr>
          <p:cNvPr id="9" name="Rechteck 8"/>
          <p:cNvSpPr/>
          <p:nvPr/>
        </p:nvSpPr>
        <p:spPr bwMode="gray">
          <a:xfrm>
            <a:off x="8184000" y="4770804"/>
            <a:ext cx="3528575" cy="17280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l">
              <a:lnSpc>
                <a:spcPct val="120000"/>
              </a:lnSpc>
            </a:pPr>
            <a:r>
              <a:rPr lang="en-US" sz="1000" b="1">
                <a:solidFill>
                  <a:schemeClr val="bg1"/>
                </a:solidFill>
              </a:rPr>
              <a:t>Copyright © MetrixLab BV</a:t>
            </a:r>
          </a:p>
          <a:p>
            <a:pPr algn="l">
              <a:lnSpc>
                <a:spcPct val="120000"/>
              </a:lnSpc>
            </a:pPr>
            <a:r>
              <a:rPr lang="en-US" sz="1000">
                <a:solidFill>
                  <a:schemeClr val="bg1"/>
                </a:solidFill>
              </a:rPr>
              <a:t>All rights reserved. Nothing from this report is allowed to be multiplied, to be stored in an automated file, or to be made public electronically, mechanical, by photocopies, recording or any other manner, without written consent of MetrixLab. </a:t>
            </a:r>
          </a:p>
        </p:txBody>
      </p:sp>
      <p:sp>
        <p:nvSpPr>
          <p:cNvPr id="2" name="Textfeld 1"/>
          <p:cNvSpPr txBox="1"/>
          <p:nvPr/>
        </p:nvSpPr>
        <p:spPr bwMode="gray">
          <a:xfrm>
            <a:off x="479425" y="3269502"/>
            <a:ext cx="5616575" cy="432000"/>
          </a:xfrm>
          <a:prstGeom prst="rect">
            <a:avLst/>
          </a:prstGeom>
          <a:noFill/>
        </p:spPr>
        <p:txBody>
          <a:bodyPr wrap="square" lIns="0" tIns="0" rIns="0" bIns="0" rtlCol="0">
            <a:noAutofit/>
          </a:bodyPr>
          <a:lstStyle/>
          <a:p>
            <a:pPr marL="0" indent="0">
              <a:lnSpc>
                <a:spcPct val="120000"/>
              </a:lnSpc>
              <a:buSzPct val="80000"/>
              <a:buFontTx/>
              <a:buNone/>
            </a:pPr>
            <a:r>
              <a:rPr lang="en-US" sz="2800" b="1" i="0" kern="1200">
                <a:solidFill>
                  <a:schemeClr val="bg2"/>
                </a:solidFill>
                <a:latin typeface="+mj-lt"/>
                <a:ea typeface="+mj-ea"/>
                <a:cs typeface="+mj-cs"/>
              </a:rPr>
              <a:t>Thank</a:t>
            </a:r>
            <a:r>
              <a:rPr lang="en-US" sz="1600" b="0" i="0" kern="1200" baseline="0">
                <a:solidFill>
                  <a:schemeClr val="tx1"/>
                </a:solidFill>
                <a:latin typeface="+mn-lt"/>
                <a:ea typeface="+mn-ea"/>
                <a:cs typeface="+mn-cs"/>
              </a:rPr>
              <a:t> </a:t>
            </a:r>
            <a:r>
              <a:rPr lang="en-US" sz="2800" b="1" i="0" kern="1200">
                <a:solidFill>
                  <a:schemeClr val="bg2"/>
                </a:solidFill>
                <a:latin typeface="+mj-lt"/>
                <a:ea typeface="+mj-ea"/>
                <a:cs typeface="+mj-cs"/>
              </a:rPr>
              <a:t>you</a:t>
            </a:r>
          </a:p>
        </p:txBody>
      </p:sp>
      <p:sp>
        <p:nvSpPr>
          <p:cNvPr id="17" name="Textplatzhalter 9">
            <a:extLst>
              <a:ext uri="{FF2B5EF4-FFF2-40B4-BE49-F238E27FC236}">
                <a16:creationId xmlns:a16="http://schemas.microsoft.com/office/drawing/2014/main" id="{A1C76382-7069-4D66-AD21-4A85EC18E514}"/>
              </a:ext>
            </a:extLst>
          </p:cNvPr>
          <p:cNvSpPr>
            <a:spLocks noGrp="1"/>
          </p:cNvSpPr>
          <p:nvPr>
            <p:ph type="body" sz="quarter" idx="22" hasCustomPrompt="1"/>
          </p:nvPr>
        </p:nvSpPr>
        <p:spPr bwMode="gray">
          <a:xfrm>
            <a:off x="479425" y="5030272"/>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18" name="Textplatzhalter 9">
            <a:extLst>
              <a:ext uri="{FF2B5EF4-FFF2-40B4-BE49-F238E27FC236}">
                <a16:creationId xmlns:a16="http://schemas.microsoft.com/office/drawing/2014/main" id="{A1C76382-7069-4D66-AD21-4A85EC18E514}"/>
              </a:ext>
            </a:extLst>
          </p:cNvPr>
          <p:cNvSpPr>
            <a:spLocks noGrp="1"/>
          </p:cNvSpPr>
          <p:nvPr>
            <p:ph type="body" sz="quarter" idx="23" hasCustomPrompt="1"/>
          </p:nvPr>
        </p:nvSpPr>
        <p:spPr bwMode="gray">
          <a:xfrm>
            <a:off x="479425" y="5286798"/>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19" name="Textplatzhalter 9">
            <a:extLst>
              <a:ext uri="{FF2B5EF4-FFF2-40B4-BE49-F238E27FC236}">
                <a16:creationId xmlns:a16="http://schemas.microsoft.com/office/drawing/2014/main" id="{A1C76382-7069-4D66-AD21-4A85EC18E514}"/>
              </a:ext>
            </a:extLst>
          </p:cNvPr>
          <p:cNvSpPr>
            <a:spLocks noGrp="1"/>
          </p:cNvSpPr>
          <p:nvPr>
            <p:ph type="body" sz="quarter" idx="24" hasCustomPrompt="1"/>
          </p:nvPr>
        </p:nvSpPr>
        <p:spPr bwMode="gray">
          <a:xfrm>
            <a:off x="479425" y="5543325"/>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
        <p:nvSpPr>
          <p:cNvPr id="20" name="Textplatzhalter 9">
            <a:extLst>
              <a:ext uri="{FF2B5EF4-FFF2-40B4-BE49-F238E27FC236}">
                <a16:creationId xmlns:a16="http://schemas.microsoft.com/office/drawing/2014/main" id="{710D230A-D3AF-476C-A914-511191FEA682}"/>
              </a:ext>
            </a:extLst>
          </p:cNvPr>
          <p:cNvSpPr>
            <a:spLocks noGrp="1"/>
          </p:cNvSpPr>
          <p:nvPr>
            <p:ph type="body" sz="quarter" idx="25" hasCustomPrompt="1"/>
          </p:nvPr>
        </p:nvSpPr>
        <p:spPr bwMode="gray">
          <a:xfrm>
            <a:off x="479425" y="4068796"/>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2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21" name="Textplatzhalter 9">
            <a:extLst>
              <a:ext uri="{FF2B5EF4-FFF2-40B4-BE49-F238E27FC236}">
                <a16:creationId xmlns:a16="http://schemas.microsoft.com/office/drawing/2014/main" id="{4171D6E2-8C1A-41F5-9FAA-91AFD72A4659}"/>
              </a:ext>
            </a:extLst>
          </p:cNvPr>
          <p:cNvSpPr>
            <a:spLocks noGrp="1"/>
          </p:cNvSpPr>
          <p:nvPr>
            <p:ph type="body" sz="quarter" idx="26" hasCustomPrompt="1"/>
          </p:nvPr>
        </p:nvSpPr>
        <p:spPr bwMode="gray">
          <a:xfrm>
            <a:off x="479425" y="4325322"/>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22" name="Textplatzhalter 9">
            <a:extLst>
              <a:ext uri="{FF2B5EF4-FFF2-40B4-BE49-F238E27FC236}">
                <a16:creationId xmlns:a16="http://schemas.microsoft.com/office/drawing/2014/main" id="{98626525-D7DA-4AB8-88AC-7B4EDA946767}"/>
              </a:ext>
            </a:extLst>
          </p:cNvPr>
          <p:cNvSpPr>
            <a:spLocks noGrp="1"/>
          </p:cNvSpPr>
          <p:nvPr>
            <p:ph type="body" sz="quarter" idx="27" hasCustomPrompt="1"/>
          </p:nvPr>
        </p:nvSpPr>
        <p:spPr bwMode="gray">
          <a:xfrm>
            <a:off x="479425" y="4581849"/>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Tree>
    <p:extLst>
      <p:ext uri="{BB962C8B-B14F-4D97-AF65-F5344CB8AC3E}">
        <p14:creationId xmlns:p14="http://schemas.microsoft.com/office/powerpoint/2010/main" val="312704299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tro / Outro">
    <p:spTree>
      <p:nvGrpSpPr>
        <p:cNvPr id="1" name=""/>
        <p:cNvGrpSpPr/>
        <p:nvPr/>
      </p:nvGrpSpPr>
      <p:grpSpPr>
        <a:xfrm>
          <a:off x="0" y="0"/>
          <a:ext cx="0" cy="0"/>
          <a:chOff x="0" y="0"/>
          <a:chExt cx="0" cy="0"/>
        </a:xfrm>
      </p:grpSpPr>
      <p:grpSp>
        <p:nvGrpSpPr>
          <p:cNvPr id="15" name="Gruppieren 14"/>
          <p:cNvGrpSpPr/>
          <p:nvPr/>
        </p:nvGrpSpPr>
        <p:grpSpPr>
          <a:xfrm>
            <a:off x="918531" y="0"/>
            <a:ext cx="11273468" cy="6858003"/>
            <a:chOff x="918532" y="-45824"/>
            <a:chExt cx="11273468" cy="6903825"/>
          </a:xfrm>
        </p:grpSpPr>
        <p:sp>
          <p:nvSpPr>
            <p:cNvPr id="16" name="Freihandform 15"/>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7" name="Freihandform 16"/>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8" name="Freihandform 17"/>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ihandform 19"/>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ihandform 22"/>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pic>
        <p:nvPicPr>
          <p:cNvPr id="5" name="Grafik 4">
            <a:extLst>
              <a:ext uri="{FF2B5EF4-FFF2-40B4-BE49-F238E27FC236}">
                <a16:creationId xmlns:a16="http://schemas.microsoft.com/office/drawing/2014/main" id="{FCA9F257-78D4-410D-8C5E-8CCD97DECC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1174684" y="3780517"/>
            <a:ext cx="5256000" cy="968509"/>
          </a:xfrm>
          <a:prstGeom prst="rect">
            <a:avLst/>
          </a:prstGeom>
        </p:spPr>
      </p:pic>
    </p:spTree>
    <p:extLst>
      <p:ext uri="{BB962C8B-B14F-4D97-AF65-F5344CB8AC3E}">
        <p14:creationId xmlns:p14="http://schemas.microsoft.com/office/powerpoint/2010/main" val="13436920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479376" y="3284984"/>
            <a:ext cx="5616000" cy="864000"/>
          </a:xfrm>
        </p:spPr>
        <p:txBody>
          <a:bodyPr anchor="b"/>
          <a:lstStyle>
            <a:lvl1pPr algn="l">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479376" y="4221088"/>
            <a:ext cx="5616000" cy="648000"/>
          </a:xfrm>
        </p:spPr>
        <p:txBody>
          <a:bodyPr/>
          <a:lstStyle>
            <a:lvl1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479376" y="5373264"/>
            <a:ext cx="4032000" cy="432000"/>
          </a:xfrm>
        </p:spPr>
        <p:txBody>
          <a:bodyPr anchor="b"/>
          <a:lstStyle>
            <a:lvl1pPr marL="0" indent="0">
              <a:lnSpc>
                <a:spcPct val="100000"/>
              </a:lnSpc>
              <a:buFont typeface="Arial" panose="020B0604020202020204" pitchFamily="34" charset="0"/>
              <a:buNone/>
              <a:defRPr sz="1400" b="0">
                <a:solidFill>
                  <a:schemeClr val="tx1"/>
                </a:solidFill>
              </a:defRPr>
            </a:lvl1pPr>
            <a:lvl2pPr marL="0" indent="0">
              <a:lnSpc>
                <a:spcPct val="100000"/>
              </a:lnSpc>
              <a:buFont typeface="Arial" panose="020B0604020202020204" pitchFamily="34" charset="0"/>
              <a:buNone/>
              <a:defRPr sz="1400" b="0">
                <a:solidFill>
                  <a:schemeClr val="tx1"/>
                </a:solidFill>
              </a:defRPr>
            </a:lvl2pPr>
            <a:lvl3pPr marL="0" indent="0">
              <a:lnSpc>
                <a:spcPct val="100000"/>
              </a:lnSpc>
              <a:buNone/>
              <a:defRPr sz="1400" b="0">
                <a:solidFill>
                  <a:schemeClr val="tx1"/>
                </a:solidFill>
              </a:defRPr>
            </a:lvl3pPr>
            <a:lvl4pPr marL="0" indent="0">
              <a:lnSpc>
                <a:spcPct val="100000"/>
              </a:lnSpc>
              <a:buNone/>
              <a:defRPr sz="1400" b="0">
                <a:solidFill>
                  <a:schemeClr val="tx1"/>
                </a:solidFill>
              </a:defRPr>
            </a:lvl4pPr>
            <a:lvl5pPr marL="0" indent="0">
              <a:lnSpc>
                <a:spcPct val="100000"/>
              </a:lnSpc>
              <a:buNone/>
              <a:defRPr sz="1400" b="0">
                <a:solidFill>
                  <a:schemeClr val="tx1"/>
                </a:solidFill>
              </a:defRPr>
            </a:lvl5pPr>
            <a:lvl6pPr marL="0" indent="0">
              <a:lnSpc>
                <a:spcPct val="100000"/>
              </a:lnSpc>
              <a:buNone/>
              <a:defRPr sz="1400" b="0">
                <a:solidFill>
                  <a:schemeClr val="tx1"/>
                </a:solidFill>
              </a:defRPr>
            </a:lvl6pPr>
            <a:lvl7pPr marL="0" indent="0">
              <a:lnSpc>
                <a:spcPct val="100000"/>
              </a:lnSpc>
              <a:buNone/>
              <a:defRPr sz="1400" b="0">
                <a:solidFill>
                  <a:schemeClr val="tx1"/>
                </a:solidFill>
              </a:defRPr>
            </a:lvl7pPr>
            <a:lvl8pPr marL="0" indent="0">
              <a:lnSpc>
                <a:spcPct val="100000"/>
              </a:lnSpc>
              <a:buNone/>
              <a:defRPr sz="1400" b="0">
                <a:solidFill>
                  <a:schemeClr val="tx1"/>
                </a:solidFill>
              </a:defRPr>
            </a:lvl8pPr>
            <a:lvl9pPr marL="0" indent="0">
              <a:lnSpc>
                <a:spcPct val="100000"/>
              </a:lnSpc>
              <a:buNone/>
              <a:defRPr sz="1400" b="0">
                <a:solidFill>
                  <a:schemeClr val="tx1"/>
                </a:solidFill>
              </a:defRPr>
            </a:lvl9pPr>
          </a:lstStyle>
          <a:p>
            <a:pPr lvl="0"/>
            <a:r>
              <a:rPr lang="en-US"/>
              <a:t>Author</a:t>
            </a:r>
          </a:p>
        </p:txBody>
      </p:sp>
      <p:sp>
        <p:nvSpPr>
          <p:cNvPr id="7" name="Textplatzhalter 6">
            <a:extLst>
              <a:ext uri="{FF2B5EF4-FFF2-40B4-BE49-F238E27FC236}">
                <a16:creationId xmlns:a16="http://schemas.microsoft.com/office/drawing/2014/main" id="{5F544C91-8CAE-47C0-A457-34BB1A932DCB}"/>
              </a:ext>
            </a:extLst>
          </p:cNvPr>
          <p:cNvSpPr>
            <a:spLocks noGrp="1"/>
          </p:cNvSpPr>
          <p:nvPr>
            <p:ph type="body" sz="quarter" idx="11" hasCustomPrompt="1"/>
          </p:nvPr>
        </p:nvSpPr>
        <p:spPr>
          <a:xfrm>
            <a:off x="479425" y="6237336"/>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a:t>Description</a:t>
            </a:r>
          </a:p>
        </p:txBody>
      </p:sp>
      <p:sp>
        <p:nvSpPr>
          <p:cNvPr id="12" name="Textplatzhalter 6">
            <a:extLst>
              <a:ext uri="{FF2B5EF4-FFF2-40B4-BE49-F238E27FC236}">
                <a16:creationId xmlns:a16="http://schemas.microsoft.com/office/drawing/2014/main" id="{23D4D034-62FF-4C96-BD28-4ABA4DCC8050}"/>
              </a:ext>
            </a:extLst>
          </p:cNvPr>
          <p:cNvSpPr>
            <a:spLocks noGrp="1"/>
          </p:cNvSpPr>
          <p:nvPr>
            <p:ph type="body" sz="quarter" idx="12" hasCustomPrompt="1"/>
          </p:nvPr>
        </p:nvSpPr>
        <p:spPr>
          <a:xfrm>
            <a:off x="479425" y="6021312"/>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err="1"/>
              <a:t>P.Number</a:t>
            </a:r>
            <a:r>
              <a:rPr lang="en-US"/>
              <a:t> | Date</a:t>
            </a:r>
          </a:p>
        </p:txBody>
      </p:sp>
      <p:grpSp>
        <p:nvGrpSpPr>
          <p:cNvPr id="4" name="Gruppieren 3"/>
          <p:cNvGrpSpPr/>
          <p:nvPr/>
        </p:nvGrpSpPr>
        <p:grpSpPr>
          <a:xfrm>
            <a:off x="918531" y="0"/>
            <a:ext cx="11273468" cy="6858003"/>
            <a:chOff x="918532" y="-45824"/>
            <a:chExt cx="11273468" cy="6903825"/>
          </a:xfrm>
        </p:grpSpPr>
        <p:sp>
          <p:nvSpPr>
            <p:cNvPr id="42" name="Freihandform 41"/>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8" name="Freihandform 37"/>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40" name="Freihandform 39"/>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11" name="Grafik 10">
              <a:extLst>
                <a:ext uri="{FF2B5EF4-FFF2-40B4-BE49-F238E27FC236}">
                  <a16:creationId xmlns:a16="http://schemas.microsoft.com/office/drawing/2014/main" id="{BFD4A19A-17A3-402D-8493-77AB1DFAA1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552624" y="404813"/>
              <a:ext cx="2160000" cy="397970"/>
            </a:xfrm>
            <a:prstGeom prst="rect">
              <a:avLst/>
            </a:prstGeom>
          </p:spPr>
        </p:pic>
        <p:sp>
          <p:nvSpPr>
            <p:cNvPr id="29" name="Freihandform 28"/>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5"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ihandform 35"/>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Tree>
    <p:extLst>
      <p:ext uri="{BB962C8B-B14F-4D97-AF65-F5344CB8AC3E}">
        <p14:creationId xmlns:p14="http://schemas.microsoft.com/office/powerpoint/2010/main" val="190156049"/>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54" name="Rechteck 53">
            <a:extLst>
              <a:ext uri="{FF2B5EF4-FFF2-40B4-BE49-F238E27FC236}">
                <a16:creationId xmlns:a16="http://schemas.microsoft.com/office/drawing/2014/main" id="{9DB4F9A7-6F57-4288-84F2-EB6041CDD96B}"/>
              </a:ext>
            </a:extLst>
          </p:cNvPr>
          <p:cNvSpPr/>
          <p:nvPr/>
        </p:nvSpPr>
        <p:spPr bwMode="gray">
          <a:xfrm>
            <a:off x="9120336" y="260648"/>
            <a:ext cx="2808312" cy="1080790"/>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 name="Titel 1"/>
          <p:cNvSpPr>
            <a:spLocks noGrp="1"/>
          </p:cNvSpPr>
          <p:nvPr>
            <p:ph type="ctrTitle" hasCustomPrompt="1"/>
          </p:nvPr>
        </p:nvSpPr>
        <p:spPr bwMode="gray">
          <a:xfrm>
            <a:off x="6096000" y="3789112"/>
            <a:ext cx="5616000" cy="864000"/>
          </a:xfrm>
        </p:spPr>
        <p:txBody>
          <a:bodyPr anchor="b"/>
          <a:lstStyle>
            <a:lvl1pPr algn="r">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6096000" y="4725216"/>
            <a:ext cx="5616000" cy="648000"/>
          </a:xfrm>
        </p:spPr>
        <p:txBody>
          <a:bodyPr/>
          <a:lstStyle>
            <a:lvl1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6096000" y="5373264"/>
            <a:ext cx="5616000" cy="432000"/>
          </a:xfrm>
        </p:spPr>
        <p:txBody>
          <a:bodyPr anchor="b"/>
          <a:lstStyle>
            <a:lvl1pPr marL="0" indent="0" algn="r">
              <a:lnSpc>
                <a:spcPct val="100000"/>
              </a:lnSpc>
              <a:buFont typeface="Arial" panose="020B0604020202020204" pitchFamily="34" charset="0"/>
              <a:buNone/>
              <a:defRPr sz="1400" b="0">
                <a:solidFill>
                  <a:schemeClr val="tx1"/>
                </a:solidFill>
              </a:defRPr>
            </a:lvl1pPr>
            <a:lvl2pPr marL="0" indent="0" algn="r">
              <a:lnSpc>
                <a:spcPct val="100000"/>
              </a:lnSpc>
              <a:buFont typeface="Arial" panose="020B0604020202020204" pitchFamily="34" charset="0"/>
              <a:buNone/>
              <a:defRPr sz="1400" b="0">
                <a:solidFill>
                  <a:schemeClr val="tx1"/>
                </a:solidFill>
              </a:defRPr>
            </a:lvl2pPr>
            <a:lvl3pPr marL="0" indent="0" algn="r">
              <a:lnSpc>
                <a:spcPct val="100000"/>
              </a:lnSpc>
              <a:buNone/>
              <a:defRPr sz="1400" b="0">
                <a:solidFill>
                  <a:schemeClr val="tx1"/>
                </a:solidFill>
              </a:defRPr>
            </a:lvl3pPr>
            <a:lvl4pPr marL="0" indent="0" algn="r">
              <a:lnSpc>
                <a:spcPct val="100000"/>
              </a:lnSpc>
              <a:buNone/>
              <a:defRPr sz="1400" b="0">
                <a:solidFill>
                  <a:schemeClr val="tx1"/>
                </a:solidFill>
              </a:defRPr>
            </a:lvl4pPr>
            <a:lvl5pPr marL="0" indent="0" algn="r">
              <a:lnSpc>
                <a:spcPct val="100000"/>
              </a:lnSpc>
              <a:buNone/>
              <a:defRPr sz="1400" b="0">
                <a:solidFill>
                  <a:schemeClr val="tx1"/>
                </a:solidFill>
              </a:defRPr>
            </a:lvl5pPr>
            <a:lvl6pPr marL="0" indent="0" algn="r">
              <a:lnSpc>
                <a:spcPct val="100000"/>
              </a:lnSpc>
              <a:buNone/>
              <a:defRPr sz="1400" b="0">
                <a:solidFill>
                  <a:schemeClr val="tx1"/>
                </a:solidFill>
              </a:defRPr>
            </a:lvl6pPr>
            <a:lvl7pPr marL="0" indent="0" algn="r">
              <a:lnSpc>
                <a:spcPct val="100000"/>
              </a:lnSpc>
              <a:buNone/>
              <a:defRPr sz="1400" b="0">
                <a:solidFill>
                  <a:schemeClr val="tx1"/>
                </a:solidFill>
              </a:defRPr>
            </a:lvl7pPr>
            <a:lvl8pPr marL="0" indent="0" algn="r">
              <a:lnSpc>
                <a:spcPct val="100000"/>
              </a:lnSpc>
              <a:buNone/>
              <a:defRPr sz="1400" b="0">
                <a:solidFill>
                  <a:schemeClr val="tx1"/>
                </a:solidFill>
              </a:defRPr>
            </a:lvl8pPr>
            <a:lvl9pPr marL="0" indent="0" algn="r">
              <a:lnSpc>
                <a:spcPct val="100000"/>
              </a:lnSpc>
              <a:buNone/>
              <a:defRPr sz="1400" b="0">
                <a:solidFill>
                  <a:schemeClr val="tx1"/>
                </a:solidFill>
              </a:defRPr>
            </a:lvl9pPr>
          </a:lstStyle>
          <a:p>
            <a:pPr lvl="0"/>
            <a:r>
              <a:rPr lang="en-US"/>
              <a:t>Author</a:t>
            </a:r>
          </a:p>
        </p:txBody>
      </p:sp>
      <p:pic>
        <p:nvPicPr>
          <p:cNvPr id="17" name="Grafik 16">
            <a:extLst>
              <a:ext uri="{FF2B5EF4-FFF2-40B4-BE49-F238E27FC236}">
                <a16:creationId xmlns:a16="http://schemas.microsoft.com/office/drawing/2014/main" id="{A069ACD2-4EA4-4D74-9FDE-1B4BBECCF9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552624" y="446400"/>
            <a:ext cx="2160000" cy="398017"/>
          </a:xfrm>
          <a:prstGeom prst="rect">
            <a:avLst/>
          </a:prstGeom>
        </p:spPr>
      </p:pic>
      <p:sp>
        <p:nvSpPr>
          <p:cNvPr id="26" name="Freihandform 25">
            <a:extLst>
              <a:ext uri="{FF2B5EF4-FFF2-40B4-BE49-F238E27FC236}">
                <a16:creationId xmlns:a16="http://schemas.microsoft.com/office/drawing/2014/main" id="{27740E3F-A43D-497D-A7CD-06595F6D3BF1}"/>
              </a:ext>
            </a:extLst>
          </p:cNvPr>
          <p:cNvSpPr>
            <a:spLocks noGrp="1"/>
          </p:cNvSpPr>
          <p:nvPr>
            <p:ph type="pic" sz="quarter" idx="14" hasCustomPrompt="1"/>
          </p:nvPr>
        </p:nvSpPr>
        <p:spPr bwMode="gray">
          <a:xfrm>
            <a:off x="0" y="-6968"/>
            <a:ext cx="7702073" cy="6874048"/>
          </a:xfrm>
          <a:custGeom>
            <a:avLst/>
            <a:gdLst>
              <a:gd name="connsiteX0" fmla="*/ 0 w 7689373"/>
              <a:gd name="connsiteY0" fmla="*/ 0 h 6874048"/>
              <a:gd name="connsiteX1" fmla="*/ 7689373 w 7689373"/>
              <a:gd name="connsiteY1" fmla="*/ 0 h 6874048"/>
              <a:gd name="connsiteX2" fmla="*/ 7592958 w 7689373"/>
              <a:gd name="connsiteY2" fmla="*/ 180799 h 6874048"/>
              <a:gd name="connsiteX3" fmla="*/ 7608610 w 7689373"/>
              <a:gd name="connsiteY3" fmla="*/ 180799 h 6874048"/>
              <a:gd name="connsiteX4" fmla="*/ 7531191 w 7689373"/>
              <a:gd name="connsiteY4" fmla="*/ 330594 h 6874048"/>
              <a:gd name="connsiteX5" fmla="*/ 4195746 w 7689373"/>
              <a:gd name="connsiteY5" fmla="*/ 6784206 h 6874048"/>
              <a:gd name="connsiteX6" fmla="*/ 4149312 w 7689373"/>
              <a:gd name="connsiteY6" fmla="*/ 6874048 h 6874048"/>
              <a:gd name="connsiteX7" fmla="*/ 0 w 7689373"/>
              <a:gd name="connsiteY7" fmla="*/ 6874048 h 6874048"/>
              <a:gd name="connsiteX8" fmla="*/ 0 w 7689373"/>
              <a:gd name="connsiteY8" fmla="*/ 77306 h 6874048"/>
              <a:gd name="connsiteX9" fmla="*/ 0 w 7689373"/>
              <a:gd name="connsiteY9" fmla="*/ 21266 h 6874048"/>
              <a:gd name="connsiteX0" fmla="*/ 0 w 7689373"/>
              <a:gd name="connsiteY0" fmla="*/ 0 h 6874048"/>
              <a:gd name="connsiteX1" fmla="*/ 7689373 w 7689373"/>
              <a:gd name="connsiteY1" fmla="*/ 0 h 6874048"/>
              <a:gd name="connsiteX2" fmla="*/ 7608610 w 7689373"/>
              <a:gd name="connsiteY2" fmla="*/ 180799 h 6874048"/>
              <a:gd name="connsiteX3" fmla="*/ 7531191 w 7689373"/>
              <a:gd name="connsiteY3" fmla="*/ 330594 h 6874048"/>
              <a:gd name="connsiteX4" fmla="*/ 4195746 w 7689373"/>
              <a:gd name="connsiteY4" fmla="*/ 6784206 h 6874048"/>
              <a:gd name="connsiteX5" fmla="*/ 4149312 w 7689373"/>
              <a:gd name="connsiteY5" fmla="*/ 6874048 h 6874048"/>
              <a:gd name="connsiteX6" fmla="*/ 0 w 7689373"/>
              <a:gd name="connsiteY6" fmla="*/ 6874048 h 6874048"/>
              <a:gd name="connsiteX7" fmla="*/ 0 w 7689373"/>
              <a:gd name="connsiteY7" fmla="*/ 77306 h 6874048"/>
              <a:gd name="connsiteX8" fmla="*/ 0 w 7689373"/>
              <a:gd name="connsiteY8" fmla="*/ 21266 h 6874048"/>
              <a:gd name="connsiteX9" fmla="*/ 0 w 7689373"/>
              <a:gd name="connsiteY9" fmla="*/ 0 h 6874048"/>
              <a:gd name="connsiteX0" fmla="*/ 0 w 7695723"/>
              <a:gd name="connsiteY0" fmla="*/ 0 h 6874048"/>
              <a:gd name="connsiteX1" fmla="*/ 7695723 w 7695723"/>
              <a:gd name="connsiteY1" fmla="*/ 0 h 6874048"/>
              <a:gd name="connsiteX2" fmla="*/ 7608610 w 7695723"/>
              <a:gd name="connsiteY2" fmla="*/ 180799 h 6874048"/>
              <a:gd name="connsiteX3" fmla="*/ 7531191 w 7695723"/>
              <a:gd name="connsiteY3" fmla="*/ 330594 h 6874048"/>
              <a:gd name="connsiteX4" fmla="*/ 4195746 w 7695723"/>
              <a:gd name="connsiteY4" fmla="*/ 6784206 h 6874048"/>
              <a:gd name="connsiteX5" fmla="*/ 4149312 w 7695723"/>
              <a:gd name="connsiteY5" fmla="*/ 6874048 h 6874048"/>
              <a:gd name="connsiteX6" fmla="*/ 0 w 7695723"/>
              <a:gd name="connsiteY6" fmla="*/ 6874048 h 6874048"/>
              <a:gd name="connsiteX7" fmla="*/ 0 w 7695723"/>
              <a:gd name="connsiteY7" fmla="*/ 77306 h 6874048"/>
              <a:gd name="connsiteX8" fmla="*/ 0 w 7695723"/>
              <a:gd name="connsiteY8" fmla="*/ 21266 h 6874048"/>
              <a:gd name="connsiteX9" fmla="*/ 0 w 7695723"/>
              <a:gd name="connsiteY9" fmla="*/ 0 h 6874048"/>
              <a:gd name="connsiteX0" fmla="*/ 0 w 7695723"/>
              <a:gd name="connsiteY0" fmla="*/ 0 h 6874048"/>
              <a:gd name="connsiteX1" fmla="*/ 7695723 w 7695723"/>
              <a:gd name="connsiteY1" fmla="*/ 0 h 6874048"/>
              <a:gd name="connsiteX2" fmla="*/ 7531191 w 7695723"/>
              <a:gd name="connsiteY2" fmla="*/ 330594 h 6874048"/>
              <a:gd name="connsiteX3" fmla="*/ 4195746 w 7695723"/>
              <a:gd name="connsiteY3" fmla="*/ 6784206 h 6874048"/>
              <a:gd name="connsiteX4" fmla="*/ 4149312 w 7695723"/>
              <a:gd name="connsiteY4" fmla="*/ 6874048 h 6874048"/>
              <a:gd name="connsiteX5" fmla="*/ 0 w 7695723"/>
              <a:gd name="connsiteY5" fmla="*/ 6874048 h 6874048"/>
              <a:gd name="connsiteX6" fmla="*/ 0 w 7695723"/>
              <a:gd name="connsiteY6" fmla="*/ 77306 h 6874048"/>
              <a:gd name="connsiteX7" fmla="*/ 0 w 7695723"/>
              <a:gd name="connsiteY7" fmla="*/ 21266 h 6874048"/>
              <a:gd name="connsiteX8" fmla="*/ 0 w 7695723"/>
              <a:gd name="connsiteY8" fmla="*/ 0 h 6874048"/>
              <a:gd name="connsiteX0" fmla="*/ 0 w 7702073"/>
              <a:gd name="connsiteY0" fmla="*/ 0 h 6874048"/>
              <a:gd name="connsiteX1" fmla="*/ 7702073 w 7702073"/>
              <a:gd name="connsiteY1" fmla="*/ 0 h 6874048"/>
              <a:gd name="connsiteX2" fmla="*/ 7531191 w 7702073"/>
              <a:gd name="connsiteY2" fmla="*/ 330594 h 6874048"/>
              <a:gd name="connsiteX3" fmla="*/ 4195746 w 7702073"/>
              <a:gd name="connsiteY3" fmla="*/ 6784206 h 6874048"/>
              <a:gd name="connsiteX4" fmla="*/ 4149312 w 7702073"/>
              <a:gd name="connsiteY4" fmla="*/ 6874048 h 6874048"/>
              <a:gd name="connsiteX5" fmla="*/ 0 w 7702073"/>
              <a:gd name="connsiteY5" fmla="*/ 6874048 h 6874048"/>
              <a:gd name="connsiteX6" fmla="*/ 0 w 7702073"/>
              <a:gd name="connsiteY6" fmla="*/ 77306 h 6874048"/>
              <a:gd name="connsiteX7" fmla="*/ 0 w 7702073"/>
              <a:gd name="connsiteY7" fmla="*/ 21266 h 6874048"/>
              <a:gd name="connsiteX8" fmla="*/ 0 w 7702073"/>
              <a:gd name="connsiteY8" fmla="*/ 0 h 6874048"/>
              <a:gd name="connsiteX0" fmla="*/ 0 w 7702073"/>
              <a:gd name="connsiteY0" fmla="*/ 0 h 6874048"/>
              <a:gd name="connsiteX1" fmla="*/ 7702073 w 7702073"/>
              <a:gd name="connsiteY1" fmla="*/ 0 h 6874048"/>
              <a:gd name="connsiteX2" fmla="*/ 4195746 w 7702073"/>
              <a:gd name="connsiteY2" fmla="*/ 6784206 h 6874048"/>
              <a:gd name="connsiteX3" fmla="*/ 4149312 w 7702073"/>
              <a:gd name="connsiteY3" fmla="*/ 6874048 h 6874048"/>
              <a:gd name="connsiteX4" fmla="*/ 0 w 7702073"/>
              <a:gd name="connsiteY4" fmla="*/ 6874048 h 6874048"/>
              <a:gd name="connsiteX5" fmla="*/ 0 w 7702073"/>
              <a:gd name="connsiteY5" fmla="*/ 77306 h 6874048"/>
              <a:gd name="connsiteX6" fmla="*/ 0 w 7702073"/>
              <a:gd name="connsiteY6" fmla="*/ 21266 h 6874048"/>
              <a:gd name="connsiteX7" fmla="*/ 0 w 7702073"/>
              <a:gd name="connsiteY7" fmla="*/ 0 h 6874048"/>
              <a:gd name="connsiteX0" fmla="*/ 0 w 7702073"/>
              <a:gd name="connsiteY0" fmla="*/ 0 h 6874048"/>
              <a:gd name="connsiteX1" fmla="*/ 7702073 w 7702073"/>
              <a:gd name="connsiteY1" fmla="*/ 0 h 6874048"/>
              <a:gd name="connsiteX2" fmla="*/ 4149312 w 7702073"/>
              <a:gd name="connsiteY2" fmla="*/ 6874048 h 6874048"/>
              <a:gd name="connsiteX3" fmla="*/ 0 w 7702073"/>
              <a:gd name="connsiteY3" fmla="*/ 6874048 h 6874048"/>
              <a:gd name="connsiteX4" fmla="*/ 0 w 7702073"/>
              <a:gd name="connsiteY4" fmla="*/ 77306 h 6874048"/>
              <a:gd name="connsiteX5" fmla="*/ 0 w 7702073"/>
              <a:gd name="connsiteY5" fmla="*/ 21266 h 6874048"/>
              <a:gd name="connsiteX6" fmla="*/ 0 w 7702073"/>
              <a:gd name="connsiteY6" fmla="*/ 0 h 68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2073" h="6874048">
                <a:moveTo>
                  <a:pt x="0" y="0"/>
                </a:moveTo>
                <a:lnTo>
                  <a:pt x="7702073" y="0"/>
                </a:lnTo>
                <a:lnTo>
                  <a:pt x="4149312" y="6874048"/>
                </a:lnTo>
                <a:lnTo>
                  <a:pt x="0" y="6874048"/>
                </a:lnTo>
                <a:lnTo>
                  <a:pt x="0" y="77306"/>
                </a:lnTo>
                <a:lnTo>
                  <a:pt x="0" y="21266"/>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20" name="Freihandform: Form 19">
            <a:extLst>
              <a:ext uri="{FF2B5EF4-FFF2-40B4-BE49-F238E27FC236}">
                <a16:creationId xmlns:a16="http://schemas.microsoft.com/office/drawing/2014/main" id="{95D1DA90-E4F9-4684-9DD8-EFE7F615BB24}"/>
              </a:ext>
            </a:extLst>
          </p:cNvPr>
          <p:cNvSpPr>
            <a:spLocks/>
          </p:cNvSpPr>
          <p:nvPr/>
        </p:nvSpPr>
        <p:spPr bwMode="auto">
          <a:xfrm>
            <a:off x="4144436" y="0"/>
            <a:ext cx="4707341" cy="6867080"/>
          </a:xfrm>
          <a:custGeom>
            <a:avLst/>
            <a:gdLst>
              <a:gd name="connsiteX0" fmla="*/ 3551488 w 4707341"/>
              <a:gd name="connsiteY0" fmla="*/ 0 h 6867080"/>
              <a:gd name="connsiteX1" fmla="*/ 4707341 w 4707341"/>
              <a:gd name="connsiteY1" fmla="*/ 0 h 6867080"/>
              <a:gd name="connsiteX2" fmla="*/ 1167787 w 4707341"/>
              <a:gd name="connsiteY2" fmla="*/ 6867080 h 6867080"/>
              <a:gd name="connsiteX3" fmla="*/ 0 w 4707341"/>
              <a:gd name="connsiteY3" fmla="*/ 6867080 h 6867080"/>
              <a:gd name="connsiteX4" fmla="*/ 27448 w 4707341"/>
              <a:gd name="connsiteY4" fmla="*/ 6814008 h 6867080"/>
              <a:gd name="connsiteX5" fmla="*/ 3449376 w 4707341"/>
              <a:gd name="connsiteY5" fmla="*/ 197442 h 686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7341" h="6867080">
                <a:moveTo>
                  <a:pt x="3551488" y="0"/>
                </a:moveTo>
                <a:lnTo>
                  <a:pt x="4707341" y="0"/>
                </a:lnTo>
                <a:lnTo>
                  <a:pt x="1167787" y="6867080"/>
                </a:lnTo>
                <a:lnTo>
                  <a:pt x="0" y="6867080"/>
                </a:lnTo>
                <a:lnTo>
                  <a:pt x="27448" y="6814008"/>
                </a:lnTo>
                <a:cubicBezTo>
                  <a:pt x="397296" y="6098879"/>
                  <a:pt x="1290797" y="4371224"/>
                  <a:pt x="3449376" y="197442"/>
                </a:cubicBez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32C0CFA4-4A42-4FE1-B03E-01939891F11A}"/>
              </a:ext>
            </a:extLst>
          </p:cNvPr>
          <p:cNvSpPr>
            <a:spLocks/>
          </p:cNvSpPr>
          <p:nvPr/>
        </p:nvSpPr>
        <p:spPr bwMode="auto">
          <a:xfrm>
            <a:off x="4732001" y="1"/>
            <a:ext cx="3844707" cy="6867079"/>
          </a:xfrm>
          <a:custGeom>
            <a:avLst/>
            <a:gdLst>
              <a:gd name="connsiteX0" fmla="*/ 3538288 w 3844707"/>
              <a:gd name="connsiteY0" fmla="*/ 0 h 6867079"/>
              <a:gd name="connsiteX1" fmla="*/ 3844707 w 3844707"/>
              <a:gd name="connsiteY1" fmla="*/ 0 h 6867079"/>
              <a:gd name="connsiteX2" fmla="*/ 305153 w 3844707"/>
              <a:gd name="connsiteY2" fmla="*/ 6867079 h 6867079"/>
              <a:gd name="connsiteX3" fmla="*/ 0 w 3844707"/>
              <a:gd name="connsiteY3" fmla="*/ 6867079 h 6867079"/>
              <a:gd name="connsiteX4" fmla="*/ 12159 w 3844707"/>
              <a:gd name="connsiteY4" fmla="*/ 6843481 h 6867079"/>
              <a:gd name="connsiteX5" fmla="*/ 3484634 w 3844707"/>
              <a:gd name="connsiteY5" fmla="*/ 104130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4707" h="6867079">
                <a:moveTo>
                  <a:pt x="3538288" y="0"/>
                </a:moveTo>
                <a:lnTo>
                  <a:pt x="3844707" y="0"/>
                </a:lnTo>
                <a:lnTo>
                  <a:pt x="305153" y="6867079"/>
                </a:lnTo>
                <a:lnTo>
                  <a:pt x="0" y="6867079"/>
                </a:lnTo>
                <a:lnTo>
                  <a:pt x="12159" y="6843481"/>
                </a:lnTo>
                <a:cubicBezTo>
                  <a:pt x="191637" y="6495152"/>
                  <a:pt x="875896" y="5167148"/>
                  <a:pt x="3484634" y="104130"/>
                </a:cubicBezTo>
                <a:close/>
              </a:path>
            </a:pathLst>
          </a:custGeom>
          <a:solidFill>
            <a:srgbClr val="FDCC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4" name="Freihandform: Form 23">
            <a:extLst>
              <a:ext uri="{FF2B5EF4-FFF2-40B4-BE49-F238E27FC236}">
                <a16:creationId xmlns:a16="http://schemas.microsoft.com/office/drawing/2014/main" id="{A05A3350-B469-41A6-9618-EF35710F1FED}"/>
              </a:ext>
            </a:extLst>
          </p:cNvPr>
          <p:cNvSpPr>
            <a:spLocks/>
          </p:cNvSpPr>
          <p:nvPr/>
        </p:nvSpPr>
        <p:spPr bwMode="auto">
          <a:xfrm>
            <a:off x="5022256" y="1"/>
            <a:ext cx="3856656" cy="6867079"/>
          </a:xfrm>
          <a:custGeom>
            <a:avLst/>
            <a:gdLst>
              <a:gd name="connsiteX0" fmla="*/ 3551487 w 3856656"/>
              <a:gd name="connsiteY0" fmla="*/ 0 h 6867079"/>
              <a:gd name="connsiteX1" fmla="*/ 3856656 w 3856656"/>
              <a:gd name="connsiteY1" fmla="*/ 0 h 6867079"/>
              <a:gd name="connsiteX2" fmla="*/ 317103 w 3856656"/>
              <a:gd name="connsiteY2" fmla="*/ 6867079 h 6867079"/>
              <a:gd name="connsiteX3" fmla="*/ 0 w 3856656"/>
              <a:gd name="connsiteY3" fmla="*/ 6867079 h 6867079"/>
              <a:gd name="connsiteX4" fmla="*/ 6990 w 3856656"/>
              <a:gd name="connsiteY4" fmla="*/ 6853564 h 6867079"/>
              <a:gd name="connsiteX5" fmla="*/ 3509937 w 3856656"/>
              <a:gd name="connsiteY5" fmla="*/ 80341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6656" h="6867079">
                <a:moveTo>
                  <a:pt x="3551487" y="0"/>
                </a:moveTo>
                <a:lnTo>
                  <a:pt x="3856656" y="0"/>
                </a:lnTo>
                <a:lnTo>
                  <a:pt x="317103" y="6867079"/>
                </a:lnTo>
                <a:lnTo>
                  <a:pt x="0" y="6867079"/>
                </a:lnTo>
                <a:lnTo>
                  <a:pt x="6990" y="6853564"/>
                </a:lnTo>
                <a:cubicBezTo>
                  <a:pt x="299666" y="6287652"/>
                  <a:pt x="1133626" y="4675126"/>
                  <a:pt x="3509937" y="80341"/>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Textplatzhalter 6">
            <a:extLst>
              <a:ext uri="{FF2B5EF4-FFF2-40B4-BE49-F238E27FC236}">
                <a16:creationId xmlns:a16="http://schemas.microsoft.com/office/drawing/2014/main" id="{5F544C91-8CAE-47C0-A457-34BB1A932DCB}"/>
              </a:ext>
            </a:extLst>
          </p:cNvPr>
          <p:cNvSpPr>
            <a:spLocks noGrp="1"/>
          </p:cNvSpPr>
          <p:nvPr>
            <p:ph type="body" sz="quarter" idx="15" hasCustomPrompt="1"/>
          </p:nvPr>
        </p:nvSpPr>
        <p:spPr>
          <a:xfrm>
            <a:off x="6096000" y="6237336"/>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a:t>Description</a:t>
            </a:r>
          </a:p>
        </p:txBody>
      </p:sp>
      <p:sp>
        <p:nvSpPr>
          <p:cNvPr id="16" name="Textplatzhalter 6">
            <a:extLst>
              <a:ext uri="{FF2B5EF4-FFF2-40B4-BE49-F238E27FC236}">
                <a16:creationId xmlns:a16="http://schemas.microsoft.com/office/drawing/2014/main" id="{23D4D034-62FF-4C96-BD28-4ABA4DCC8050}"/>
              </a:ext>
            </a:extLst>
          </p:cNvPr>
          <p:cNvSpPr>
            <a:spLocks noGrp="1"/>
          </p:cNvSpPr>
          <p:nvPr>
            <p:ph type="body" sz="quarter" idx="16" hasCustomPrompt="1"/>
          </p:nvPr>
        </p:nvSpPr>
        <p:spPr>
          <a:xfrm>
            <a:off x="6096000" y="6021312"/>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err="1"/>
              <a:t>P.Number</a:t>
            </a:r>
            <a:r>
              <a:rPr lang="en-US"/>
              <a:t> | Date</a:t>
            </a:r>
          </a:p>
        </p:txBody>
      </p:sp>
    </p:spTree>
    <p:extLst>
      <p:ext uri="{BB962C8B-B14F-4D97-AF65-F5344CB8AC3E}">
        <p14:creationId xmlns:p14="http://schemas.microsoft.com/office/powerpoint/2010/main" val="255827263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 Agenda">
    <p:spTree>
      <p:nvGrpSpPr>
        <p:cNvPr id="1" name=""/>
        <p:cNvGrpSpPr/>
        <p:nvPr/>
      </p:nvGrpSpPr>
      <p:grpSpPr>
        <a:xfrm>
          <a:off x="0" y="0"/>
          <a:ext cx="0" cy="0"/>
          <a:chOff x="0" y="0"/>
          <a:chExt cx="0" cy="0"/>
        </a:xfrm>
      </p:grpSpPr>
      <p:grpSp>
        <p:nvGrpSpPr>
          <p:cNvPr id="24" name="Gruppieren 23"/>
          <p:cNvGrpSpPr/>
          <p:nvPr/>
        </p:nvGrpSpPr>
        <p:grpSpPr>
          <a:xfrm>
            <a:off x="5224463" y="0"/>
            <a:ext cx="6985049" cy="6867525"/>
            <a:chOff x="5224463" y="0"/>
            <a:chExt cx="6985049" cy="6867525"/>
          </a:xfrm>
        </p:grpSpPr>
        <p:sp>
          <p:nvSpPr>
            <p:cNvPr id="35" name="Freihandform 34"/>
            <p:cNvSpPr>
              <a:spLocks/>
            </p:cNvSpPr>
            <p:nvPr/>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7" name="Freihandform 36"/>
            <p:cNvSpPr>
              <a:spLocks/>
            </p:cNvSpPr>
            <p:nvPr/>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Freeform 9"/>
            <p:cNvSpPr>
              <a:spLocks/>
            </p:cNvSpPr>
            <p:nvPr/>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p:cNvSpPr>
            <p:nvPr/>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ihandform 32"/>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4"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376" y="1052880"/>
            <a:ext cx="5616000" cy="1296000"/>
          </a:xfrm>
        </p:spPr>
        <p:txBody>
          <a:bodyPr anchor="b"/>
          <a:lstStyle>
            <a:lvl1pPr>
              <a:defRPr sz="2800"/>
            </a:lvl1pPr>
          </a:lstStyle>
          <a:p>
            <a:r>
              <a:rPr lang="en-US"/>
              <a:t>Divider / Agenda title</a:t>
            </a:r>
            <a:br>
              <a:rPr lang="en-US"/>
            </a:br>
            <a:r>
              <a:rPr lang="en-US"/>
              <a:t>(Trebuchet bold 28pt)</a:t>
            </a:r>
          </a:p>
        </p:txBody>
      </p:sp>
      <p:sp>
        <p:nvSpPr>
          <p:cNvPr id="3" name="Textplatzhalter 2"/>
          <p:cNvSpPr>
            <a:spLocks noGrp="1"/>
          </p:cNvSpPr>
          <p:nvPr>
            <p:ph type="body" idx="1" hasCustomPrompt="1"/>
          </p:nvPr>
        </p:nvSpPr>
        <p:spPr bwMode="gray">
          <a:xfrm>
            <a:off x="479376" y="2564904"/>
            <a:ext cx="4464000" cy="3456484"/>
          </a:xfrm>
        </p:spPr>
        <p:txBody>
          <a:bodyPr/>
          <a:lstStyle>
            <a:lvl1pPr marL="268288" indent="-268288">
              <a:spcBef>
                <a:spcPts val="0"/>
              </a:spcBef>
              <a:spcAft>
                <a:spcPts val="0"/>
              </a:spcAft>
              <a:buSzPct val="100000"/>
              <a:buFont typeface="+mj-lt"/>
              <a:buAutoNum type="arabicPeriod"/>
              <a:tabLst/>
              <a:defRPr sz="2000" b="0">
                <a:solidFill>
                  <a:schemeClr val="tx1"/>
                </a:solidFill>
              </a:defRPr>
            </a:lvl1pPr>
            <a:lvl2pPr marL="268288" indent="-268288">
              <a:spcBef>
                <a:spcPts val="0"/>
              </a:spcBef>
              <a:spcAft>
                <a:spcPts val="0"/>
              </a:spcAft>
              <a:buSzPct val="100000"/>
              <a:buFont typeface="+mj-lt"/>
              <a:buAutoNum type="arabicPeriod"/>
              <a:tabLst/>
              <a:defRPr sz="2000" b="0">
                <a:solidFill>
                  <a:schemeClr val="tx1"/>
                </a:solidFill>
              </a:defRPr>
            </a:lvl2pPr>
            <a:lvl3pPr marL="180000" indent="-180000">
              <a:spcBef>
                <a:spcPts val="0"/>
              </a:spcBef>
              <a:spcAft>
                <a:spcPts val="0"/>
              </a:spcAft>
              <a:buSzPct val="100000"/>
              <a:buFont typeface="+mj-lt"/>
              <a:buAutoNum type="arabicPeriod"/>
              <a:defRPr sz="2000" b="0">
                <a:solidFill>
                  <a:schemeClr val="tx1"/>
                </a:solidFill>
              </a:defRPr>
            </a:lvl3pPr>
            <a:lvl4pPr marL="268288" indent="-268288">
              <a:spcBef>
                <a:spcPts val="0"/>
              </a:spcBef>
              <a:spcAft>
                <a:spcPts val="0"/>
              </a:spcAft>
              <a:buSzPct val="100000"/>
              <a:buFont typeface="+mj-lt"/>
              <a:buAutoNum type="arabicPeriod"/>
              <a:tabLst/>
              <a:defRPr sz="2000" b="0">
                <a:solidFill>
                  <a:schemeClr val="tx1"/>
                </a:solidFill>
              </a:defRPr>
            </a:lvl4pPr>
            <a:lvl5pPr marL="268288" indent="-268288">
              <a:spcBef>
                <a:spcPts val="0"/>
              </a:spcBef>
              <a:spcAft>
                <a:spcPts val="0"/>
              </a:spcAft>
              <a:buSzPct val="100000"/>
              <a:buFont typeface="+mj-lt"/>
              <a:buAutoNum type="arabicPeriod"/>
              <a:tabLst/>
              <a:defRPr sz="2000" b="0">
                <a:solidFill>
                  <a:schemeClr val="tx1"/>
                </a:solidFill>
              </a:defRPr>
            </a:lvl5pPr>
            <a:lvl6pPr marL="268288" indent="-268288">
              <a:spcBef>
                <a:spcPts val="0"/>
              </a:spcBef>
              <a:spcAft>
                <a:spcPts val="0"/>
              </a:spcAft>
              <a:buSzPct val="100000"/>
              <a:buFont typeface="+mj-lt"/>
              <a:buAutoNum type="arabicPeriod"/>
              <a:tabLst/>
              <a:defRPr sz="2000" b="0">
                <a:solidFill>
                  <a:schemeClr val="tx1"/>
                </a:solidFill>
              </a:defRPr>
            </a:lvl6pPr>
            <a:lvl7pPr marL="268288" indent="-268288">
              <a:spcBef>
                <a:spcPts val="0"/>
              </a:spcBef>
              <a:spcAft>
                <a:spcPts val="0"/>
              </a:spcAft>
              <a:buSzPct val="100000"/>
              <a:buFont typeface="+mj-lt"/>
              <a:buAutoNum type="arabicPeriod"/>
              <a:tabLst/>
              <a:defRPr sz="2000" b="0">
                <a:solidFill>
                  <a:schemeClr val="tx1"/>
                </a:solidFill>
              </a:defRPr>
            </a:lvl7pPr>
            <a:lvl8pPr marL="268288" indent="-268288">
              <a:spcBef>
                <a:spcPts val="0"/>
              </a:spcBef>
              <a:spcAft>
                <a:spcPts val="0"/>
              </a:spcAft>
              <a:buSzPct val="100000"/>
              <a:buFont typeface="+mj-lt"/>
              <a:buAutoNum type="arabicPeriod"/>
              <a:tabLst/>
              <a:defRPr sz="2000" b="0">
                <a:solidFill>
                  <a:schemeClr val="tx1"/>
                </a:solidFill>
              </a:defRPr>
            </a:lvl8pPr>
            <a:lvl9pPr marL="268288" indent="-268288">
              <a:spcBef>
                <a:spcPts val="0"/>
              </a:spcBef>
              <a:spcAft>
                <a:spcPts val="0"/>
              </a:spcAft>
              <a:buSzPct val="100000"/>
              <a:buFont typeface="+mj-lt"/>
              <a:buAutoNum type="arabicPeriod"/>
              <a:tabLst/>
              <a:defRPr sz="2000" b="0">
                <a:solidFill>
                  <a:schemeClr val="tx1"/>
                </a:solidFill>
              </a:defRPr>
            </a:lvl9pPr>
          </a:lstStyle>
          <a:p>
            <a:pPr lvl="0"/>
            <a:r>
              <a:rPr lang="en-US"/>
              <a:t>Click to edit Master subtitle style</a:t>
            </a:r>
          </a:p>
          <a:p>
            <a:pPr lvl="1"/>
            <a:r>
              <a:rPr lang="en-US"/>
              <a:t>Second level</a:t>
            </a:r>
          </a:p>
          <a:p>
            <a:pPr lvl="4"/>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Tree>
    <p:extLst>
      <p:ext uri="{BB962C8B-B14F-4D97-AF65-F5344CB8AC3E}">
        <p14:creationId xmlns:p14="http://schemas.microsoft.com/office/powerpoint/2010/main" val="283222935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ivider / Agenda">
    <p:spTree>
      <p:nvGrpSpPr>
        <p:cNvPr id="1" name=""/>
        <p:cNvGrpSpPr/>
        <p:nvPr/>
      </p:nvGrpSpPr>
      <p:grpSpPr>
        <a:xfrm>
          <a:off x="0" y="0"/>
          <a:ext cx="0" cy="0"/>
          <a:chOff x="0" y="0"/>
          <a:chExt cx="0" cy="0"/>
        </a:xfrm>
      </p:grpSpPr>
      <p:grpSp>
        <p:nvGrpSpPr>
          <p:cNvPr id="24" name="Gruppieren 23"/>
          <p:cNvGrpSpPr/>
          <p:nvPr/>
        </p:nvGrpSpPr>
        <p:grpSpPr>
          <a:xfrm>
            <a:off x="5224463" y="0"/>
            <a:ext cx="6985049" cy="6867525"/>
            <a:chOff x="5224463" y="0"/>
            <a:chExt cx="6985049" cy="6867525"/>
          </a:xfrm>
        </p:grpSpPr>
        <p:sp>
          <p:nvSpPr>
            <p:cNvPr id="35" name="Freihandform 34"/>
            <p:cNvSpPr>
              <a:spLocks/>
            </p:cNvSpPr>
            <p:nvPr/>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7" name="Freihandform 36"/>
            <p:cNvSpPr>
              <a:spLocks/>
            </p:cNvSpPr>
            <p:nvPr/>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Freeform 9"/>
            <p:cNvSpPr>
              <a:spLocks/>
            </p:cNvSpPr>
            <p:nvPr/>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p:cNvSpPr>
            <p:nvPr/>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ihandform 32"/>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4"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376" y="1052880"/>
            <a:ext cx="5616000" cy="1296000"/>
          </a:xfrm>
        </p:spPr>
        <p:txBody>
          <a:bodyPr anchor="b"/>
          <a:lstStyle>
            <a:lvl1pPr>
              <a:defRPr sz="2800"/>
            </a:lvl1pPr>
          </a:lstStyle>
          <a:p>
            <a:r>
              <a:rPr lang="en-US"/>
              <a:t>Divider / Agenda title</a:t>
            </a:r>
            <a:br>
              <a:rPr lang="en-US"/>
            </a:br>
            <a:r>
              <a:rPr lang="en-US"/>
              <a:t>(Trebuchet bold 28pt)</a:t>
            </a:r>
          </a:p>
        </p:txBody>
      </p:sp>
      <p:sp>
        <p:nvSpPr>
          <p:cNvPr id="3" name="Textplatzhalter 2"/>
          <p:cNvSpPr>
            <a:spLocks noGrp="1"/>
          </p:cNvSpPr>
          <p:nvPr>
            <p:ph type="body" idx="1" hasCustomPrompt="1"/>
          </p:nvPr>
        </p:nvSpPr>
        <p:spPr bwMode="gray">
          <a:xfrm>
            <a:off x="479376" y="2564904"/>
            <a:ext cx="4464000" cy="3456484"/>
          </a:xfrm>
        </p:spPr>
        <p:txBody>
          <a:bodyPr/>
          <a:lstStyle>
            <a:lvl1pPr marL="268288" indent="-268288">
              <a:spcBef>
                <a:spcPts val="0"/>
              </a:spcBef>
              <a:spcAft>
                <a:spcPts val="0"/>
              </a:spcAft>
              <a:buSzPct val="100000"/>
              <a:buFont typeface="+mj-lt"/>
              <a:buAutoNum type="arabicPeriod"/>
              <a:tabLst/>
              <a:defRPr sz="2000" b="0">
                <a:solidFill>
                  <a:schemeClr val="tx1"/>
                </a:solidFill>
              </a:defRPr>
            </a:lvl1pPr>
            <a:lvl2pPr marL="268288" indent="-268288">
              <a:spcBef>
                <a:spcPts val="0"/>
              </a:spcBef>
              <a:spcAft>
                <a:spcPts val="0"/>
              </a:spcAft>
              <a:buSzPct val="100000"/>
              <a:buFont typeface="+mj-lt"/>
              <a:buAutoNum type="arabicPeriod"/>
              <a:tabLst/>
              <a:defRPr sz="2000" b="0">
                <a:solidFill>
                  <a:schemeClr val="tx1"/>
                </a:solidFill>
              </a:defRPr>
            </a:lvl2pPr>
            <a:lvl3pPr marL="180000" indent="-180000">
              <a:spcBef>
                <a:spcPts val="0"/>
              </a:spcBef>
              <a:spcAft>
                <a:spcPts val="0"/>
              </a:spcAft>
              <a:buSzPct val="100000"/>
              <a:buFont typeface="+mj-lt"/>
              <a:buAutoNum type="arabicPeriod"/>
              <a:defRPr sz="2000" b="0">
                <a:solidFill>
                  <a:schemeClr val="tx1"/>
                </a:solidFill>
              </a:defRPr>
            </a:lvl3pPr>
            <a:lvl4pPr marL="268288" indent="-268288">
              <a:spcBef>
                <a:spcPts val="0"/>
              </a:spcBef>
              <a:spcAft>
                <a:spcPts val="0"/>
              </a:spcAft>
              <a:buSzPct val="100000"/>
              <a:buFont typeface="+mj-lt"/>
              <a:buAutoNum type="arabicPeriod"/>
              <a:tabLst/>
              <a:defRPr sz="2000" b="0">
                <a:solidFill>
                  <a:schemeClr val="tx1"/>
                </a:solidFill>
              </a:defRPr>
            </a:lvl4pPr>
            <a:lvl5pPr marL="268288" indent="-268288">
              <a:spcBef>
                <a:spcPts val="0"/>
              </a:spcBef>
              <a:spcAft>
                <a:spcPts val="0"/>
              </a:spcAft>
              <a:buSzPct val="100000"/>
              <a:buFont typeface="+mj-lt"/>
              <a:buAutoNum type="arabicPeriod"/>
              <a:tabLst/>
              <a:defRPr sz="2000" b="0">
                <a:solidFill>
                  <a:schemeClr val="tx1"/>
                </a:solidFill>
              </a:defRPr>
            </a:lvl5pPr>
            <a:lvl6pPr marL="268288" indent="-268288">
              <a:spcBef>
                <a:spcPts val="0"/>
              </a:spcBef>
              <a:spcAft>
                <a:spcPts val="0"/>
              </a:spcAft>
              <a:buSzPct val="100000"/>
              <a:buFont typeface="+mj-lt"/>
              <a:buAutoNum type="arabicPeriod"/>
              <a:tabLst/>
              <a:defRPr sz="2000" b="0">
                <a:solidFill>
                  <a:schemeClr val="tx1"/>
                </a:solidFill>
              </a:defRPr>
            </a:lvl6pPr>
            <a:lvl7pPr marL="268288" indent="-268288">
              <a:spcBef>
                <a:spcPts val="0"/>
              </a:spcBef>
              <a:spcAft>
                <a:spcPts val="0"/>
              </a:spcAft>
              <a:buSzPct val="100000"/>
              <a:buFont typeface="+mj-lt"/>
              <a:buAutoNum type="arabicPeriod"/>
              <a:tabLst/>
              <a:defRPr sz="2000" b="0">
                <a:solidFill>
                  <a:schemeClr val="tx1"/>
                </a:solidFill>
              </a:defRPr>
            </a:lvl7pPr>
            <a:lvl8pPr marL="268288" indent="-268288">
              <a:spcBef>
                <a:spcPts val="0"/>
              </a:spcBef>
              <a:spcAft>
                <a:spcPts val="0"/>
              </a:spcAft>
              <a:buSzPct val="100000"/>
              <a:buFont typeface="+mj-lt"/>
              <a:buAutoNum type="arabicPeriod"/>
              <a:tabLst/>
              <a:defRPr sz="2000" b="0">
                <a:solidFill>
                  <a:schemeClr val="tx1"/>
                </a:solidFill>
              </a:defRPr>
            </a:lvl8pPr>
            <a:lvl9pPr marL="268288" indent="-268288">
              <a:spcBef>
                <a:spcPts val="0"/>
              </a:spcBef>
              <a:spcAft>
                <a:spcPts val="0"/>
              </a:spcAft>
              <a:buSzPct val="100000"/>
              <a:buFont typeface="+mj-lt"/>
              <a:buAutoNum type="arabicPeriod"/>
              <a:tabLst/>
              <a:defRPr sz="2000" b="0">
                <a:solidFill>
                  <a:schemeClr val="tx1"/>
                </a:solidFill>
              </a:defRPr>
            </a:lvl9pPr>
          </a:lstStyle>
          <a:p>
            <a:pPr lvl="0"/>
            <a:r>
              <a:rPr lang="en-US"/>
              <a:t>Click to edit Master subtitle style</a:t>
            </a:r>
          </a:p>
          <a:p>
            <a:pPr lvl="1"/>
            <a:r>
              <a:rPr lang="en-US"/>
              <a:t>Second level</a:t>
            </a:r>
          </a:p>
          <a:p>
            <a:pPr lvl="4"/>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pic>
        <p:nvPicPr>
          <p:cNvPr id="4" name="Grafik 3">
            <a:extLst>
              <a:ext uri="{FF2B5EF4-FFF2-40B4-BE49-F238E27FC236}">
                <a16:creationId xmlns:a16="http://schemas.microsoft.com/office/drawing/2014/main" id="{10BA1ED7-550F-4EF6-8EFC-93C86C698A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10200624" y="476672"/>
            <a:ext cx="1512000" cy="278576"/>
          </a:xfrm>
          <a:prstGeom prst="rect">
            <a:avLst/>
          </a:prstGeom>
        </p:spPr>
      </p:pic>
    </p:spTree>
    <p:extLst>
      <p:ext uri="{BB962C8B-B14F-4D97-AF65-F5344CB8AC3E}">
        <p14:creationId xmlns:p14="http://schemas.microsoft.com/office/powerpoint/2010/main" val="3761709709"/>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Divider with picture">
    <p:spTree>
      <p:nvGrpSpPr>
        <p:cNvPr id="1" name=""/>
        <p:cNvGrpSpPr/>
        <p:nvPr/>
      </p:nvGrpSpPr>
      <p:grpSpPr>
        <a:xfrm>
          <a:off x="0" y="0"/>
          <a:ext cx="0" cy="0"/>
          <a:chOff x="0" y="0"/>
          <a:chExt cx="0" cy="0"/>
        </a:xfrm>
      </p:grpSpPr>
      <p:grpSp>
        <p:nvGrpSpPr>
          <p:cNvPr id="18" name="Gruppieren 17"/>
          <p:cNvGrpSpPr/>
          <p:nvPr/>
        </p:nvGrpSpPr>
        <p:grpSpPr>
          <a:xfrm>
            <a:off x="5470267" y="0"/>
            <a:ext cx="6739245" cy="6389853"/>
            <a:chOff x="5470267" y="0"/>
            <a:chExt cx="6739245" cy="6389853"/>
          </a:xfrm>
        </p:grpSpPr>
        <p:sp>
          <p:nvSpPr>
            <p:cNvPr id="19" name="Freihandform 18"/>
            <p:cNvSpPr>
              <a:spLocks/>
            </p:cNvSpPr>
            <p:nvPr/>
          </p:nvSpPr>
          <p:spPr bwMode="auto">
            <a:xfrm>
              <a:off x="5470267" y="0"/>
              <a:ext cx="6739244" cy="6389852"/>
            </a:xfrm>
            <a:custGeom>
              <a:avLst/>
              <a:gdLst>
                <a:gd name="connsiteX0" fmla="*/ 3299083 w 6739244"/>
                <a:gd name="connsiteY0" fmla="*/ 0 h 6389852"/>
                <a:gd name="connsiteX1" fmla="*/ 6367721 w 6739244"/>
                <a:gd name="connsiteY1" fmla="*/ 0 h 6389852"/>
                <a:gd name="connsiteX2" fmla="*/ 6739244 w 6739244"/>
                <a:gd name="connsiteY2" fmla="*/ 708482 h 6389852"/>
                <a:gd name="connsiteX3" fmla="*/ 6739244 w 6739244"/>
                <a:gd name="connsiteY3" fmla="*/ 4673261 h 6389852"/>
                <a:gd name="connsiteX4" fmla="*/ 5446971 w 6739244"/>
                <a:gd name="connsiteY4" fmla="*/ 2173288 h 6389852"/>
                <a:gd name="connsiteX5" fmla="*/ 3268794 w 6739244"/>
                <a:gd name="connsiteY5" fmla="*/ 6389852 h 6389852"/>
                <a:gd name="connsiteX6" fmla="*/ 0 w 6739244"/>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9244" h="6389852">
                  <a:moveTo>
                    <a:pt x="3299083" y="0"/>
                  </a:moveTo>
                  <a:lnTo>
                    <a:pt x="6367721" y="0"/>
                  </a:lnTo>
                  <a:lnTo>
                    <a:pt x="6739244" y="708482"/>
                  </a:lnTo>
                  <a:lnTo>
                    <a:pt x="6739244" y="4673261"/>
                  </a:lnTo>
                  <a:lnTo>
                    <a:pt x="5446971" y="2173288"/>
                  </a:lnTo>
                  <a:lnTo>
                    <a:pt x="3268794" y="6389852"/>
                  </a:lnTo>
                  <a:lnTo>
                    <a:pt x="0" y="6389852"/>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p:nvSpPr>
          <p:spPr bwMode="auto">
            <a:xfrm>
              <a:off x="6059340" y="0"/>
              <a:ext cx="6150171" cy="6389852"/>
            </a:xfrm>
            <a:custGeom>
              <a:avLst/>
              <a:gdLst>
                <a:gd name="connsiteX0" fmla="*/ 3300561 w 6150171"/>
                <a:gd name="connsiteY0" fmla="*/ 0 h 6389852"/>
                <a:gd name="connsiteX1" fmla="*/ 5778649 w 6150171"/>
                <a:gd name="connsiteY1" fmla="*/ 0 h 6389852"/>
                <a:gd name="connsiteX2" fmla="*/ 6150171 w 6150171"/>
                <a:gd name="connsiteY2" fmla="*/ 708480 h 6389852"/>
                <a:gd name="connsiteX3" fmla="*/ 6150171 w 6150171"/>
                <a:gd name="connsiteY3" fmla="*/ 3505914 h 6389852"/>
                <a:gd name="connsiteX4" fmla="*/ 5162699 w 6150171"/>
                <a:gd name="connsiteY4" fmla="*/ 1579563 h 6389852"/>
                <a:gd name="connsiteX5" fmla="*/ 2679549 w 6150171"/>
                <a:gd name="connsiteY5" fmla="*/ 6389852 h 6389852"/>
                <a:gd name="connsiteX6" fmla="*/ 0 w 6150171"/>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0171" h="6389852">
                  <a:moveTo>
                    <a:pt x="3300561" y="0"/>
                  </a:moveTo>
                  <a:lnTo>
                    <a:pt x="5778649" y="0"/>
                  </a:lnTo>
                  <a:lnTo>
                    <a:pt x="6150171" y="708480"/>
                  </a:lnTo>
                  <a:lnTo>
                    <a:pt x="6150171" y="3505914"/>
                  </a:lnTo>
                  <a:lnTo>
                    <a:pt x="5162699" y="1579563"/>
                  </a:lnTo>
                  <a:lnTo>
                    <a:pt x="2679549" y="6389852"/>
                  </a:lnTo>
                  <a:lnTo>
                    <a:pt x="0" y="6389852"/>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3" name="Freihandform 22"/>
            <p:cNvSpPr>
              <a:spLocks/>
            </p:cNvSpPr>
            <p:nvPr/>
          </p:nvSpPr>
          <p:spPr bwMode="auto">
            <a:xfrm>
              <a:off x="6684705" y="0"/>
              <a:ext cx="5524806" cy="6389852"/>
            </a:xfrm>
            <a:custGeom>
              <a:avLst/>
              <a:gdLst>
                <a:gd name="connsiteX0" fmla="*/ 3299084 w 5524806"/>
                <a:gd name="connsiteY0" fmla="*/ 0 h 6389852"/>
                <a:gd name="connsiteX1" fmla="*/ 5151697 w 5524806"/>
                <a:gd name="connsiteY1" fmla="*/ 0 h 6389852"/>
                <a:gd name="connsiteX2" fmla="*/ 5524806 w 5524806"/>
                <a:gd name="connsiteY2" fmla="*/ 717518 h 6389852"/>
                <a:gd name="connsiteX3" fmla="*/ 5524806 w 5524806"/>
                <a:gd name="connsiteY3" fmla="*/ 3509897 h 6389852"/>
                <a:gd name="connsiteX4" fmla="*/ 4535747 w 5524806"/>
                <a:gd name="connsiteY4" fmla="*/ 1582738 h 6389852"/>
                <a:gd name="connsiteX5" fmla="*/ 2054189 w 5524806"/>
                <a:gd name="connsiteY5" fmla="*/ 6389852 h 6389852"/>
                <a:gd name="connsiteX6" fmla="*/ 0 w 5524806"/>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4806" h="6389852">
                  <a:moveTo>
                    <a:pt x="3299084" y="0"/>
                  </a:moveTo>
                  <a:lnTo>
                    <a:pt x="5151697" y="0"/>
                  </a:lnTo>
                  <a:lnTo>
                    <a:pt x="5524806" y="717518"/>
                  </a:lnTo>
                  <a:lnTo>
                    <a:pt x="5524806" y="3509897"/>
                  </a:lnTo>
                  <a:lnTo>
                    <a:pt x="4535747" y="1582738"/>
                  </a:lnTo>
                  <a:lnTo>
                    <a:pt x="2054189" y="6389852"/>
                  </a:lnTo>
                  <a:lnTo>
                    <a:pt x="0" y="6389852"/>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5" name="Freihandform 24"/>
            <p:cNvSpPr>
              <a:spLocks/>
            </p:cNvSpPr>
            <p:nvPr/>
          </p:nvSpPr>
          <p:spPr bwMode="auto">
            <a:xfrm>
              <a:off x="8141739" y="1566354"/>
              <a:ext cx="2785169" cy="4823498"/>
            </a:xfrm>
            <a:custGeom>
              <a:avLst/>
              <a:gdLst>
                <a:gd name="connsiteX0" fmla="*/ 2479140 w 2785169"/>
                <a:gd name="connsiteY0" fmla="*/ 0 h 4823498"/>
                <a:gd name="connsiteX1" fmla="*/ 2785169 w 2785169"/>
                <a:gd name="connsiteY1" fmla="*/ 582912 h 4823498"/>
                <a:gd name="connsiteX2" fmla="*/ 596473 w 2785169"/>
                <a:gd name="connsiteY2" fmla="*/ 4823498 h 4823498"/>
                <a:gd name="connsiteX3" fmla="*/ 0 w 2785169"/>
                <a:gd name="connsiteY3" fmla="*/ 4823498 h 4823498"/>
              </a:gdLst>
              <a:ahLst/>
              <a:cxnLst>
                <a:cxn ang="0">
                  <a:pos x="connsiteX0" y="connsiteY0"/>
                </a:cxn>
                <a:cxn ang="0">
                  <a:pos x="connsiteX1" y="connsiteY1"/>
                </a:cxn>
                <a:cxn ang="0">
                  <a:pos x="connsiteX2" y="connsiteY2"/>
                </a:cxn>
                <a:cxn ang="0">
                  <a:pos x="connsiteX3" y="connsiteY3"/>
                </a:cxn>
              </a:cxnLst>
              <a:rect l="l" t="t" r="r" b="b"/>
              <a:pathLst>
                <a:path w="2785169" h="4823498">
                  <a:moveTo>
                    <a:pt x="2479140" y="0"/>
                  </a:moveTo>
                  <a:lnTo>
                    <a:pt x="2785169" y="582912"/>
                  </a:lnTo>
                  <a:lnTo>
                    <a:pt x="596473" y="4823498"/>
                  </a:lnTo>
                  <a:lnTo>
                    <a:pt x="0" y="482349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p:nvSpPr>
          <p:spPr bwMode="auto">
            <a:xfrm>
              <a:off x="7542894" y="1012826"/>
              <a:ext cx="3068765" cy="5377027"/>
            </a:xfrm>
            <a:custGeom>
              <a:avLst/>
              <a:gdLst>
                <a:gd name="connsiteX0" fmla="*/ 2768241 w 3068765"/>
                <a:gd name="connsiteY0" fmla="*/ 0 h 5377027"/>
                <a:gd name="connsiteX1" fmla="*/ 2782451 w 3068765"/>
                <a:gd name="connsiteY1" fmla="*/ 9487 h 5377027"/>
                <a:gd name="connsiteX2" fmla="*/ 3068765 w 3068765"/>
                <a:gd name="connsiteY2" fmla="*/ 576062 h 5377027"/>
                <a:gd name="connsiteX3" fmla="*/ 2768767 w 3068765"/>
                <a:gd name="connsiteY3" fmla="*/ 1160821 h 5377027"/>
                <a:gd name="connsiteX4" fmla="*/ 599548 w 3068765"/>
                <a:gd name="connsiteY4" fmla="*/ 5377027 h 5377027"/>
                <a:gd name="connsiteX5" fmla="*/ 0 w 3068765"/>
                <a:gd name="connsiteY5" fmla="*/ 5377027 h 5377027"/>
                <a:gd name="connsiteX6" fmla="*/ 2465875 w 3068765"/>
                <a:gd name="connsiteY6" fmla="*/ 572373 h 5377027"/>
                <a:gd name="connsiteX7" fmla="*/ 2465612 w 3068765"/>
                <a:gd name="connsiteY7" fmla="*/ 571846 h 5377027"/>
                <a:gd name="connsiteX8" fmla="*/ 2753767 w 3068765"/>
                <a:gd name="connsiteY8" fmla="*/ 9751 h 5377027"/>
                <a:gd name="connsiteX9" fmla="*/ 2753767 w 3068765"/>
                <a:gd name="connsiteY9" fmla="*/ 10014 h 5377027"/>
                <a:gd name="connsiteX10" fmla="*/ 2768241 w 3068765"/>
                <a:gd name="connsiteY10" fmla="*/ 0 h 53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8765" h="5377027">
                  <a:moveTo>
                    <a:pt x="2768241" y="0"/>
                  </a:moveTo>
                  <a:cubicBezTo>
                    <a:pt x="2775609" y="0"/>
                    <a:pt x="2779031" y="3426"/>
                    <a:pt x="2782451" y="9487"/>
                  </a:cubicBezTo>
                  <a:lnTo>
                    <a:pt x="3068765" y="576062"/>
                  </a:lnTo>
                  <a:lnTo>
                    <a:pt x="2768767" y="1160821"/>
                  </a:lnTo>
                  <a:lnTo>
                    <a:pt x="599548" y="5377027"/>
                  </a:lnTo>
                  <a:lnTo>
                    <a:pt x="0" y="5377027"/>
                  </a:lnTo>
                  <a:lnTo>
                    <a:pt x="2465875" y="572373"/>
                  </a:lnTo>
                  <a:cubicBezTo>
                    <a:pt x="2465875" y="572110"/>
                    <a:pt x="2465612" y="572110"/>
                    <a:pt x="2465612" y="571846"/>
                  </a:cubicBezTo>
                  <a:lnTo>
                    <a:pt x="2753767" y="9751"/>
                  </a:lnTo>
                  <a:lnTo>
                    <a:pt x="2753767" y="10014"/>
                  </a:lnTo>
                  <a:cubicBezTo>
                    <a:pt x="2757452" y="3162"/>
                    <a:pt x="2760347" y="0"/>
                    <a:pt x="276824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Titel 1">
            <a:extLst>
              <a:ext uri="{FF2B5EF4-FFF2-40B4-BE49-F238E27FC236}">
                <a16:creationId xmlns:a16="http://schemas.microsoft.com/office/drawing/2014/main" id="{827C9CB2-8A35-42D4-A36A-A3E3AB3A4829}"/>
              </a:ext>
            </a:extLst>
          </p:cNvPr>
          <p:cNvSpPr>
            <a:spLocks noGrp="1"/>
          </p:cNvSpPr>
          <p:nvPr>
            <p:ph type="title" hasCustomPrompt="1"/>
          </p:nvPr>
        </p:nvSpPr>
        <p:spPr bwMode="gray">
          <a:xfrm>
            <a:off x="479376" y="404664"/>
            <a:ext cx="7416000" cy="936000"/>
          </a:xfrm>
        </p:spPr>
        <p:txBody>
          <a:bodyPr anchor="t"/>
          <a:lstStyle>
            <a:lvl1pPr>
              <a:defRPr sz="2800"/>
            </a:lvl1pPr>
          </a:lstStyle>
          <a:p>
            <a:r>
              <a:rPr lang="en-US"/>
              <a:t>Divider title</a:t>
            </a:r>
            <a:br>
              <a:rPr lang="en-US"/>
            </a:br>
            <a:r>
              <a:rPr lang="en-US"/>
              <a:t>(Trebuchet bold 28pt)</a:t>
            </a:r>
          </a:p>
        </p:txBody>
      </p:sp>
      <p:sp>
        <p:nvSpPr>
          <p:cNvPr id="11" name="Foliennummernplatzhalter 5">
            <a:extLst>
              <a:ext uri="{FF2B5EF4-FFF2-40B4-BE49-F238E27FC236}">
                <a16:creationId xmlns:a16="http://schemas.microsoft.com/office/drawing/2014/main" id="{BA1332E4-F12F-4F31-9613-9185ADB2FA06}"/>
              </a:ext>
            </a:extLst>
          </p:cNvPr>
          <p:cNvSpPr>
            <a:spLocks noGrp="1"/>
          </p:cNvSpPr>
          <p:nvPr>
            <p:ph type="sldNum" sz="quarter" idx="12"/>
          </p:nvPr>
        </p:nvSpPr>
        <p:spPr bwMode="gray">
          <a:xfrm>
            <a:off x="11712574" y="6453352"/>
            <a:ext cx="479425" cy="404648"/>
          </a:xfrm>
        </p:spPr>
        <p:txBody>
          <a:bodyPr/>
          <a:lstStyle/>
          <a:p>
            <a:fld id="{8FF9B0DE-3FEB-4AA0-B465-B80EF7C1333D}" type="slidenum">
              <a:rPr lang="en-US" smtClean="0"/>
              <a:t>‹nr.›</a:t>
            </a:fld>
            <a:endParaRPr lang="en-US"/>
          </a:p>
        </p:txBody>
      </p:sp>
      <p:pic>
        <p:nvPicPr>
          <p:cNvPr id="13" name="Grafik 12">
            <a:extLst>
              <a:ext uri="{FF2B5EF4-FFF2-40B4-BE49-F238E27FC236}">
                <a16:creationId xmlns:a16="http://schemas.microsoft.com/office/drawing/2014/main" id="{52919480-312A-4DB4-9B53-624D970F8D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10200624" y="476672"/>
            <a:ext cx="1512000" cy="278576"/>
          </a:xfrm>
          <a:prstGeom prst="rect">
            <a:avLst/>
          </a:prstGeom>
        </p:spPr>
      </p:pic>
      <p:sp>
        <p:nvSpPr>
          <p:cNvPr id="16" name="Bildplatzhalter 15">
            <a:extLst>
              <a:ext uri="{FF2B5EF4-FFF2-40B4-BE49-F238E27FC236}">
                <a16:creationId xmlns:a16="http://schemas.microsoft.com/office/drawing/2014/main" id="{58D44CCB-6647-4CE0-A329-775CA6EE8410}"/>
              </a:ext>
            </a:extLst>
          </p:cNvPr>
          <p:cNvSpPr>
            <a:spLocks noGrp="1"/>
          </p:cNvSpPr>
          <p:nvPr>
            <p:ph type="pic" sz="quarter" idx="14" hasCustomPrompt="1"/>
          </p:nvPr>
        </p:nvSpPr>
        <p:spPr bwMode="gray">
          <a:xfrm>
            <a:off x="478349" y="1578768"/>
            <a:ext cx="11233028" cy="4874889"/>
          </a:xfrm>
          <a:custGeom>
            <a:avLst/>
            <a:gdLst>
              <a:gd name="connsiteX0" fmla="*/ 73 w 11233028"/>
              <a:gd name="connsiteY0" fmla="*/ 0 h 4874889"/>
              <a:gd name="connsiteX1" fmla="*/ 10144713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0" fmla="*/ 73 w 11233028"/>
              <a:gd name="connsiteY0" fmla="*/ 0 h 4874889"/>
              <a:gd name="connsiteX1" fmla="*/ 10135188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 name="connsiteX0" fmla="*/ 73 w 11233028"/>
              <a:gd name="connsiteY0" fmla="*/ 0 h 4874889"/>
              <a:gd name="connsiteX1" fmla="*/ 10128045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3028" h="4874889">
                <a:moveTo>
                  <a:pt x="73" y="0"/>
                </a:moveTo>
                <a:lnTo>
                  <a:pt x="10128045" y="0"/>
                </a:lnTo>
                <a:lnTo>
                  <a:pt x="10497714" y="689697"/>
                </a:lnTo>
                <a:lnTo>
                  <a:pt x="11070093" y="1809030"/>
                </a:lnTo>
                <a:lnTo>
                  <a:pt x="11233028" y="2126896"/>
                </a:lnTo>
                <a:lnTo>
                  <a:pt x="11233028" y="4874889"/>
                </a:lnTo>
                <a:lnTo>
                  <a:pt x="1027" y="4874889"/>
                </a:lnTo>
                <a:cubicBezTo>
                  <a:pt x="1623" y="3636122"/>
                  <a:pt x="342" y="2430581"/>
                  <a:pt x="0" y="1208427"/>
                </a:cubicBezTo>
                <a:cubicBezTo>
                  <a:pt x="24" y="805618"/>
                  <a:pt x="49" y="402809"/>
                  <a:pt x="73" y="0"/>
                </a:cubicBez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Tree>
    <p:extLst>
      <p:ext uri="{BB962C8B-B14F-4D97-AF65-F5344CB8AC3E}">
        <p14:creationId xmlns:p14="http://schemas.microsoft.com/office/powerpoint/2010/main" val="178705092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Divider with picture and client logo">
    <p:spTree>
      <p:nvGrpSpPr>
        <p:cNvPr id="1" name=""/>
        <p:cNvGrpSpPr/>
        <p:nvPr/>
      </p:nvGrpSpPr>
      <p:grpSpPr>
        <a:xfrm>
          <a:off x="0" y="0"/>
          <a:ext cx="0" cy="0"/>
          <a:chOff x="0" y="0"/>
          <a:chExt cx="0" cy="0"/>
        </a:xfrm>
      </p:grpSpPr>
      <p:sp>
        <p:nvSpPr>
          <p:cNvPr id="20" name="Bildplatzhalter 19">
            <a:extLst>
              <a:ext uri="{FF2B5EF4-FFF2-40B4-BE49-F238E27FC236}">
                <a16:creationId xmlns:a16="http://schemas.microsoft.com/office/drawing/2014/main" id="{27740E3F-A43D-497D-A7CD-06595F6D3BF1}"/>
              </a:ext>
            </a:extLst>
          </p:cNvPr>
          <p:cNvSpPr>
            <a:spLocks noGrp="1"/>
          </p:cNvSpPr>
          <p:nvPr>
            <p:ph type="pic" sz="quarter" idx="13" hasCustomPrompt="1"/>
          </p:nvPr>
        </p:nvSpPr>
        <p:spPr bwMode="gray">
          <a:xfrm>
            <a:off x="479376" y="1555690"/>
            <a:ext cx="7493889" cy="5162697"/>
          </a:xfrm>
          <a:custGeom>
            <a:avLst/>
            <a:gdLst>
              <a:gd name="connsiteX0" fmla="*/ 0 w 7176799"/>
              <a:gd name="connsiteY0" fmla="*/ 0 h 4392249"/>
              <a:gd name="connsiteX1" fmla="*/ 7176799 w 7176799"/>
              <a:gd name="connsiteY1" fmla="*/ 0 h 4392249"/>
              <a:gd name="connsiteX2" fmla="*/ 7069747 w 7176799"/>
              <a:gd name="connsiteY2" fmla="*/ 206994 h 4392249"/>
              <a:gd name="connsiteX3" fmla="*/ 4934953 w 7176799"/>
              <a:gd name="connsiteY3" fmla="*/ 4334785 h 4392249"/>
              <a:gd name="connsiteX4" fmla="*/ 4905234 w 7176799"/>
              <a:gd name="connsiteY4" fmla="*/ 4392249 h 4392249"/>
              <a:gd name="connsiteX5" fmla="*/ 0 w 7176799"/>
              <a:gd name="connsiteY5" fmla="*/ 4392249 h 4392249"/>
              <a:gd name="connsiteX0" fmla="*/ 0 w 7176799"/>
              <a:gd name="connsiteY0" fmla="*/ 0 h 4897132"/>
              <a:gd name="connsiteX1" fmla="*/ 7176799 w 7176799"/>
              <a:gd name="connsiteY1" fmla="*/ 504883 h 4897132"/>
              <a:gd name="connsiteX2" fmla="*/ 7069747 w 7176799"/>
              <a:gd name="connsiteY2" fmla="*/ 711877 h 4897132"/>
              <a:gd name="connsiteX3" fmla="*/ 4934953 w 7176799"/>
              <a:gd name="connsiteY3" fmla="*/ 4839668 h 4897132"/>
              <a:gd name="connsiteX4" fmla="*/ 4905234 w 7176799"/>
              <a:gd name="connsiteY4" fmla="*/ 4897132 h 4897132"/>
              <a:gd name="connsiteX5" fmla="*/ 0 w 7176799"/>
              <a:gd name="connsiteY5" fmla="*/ 4897132 h 4897132"/>
              <a:gd name="connsiteX6" fmla="*/ 0 w 7176799"/>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05234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88741 w 7437655"/>
              <a:gd name="connsiteY3" fmla="*/ 4842113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5462202"/>
              <a:gd name="connsiteX1" fmla="*/ 7437655 w 7437655"/>
              <a:gd name="connsiteY1" fmla="*/ 2805 h 5462202"/>
              <a:gd name="connsiteX2" fmla="*/ 7069747 w 7437655"/>
              <a:gd name="connsiteY2" fmla="*/ 711877 h 5462202"/>
              <a:gd name="connsiteX3" fmla="*/ 4988741 w 7437655"/>
              <a:gd name="connsiteY3" fmla="*/ 4842113 h 5462202"/>
              <a:gd name="connsiteX4" fmla="*/ 4966357 w 7437655"/>
              <a:gd name="connsiteY4" fmla="*/ 4897132 h 5462202"/>
              <a:gd name="connsiteX5" fmla="*/ 0 w 7437655"/>
              <a:gd name="connsiteY5" fmla="*/ 4897132 h 5462202"/>
              <a:gd name="connsiteX6" fmla="*/ 0 w 7437655"/>
              <a:gd name="connsiteY6" fmla="*/ 0 h 5462202"/>
              <a:gd name="connsiteX0" fmla="*/ 0 w 7437655"/>
              <a:gd name="connsiteY0" fmla="*/ 0 h 5162697"/>
              <a:gd name="connsiteX1" fmla="*/ 7437655 w 7437655"/>
              <a:gd name="connsiteY1" fmla="*/ 2805 h 5162697"/>
              <a:gd name="connsiteX2" fmla="*/ 7123536 w 7437655"/>
              <a:gd name="connsiteY2" fmla="*/ 711877 h 5162697"/>
              <a:gd name="connsiteX3" fmla="*/ 4988741 w 7437655"/>
              <a:gd name="connsiteY3" fmla="*/ 4842113 h 5162697"/>
              <a:gd name="connsiteX4" fmla="*/ 4966357 w 7437655"/>
              <a:gd name="connsiteY4" fmla="*/ 4897132 h 5162697"/>
              <a:gd name="connsiteX5" fmla="*/ 0 w 7437655"/>
              <a:gd name="connsiteY5" fmla="*/ 4897132 h 5162697"/>
              <a:gd name="connsiteX6" fmla="*/ 0 w 7437655"/>
              <a:gd name="connsiteY6" fmla="*/ 0 h 5162697"/>
              <a:gd name="connsiteX0" fmla="*/ 0 w 7493889"/>
              <a:gd name="connsiteY0" fmla="*/ 0 h 5162697"/>
              <a:gd name="connsiteX1" fmla="*/ 7493889 w 7493889"/>
              <a:gd name="connsiteY1" fmla="*/ 2805 h 5162697"/>
              <a:gd name="connsiteX2" fmla="*/ 7123536 w 7493889"/>
              <a:gd name="connsiteY2" fmla="*/ 711877 h 5162697"/>
              <a:gd name="connsiteX3" fmla="*/ 4988741 w 7493889"/>
              <a:gd name="connsiteY3" fmla="*/ 4842113 h 5162697"/>
              <a:gd name="connsiteX4" fmla="*/ 4966357 w 7493889"/>
              <a:gd name="connsiteY4" fmla="*/ 4897132 h 5162697"/>
              <a:gd name="connsiteX5" fmla="*/ 0 w 7493889"/>
              <a:gd name="connsiteY5" fmla="*/ 4897132 h 5162697"/>
              <a:gd name="connsiteX6" fmla="*/ 0 w 7493889"/>
              <a:gd name="connsiteY6" fmla="*/ 0 h 51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3889" h="5162697">
                <a:moveTo>
                  <a:pt x="0" y="0"/>
                </a:moveTo>
                <a:lnTo>
                  <a:pt x="7493889" y="2805"/>
                </a:lnTo>
                <a:lnTo>
                  <a:pt x="7123536" y="711877"/>
                </a:lnTo>
                <a:cubicBezTo>
                  <a:pt x="6429867" y="2088622"/>
                  <a:pt x="5348271" y="4144571"/>
                  <a:pt x="4988741" y="4842113"/>
                </a:cubicBezTo>
                <a:cubicBezTo>
                  <a:pt x="4629211" y="5539656"/>
                  <a:pt x="4973818" y="4878792"/>
                  <a:pt x="4966357" y="4897132"/>
                </a:cubicBezTo>
                <a:lnTo>
                  <a:pt x="0" y="4897132"/>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grpSp>
        <p:nvGrpSpPr>
          <p:cNvPr id="15" name="Gruppieren 14"/>
          <p:cNvGrpSpPr/>
          <p:nvPr/>
        </p:nvGrpSpPr>
        <p:grpSpPr>
          <a:xfrm>
            <a:off x="5224463" y="0"/>
            <a:ext cx="6985049" cy="6867525"/>
            <a:chOff x="5224463" y="0"/>
            <a:chExt cx="6985049" cy="6867525"/>
          </a:xfrm>
        </p:grpSpPr>
        <p:sp>
          <p:nvSpPr>
            <p:cNvPr id="16" name="Freihandform 15"/>
            <p:cNvSpPr>
              <a:spLocks/>
            </p:cNvSpPr>
            <p:nvPr/>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eform 9"/>
            <p:cNvSpPr>
              <a:spLocks/>
            </p:cNvSpPr>
            <p:nvPr/>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p:cNvSpPr>
              <a:spLocks/>
            </p:cNvSpPr>
            <p:nvPr/>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ihandform 31"/>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960" y="404664"/>
            <a:ext cx="7416000" cy="936000"/>
          </a:xfrm>
        </p:spPr>
        <p:txBody>
          <a:bodyPr anchor="t"/>
          <a:lstStyle>
            <a:lvl1pPr>
              <a:defRPr sz="2800"/>
            </a:lvl1pPr>
          </a:lstStyle>
          <a:p>
            <a:r>
              <a:rPr lang="en-US"/>
              <a:t>Divider title</a:t>
            </a:r>
            <a:br>
              <a:rPr lang="en-US"/>
            </a:br>
            <a:r>
              <a:rPr lang="en-US"/>
              <a:t>(Trebuchet bold 28pt)</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pic>
        <p:nvPicPr>
          <p:cNvPr id="30" name="Grafik 29">
            <a:extLst>
              <a:ext uri="{FF2B5EF4-FFF2-40B4-BE49-F238E27FC236}">
                <a16:creationId xmlns:a16="http://schemas.microsoft.com/office/drawing/2014/main" id="{8C64D005-B1FD-4E20-80E8-DB0489054BE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10200624" y="476672"/>
            <a:ext cx="1512000" cy="278576"/>
          </a:xfrm>
          <a:prstGeom prst="rect">
            <a:avLst/>
          </a:prstGeom>
        </p:spPr>
      </p:pic>
    </p:spTree>
    <p:extLst>
      <p:ext uri="{BB962C8B-B14F-4D97-AF65-F5344CB8AC3E}">
        <p14:creationId xmlns:p14="http://schemas.microsoft.com/office/powerpoint/2010/main" val="3097852572"/>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1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91265587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One content with marginalia">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7416849"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741684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8112126" y="1917000"/>
            <a:ext cx="360045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00806598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9" name="Bildplatzhalter 8">
            <a:extLst>
              <a:ext uri="{FF2B5EF4-FFF2-40B4-BE49-F238E27FC236}">
                <a16:creationId xmlns:a16="http://schemas.microsoft.com/office/drawing/2014/main" id="{62180F27-732A-4307-A406-DBE86F1FA52B}"/>
              </a:ext>
            </a:extLst>
          </p:cNvPr>
          <p:cNvSpPr>
            <a:spLocks noGrp="1"/>
          </p:cNvSpPr>
          <p:nvPr>
            <p:ph type="pic" sz="quarter" idx="13" hasCustomPrompt="1"/>
          </p:nvPr>
        </p:nvSpPr>
        <p:spPr bwMode="gray">
          <a:xfrm>
            <a:off x="479376" y="1557288"/>
            <a:ext cx="1123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42067350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wo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5472162"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1917000"/>
            <a:ext cx="5472162"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134544336"/>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2/3-picture and text">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2" name="Titel 11"/>
          <p:cNvSpPr>
            <a:spLocks noGrp="1"/>
          </p:cNvSpPr>
          <p:nvPr>
            <p:ph type="title" hasCustomPrompt="1"/>
          </p:nvPr>
        </p:nvSpPr>
        <p:spPr bwMode="gray"/>
        <p:txBody>
          <a:bodyPr/>
          <a:lstStyle>
            <a:lvl1pPr>
              <a:defRPr/>
            </a:lvl1pPr>
          </a:lstStyle>
          <a:p>
            <a:r>
              <a:rPr lang="en-US"/>
              <a:t>Headline</a:t>
            </a:r>
          </a:p>
        </p:txBody>
      </p:sp>
      <p:sp>
        <p:nvSpPr>
          <p:cNvPr id="11" name="Bildplatzhalter 10">
            <a:extLst>
              <a:ext uri="{FF2B5EF4-FFF2-40B4-BE49-F238E27FC236}">
                <a16:creationId xmlns:a16="http://schemas.microsoft.com/office/drawing/2014/main" id="{8ED24D80-C954-41AD-84FB-8CE8AFC7B9DB}"/>
              </a:ext>
            </a:extLst>
          </p:cNvPr>
          <p:cNvSpPr>
            <a:spLocks noGrp="1"/>
          </p:cNvSpPr>
          <p:nvPr>
            <p:ph type="pic" sz="quarter" idx="14" hasCustomPrompt="1"/>
          </p:nvPr>
        </p:nvSpPr>
        <p:spPr bwMode="gray">
          <a:xfrm>
            <a:off x="479376" y="1556172"/>
            <a:ext cx="7416849"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7"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457937150"/>
      </p:ext>
    </p:extLst>
  </p:cSld>
  <p:clrMapOvr>
    <a:masterClrMapping/>
  </p:clrMapOvr>
  <p:extLst>
    <p:ext uri="{DCECCB84-F9BA-43D5-87BE-67443E8EF086}">
      <p15:sldGuideLst xmlns:p15="http://schemas.microsoft.com/office/powerpoint/2012/main">
        <p15:guide id="1" pos="4974">
          <p15:clr>
            <a:srgbClr val="5ACBF0"/>
          </p15:clr>
        </p15:guide>
        <p15:guide id="2" pos="5110">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Bildplatzhalter 10">
            <a:extLst>
              <a:ext uri="{FF2B5EF4-FFF2-40B4-BE49-F238E27FC236}">
                <a16:creationId xmlns:a16="http://schemas.microsoft.com/office/drawing/2014/main" id="{073DB4D9-965F-4EE7-BB67-A840BCBDC12F}"/>
              </a:ext>
            </a:extLst>
          </p:cNvPr>
          <p:cNvSpPr>
            <a:spLocks noGrp="1"/>
          </p:cNvSpPr>
          <p:nvPr>
            <p:ph type="pic" sz="quarter" idx="13" hasCustomPrompt="1"/>
          </p:nvPr>
        </p:nvSpPr>
        <p:spPr bwMode="gray">
          <a:xfrm>
            <a:off x="6240015" y="1556792"/>
            <a:ext cx="547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8"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216823283"/>
      </p:ext>
    </p:extLst>
  </p:cSld>
  <p:clrMapOvr>
    <a:masterClrMapping/>
  </p:clrMapOvr>
  <p:extLst>
    <p:ext uri="{DCECCB84-F9BA-43D5-87BE-67443E8EF086}">
      <p15:sldGuideLst xmlns:p15="http://schemas.microsoft.com/office/powerpoint/2012/main">
        <p15:guide id="1" pos="3931">
          <p15:clr>
            <a:srgbClr val="5ACBF0"/>
          </p15:clr>
        </p15:guide>
        <p15:guide id="2" pos="3749">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wo contents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80000" y="3861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81094058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Divider with picture">
    <p:spTree>
      <p:nvGrpSpPr>
        <p:cNvPr id="1" name=""/>
        <p:cNvGrpSpPr/>
        <p:nvPr/>
      </p:nvGrpSpPr>
      <p:grpSpPr>
        <a:xfrm>
          <a:off x="0" y="0"/>
          <a:ext cx="0" cy="0"/>
          <a:chOff x="0" y="0"/>
          <a:chExt cx="0" cy="0"/>
        </a:xfrm>
      </p:grpSpPr>
      <p:grpSp>
        <p:nvGrpSpPr>
          <p:cNvPr id="18" name="Gruppieren 17"/>
          <p:cNvGrpSpPr/>
          <p:nvPr/>
        </p:nvGrpSpPr>
        <p:grpSpPr>
          <a:xfrm>
            <a:off x="5470267" y="0"/>
            <a:ext cx="6739245" cy="6389853"/>
            <a:chOff x="5470267" y="0"/>
            <a:chExt cx="6739245" cy="6389853"/>
          </a:xfrm>
        </p:grpSpPr>
        <p:sp>
          <p:nvSpPr>
            <p:cNvPr id="19" name="Freihandform 18"/>
            <p:cNvSpPr>
              <a:spLocks/>
            </p:cNvSpPr>
            <p:nvPr/>
          </p:nvSpPr>
          <p:spPr bwMode="auto">
            <a:xfrm>
              <a:off x="5470267" y="0"/>
              <a:ext cx="6739244" cy="6389852"/>
            </a:xfrm>
            <a:custGeom>
              <a:avLst/>
              <a:gdLst>
                <a:gd name="connsiteX0" fmla="*/ 3299083 w 6739244"/>
                <a:gd name="connsiteY0" fmla="*/ 0 h 6389852"/>
                <a:gd name="connsiteX1" fmla="*/ 6367721 w 6739244"/>
                <a:gd name="connsiteY1" fmla="*/ 0 h 6389852"/>
                <a:gd name="connsiteX2" fmla="*/ 6739244 w 6739244"/>
                <a:gd name="connsiteY2" fmla="*/ 708482 h 6389852"/>
                <a:gd name="connsiteX3" fmla="*/ 6739244 w 6739244"/>
                <a:gd name="connsiteY3" fmla="*/ 4673261 h 6389852"/>
                <a:gd name="connsiteX4" fmla="*/ 5446971 w 6739244"/>
                <a:gd name="connsiteY4" fmla="*/ 2173288 h 6389852"/>
                <a:gd name="connsiteX5" fmla="*/ 3268794 w 6739244"/>
                <a:gd name="connsiteY5" fmla="*/ 6389852 h 6389852"/>
                <a:gd name="connsiteX6" fmla="*/ 0 w 6739244"/>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9244" h="6389852">
                  <a:moveTo>
                    <a:pt x="3299083" y="0"/>
                  </a:moveTo>
                  <a:lnTo>
                    <a:pt x="6367721" y="0"/>
                  </a:lnTo>
                  <a:lnTo>
                    <a:pt x="6739244" y="708482"/>
                  </a:lnTo>
                  <a:lnTo>
                    <a:pt x="6739244" y="4673261"/>
                  </a:lnTo>
                  <a:lnTo>
                    <a:pt x="5446971" y="2173288"/>
                  </a:lnTo>
                  <a:lnTo>
                    <a:pt x="3268794" y="6389852"/>
                  </a:lnTo>
                  <a:lnTo>
                    <a:pt x="0" y="6389852"/>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p:nvSpPr>
          <p:spPr bwMode="auto">
            <a:xfrm>
              <a:off x="6059340" y="0"/>
              <a:ext cx="6150171" cy="6389852"/>
            </a:xfrm>
            <a:custGeom>
              <a:avLst/>
              <a:gdLst>
                <a:gd name="connsiteX0" fmla="*/ 3300561 w 6150171"/>
                <a:gd name="connsiteY0" fmla="*/ 0 h 6389852"/>
                <a:gd name="connsiteX1" fmla="*/ 5778649 w 6150171"/>
                <a:gd name="connsiteY1" fmla="*/ 0 h 6389852"/>
                <a:gd name="connsiteX2" fmla="*/ 6150171 w 6150171"/>
                <a:gd name="connsiteY2" fmla="*/ 708480 h 6389852"/>
                <a:gd name="connsiteX3" fmla="*/ 6150171 w 6150171"/>
                <a:gd name="connsiteY3" fmla="*/ 3505914 h 6389852"/>
                <a:gd name="connsiteX4" fmla="*/ 5162699 w 6150171"/>
                <a:gd name="connsiteY4" fmla="*/ 1579563 h 6389852"/>
                <a:gd name="connsiteX5" fmla="*/ 2679549 w 6150171"/>
                <a:gd name="connsiteY5" fmla="*/ 6389852 h 6389852"/>
                <a:gd name="connsiteX6" fmla="*/ 0 w 6150171"/>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0171" h="6389852">
                  <a:moveTo>
                    <a:pt x="3300561" y="0"/>
                  </a:moveTo>
                  <a:lnTo>
                    <a:pt x="5778649" y="0"/>
                  </a:lnTo>
                  <a:lnTo>
                    <a:pt x="6150171" y="708480"/>
                  </a:lnTo>
                  <a:lnTo>
                    <a:pt x="6150171" y="3505914"/>
                  </a:lnTo>
                  <a:lnTo>
                    <a:pt x="5162699" y="1579563"/>
                  </a:lnTo>
                  <a:lnTo>
                    <a:pt x="2679549" y="6389852"/>
                  </a:lnTo>
                  <a:lnTo>
                    <a:pt x="0" y="6389852"/>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3" name="Freihandform 22"/>
            <p:cNvSpPr>
              <a:spLocks/>
            </p:cNvSpPr>
            <p:nvPr/>
          </p:nvSpPr>
          <p:spPr bwMode="auto">
            <a:xfrm>
              <a:off x="6684705" y="0"/>
              <a:ext cx="5524806" cy="6389852"/>
            </a:xfrm>
            <a:custGeom>
              <a:avLst/>
              <a:gdLst>
                <a:gd name="connsiteX0" fmla="*/ 3299084 w 5524806"/>
                <a:gd name="connsiteY0" fmla="*/ 0 h 6389852"/>
                <a:gd name="connsiteX1" fmla="*/ 5151697 w 5524806"/>
                <a:gd name="connsiteY1" fmla="*/ 0 h 6389852"/>
                <a:gd name="connsiteX2" fmla="*/ 5524806 w 5524806"/>
                <a:gd name="connsiteY2" fmla="*/ 717518 h 6389852"/>
                <a:gd name="connsiteX3" fmla="*/ 5524806 w 5524806"/>
                <a:gd name="connsiteY3" fmla="*/ 3509897 h 6389852"/>
                <a:gd name="connsiteX4" fmla="*/ 4535747 w 5524806"/>
                <a:gd name="connsiteY4" fmla="*/ 1582738 h 6389852"/>
                <a:gd name="connsiteX5" fmla="*/ 2054189 w 5524806"/>
                <a:gd name="connsiteY5" fmla="*/ 6389852 h 6389852"/>
                <a:gd name="connsiteX6" fmla="*/ 0 w 5524806"/>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4806" h="6389852">
                  <a:moveTo>
                    <a:pt x="3299084" y="0"/>
                  </a:moveTo>
                  <a:lnTo>
                    <a:pt x="5151697" y="0"/>
                  </a:lnTo>
                  <a:lnTo>
                    <a:pt x="5524806" y="717518"/>
                  </a:lnTo>
                  <a:lnTo>
                    <a:pt x="5524806" y="3509897"/>
                  </a:lnTo>
                  <a:lnTo>
                    <a:pt x="4535747" y="1582738"/>
                  </a:lnTo>
                  <a:lnTo>
                    <a:pt x="2054189" y="6389852"/>
                  </a:lnTo>
                  <a:lnTo>
                    <a:pt x="0" y="6389852"/>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5" name="Freihandform 24"/>
            <p:cNvSpPr>
              <a:spLocks/>
            </p:cNvSpPr>
            <p:nvPr/>
          </p:nvSpPr>
          <p:spPr bwMode="auto">
            <a:xfrm>
              <a:off x="8141739" y="1566354"/>
              <a:ext cx="2785169" cy="4823498"/>
            </a:xfrm>
            <a:custGeom>
              <a:avLst/>
              <a:gdLst>
                <a:gd name="connsiteX0" fmla="*/ 2479140 w 2785169"/>
                <a:gd name="connsiteY0" fmla="*/ 0 h 4823498"/>
                <a:gd name="connsiteX1" fmla="*/ 2785169 w 2785169"/>
                <a:gd name="connsiteY1" fmla="*/ 582912 h 4823498"/>
                <a:gd name="connsiteX2" fmla="*/ 596473 w 2785169"/>
                <a:gd name="connsiteY2" fmla="*/ 4823498 h 4823498"/>
                <a:gd name="connsiteX3" fmla="*/ 0 w 2785169"/>
                <a:gd name="connsiteY3" fmla="*/ 4823498 h 4823498"/>
              </a:gdLst>
              <a:ahLst/>
              <a:cxnLst>
                <a:cxn ang="0">
                  <a:pos x="connsiteX0" y="connsiteY0"/>
                </a:cxn>
                <a:cxn ang="0">
                  <a:pos x="connsiteX1" y="connsiteY1"/>
                </a:cxn>
                <a:cxn ang="0">
                  <a:pos x="connsiteX2" y="connsiteY2"/>
                </a:cxn>
                <a:cxn ang="0">
                  <a:pos x="connsiteX3" y="connsiteY3"/>
                </a:cxn>
              </a:cxnLst>
              <a:rect l="l" t="t" r="r" b="b"/>
              <a:pathLst>
                <a:path w="2785169" h="4823498">
                  <a:moveTo>
                    <a:pt x="2479140" y="0"/>
                  </a:moveTo>
                  <a:lnTo>
                    <a:pt x="2785169" y="582912"/>
                  </a:lnTo>
                  <a:lnTo>
                    <a:pt x="596473" y="4823498"/>
                  </a:lnTo>
                  <a:lnTo>
                    <a:pt x="0" y="482349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p:nvSpPr>
          <p:spPr bwMode="auto">
            <a:xfrm>
              <a:off x="7542894" y="1012826"/>
              <a:ext cx="3068765" cy="5377027"/>
            </a:xfrm>
            <a:custGeom>
              <a:avLst/>
              <a:gdLst>
                <a:gd name="connsiteX0" fmla="*/ 2768241 w 3068765"/>
                <a:gd name="connsiteY0" fmla="*/ 0 h 5377027"/>
                <a:gd name="connsiteX1" fmla="*/ 2782451 w 3068765"/>
                <a:gd name="connsiteY1" fmla="*/ 9487 h 5377027"/>
                <a:gd name="connsiteX2" fmla="*/ 3068765 w 3068765"/>
                <a:gd name="connsiteY2" fmla="*/ 576062 h 5377027"/>
                <a:gd name="connsiteX3" fmla="*/ 2768767 w 3068765"/>
                <a:gd name="connsiteY3" fmla="*/ 1160821 h 5377027"/>
                <a:gd name="connsiteX4" fmla="*/ 599548 w 3068765"/>
                <a:gd name="connsiteY4" fmla="*/ 5377027 h 5377027"/>
                <a:gd name="connsiteX5" fmla="*/ 0 w 3068765"/>
                <a:gd name="connsiteY5" fmla="*/ 5377027 h 5377027"/>
                <a:gd name="connsiteX6" fmla="*/ 2465875 w 3068765"/>
                <a:gd name="connsiteY6" fmla="*/ 572373 h 5377027"/>
                <a:gd name="connsiteX7" fmla="*/ 2465612 w 3068765"/>
                <a:gd name="connsiteY7" fmla="*/ 571846 h 5377027"/>
                <a:gd name="connsiteX8" fmla="*/ 2753767 w 3068765"/>
                <a:gd name="connsiteY8" fmla="*/ 9751 h 5377027"/>
                <a:gd name="connsiteX9" fmla="*/ 2753767 w 3068765"/>
                <a:gd name="connsiteY9" fmla="*/ 10014 h 5377027"/>
                <a:gd name="connsiteX10" fmla="*/ 2768241 w 3068765"/>
                <a:gd name="connsiteY10" fmla="*/ 0 h 53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8765" h="5377027">
                  <a:moveTo>
                    <a:pt x="2768241" y="0"/>
                  </a:moveTo>
                  <a:cubicBezTo>
                    <a:pt x="2775609" y="0"/>
                    <a:pt x="2779031" y="3426"/>
                    <a:pt x="2782451" y="9487"/>
                  </a:cubicBezTo>
                  <a:lnTo>
                    <a:pt x="3068765" y="576062"/>
                  </a:lnTo>
                  <a:lnTo>
                    <a:pt x="2768767" y="1160821"/>
                  </a:lnTo>
                  <a:lnTo>
                    <a:pt x="599548" y="5377027"/>
                  </a:lnTo>
                  <a:lnTo>
                    <a:pt x="0" y="5377027"/>
                  </a:lnTo>
                  <a:lnTo>
                    <a:pt x="2465875" y="572373"/>
                  </a:lnTo>
                  <a:cubicBezTo>
                    <a:pt x="2465875" y="572110"/>
                    <a:pt x="2465612" y="572110"/>
                    <a:pt x="2465612" y="571846"/>
                  </a:cubicBezTo>
                  <a:lnTo>
                    <a:pt x="2753767" y="9751"/>
                  </a:lnTo>
                  <a:lnTo>
                    <a:pt x="2753767" y="10014"/>
                  </a:lnTo>
                  <a:cubicBezTo>
                    <a:pt x="2757452" y="3162"/>
                    <a:pt x="2760347" y="0"/>
                    <a:pt x="276824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Titel 1">
            <a:extLst>
              <a:ext uri="{FF2B5EF4-FFF2-40B4-BE49-F238E27FC236}">
                <a16:creationId xmlns:a16="http://schemas.microsoft.com/office/drawing/2014/main" id="{827C9CB2-8A35-42D4-A36A-A3E3AB3A4829}"/>
              </a:ext>
            </a:extLst>
          </p:cNvPr>
          <p:cNvSpPr>
            <a:spLocks noGrp="1"/>
          </p:cNvSpPr>
          <p:nvPr>
            <p:ph type="title" hasCustomPrompt="1"/>
          </p:nvPr>
        </p:nvSpPr>
        <p:spPr bwMode="gray">
          <a:xfrm>
            <a:off x="479376" y="404664"/>
            <a:ext cx="7416000" cy="936000"/>
          </a:xfrm>
        </p:spPr>
        <p:txBody>
          <a:bodyPr anchor="t"/>
          <a:lstStyle>
            <a:lvl1pPr>
              <a:defRPr sz="2800"/>
            </a:lvl1pPr>
          </a:lstStyle>
          <a:p>
            <a:r>
              <a:rPr lang="en-US"/>
              <a:t>Divider title</a:t>
            </a:r>
            <a:br>
              <a:rPr lang="en-US"/>
            </a:br>
            <a:r>
              <a:rPr lang="en-US"/>
              <a:t>(Trebuchet bold 28pt)</a:t>
            </a:r>
          </a:p>
        </p:txBody>
      </p:sp>
      <p:sp>
        <p:nvSpPr>
          <p:cNvPr id="11" name="Foliennummernplatzhalter 5">
            <a:extLst>
              <a:ext uri="{FF2B5EF4-FFF2-40B4-BE49-F238E27FC236}">
                <a16:creationId xmlns:a16="http://schemas.microsoft.com/office/drawing/2014/main" id="{BA1332E4-F12F-4F31-9613-9185ADB2FA06}"/>
              </a:ext>
            </a:extLst>
          </p:cNvPr>
          <p:cNvSpPr>
            <a:spLocks noGrp="1"/>
          </p:cNvSpPr>
          <p:nvPr>
            <p:ph type="sldNum" sz="quarter" idx="12"/>
          </p:nvPr>
        </p:nvSpPr>
        <p:spPr bwMode="gray">
          <a:xfrm>
            <a:off x="11712574" y="6453352"/>
            <a:ext cx="479425" cy="404648"/>
          </a:xfrm>
        </p:spPr>
        <p:txBody>
          <a:bodyPr/>
          <a:lstStyle/>
          <a:p>
            <a:fld id="{8FF9B0DE-3FEB-4AA0-B465-B80EF7C1333D}" type="slidenum">
              <a:rPr lang="en-US" smtClean="0"/>
              <a:t>‹nr.›</a:t>
            </a:fld>
            <a:endParaRPr lang="en-US"/>
          </a:p>
        </p:txBody>
      </p:sp>
      <p:sp>
        <p:nvSpPr>
          <p:cNvPr id="16" name="Bildplatzhalter 15">
            <a:extLst>
              <a:ext uri="{FF2B5EF4-FFF2-40B4-BE49-F238E27FC236}">
                <a16:creationId xmlns:a16="http://schemas.microsoft.com/office/drawing/2014/main" id="{58D44CCB-6647-4CE0-A329-775CA6EE8410}"/>
              </a:ext>
            </a:extLst>
          </p:cNvPr>
          <p:cNvSpPr>
            <a:spLocks noGrp="1"/>
          </p:cNvSpPr>
          <p:nvPr>
            <p:ph type="pic" sz="quarter" idx="14" hasCustomPrompt="1"/>
          </p:nvPr>
        </p:nvSpPr>
        <p:spPr bwMode="gray">
          <a:xfrm>
            <a:off x="478349" y="1578768"/>
            <a:ext cx="11233028" cy="4874889"/>
          </a:xfrm>
          <a:custGeom>
            <a:avLst/>
            <a:gdLst>
              <a:gd name="connsiteX0" fmla="*/ 73 w 11233028"/>
              <a:gd name="connsiteY0" fmla="*/ 0 h 4874889"/>
              <a:gd name="connsiteX1" fmla="*/ 10144713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0" fmla="*/ 73 w 11233028"/>
              <a:gd name="connsiteY0" fmla="*/ 0 h 4874889"/>
              <a:gd name="connsiteX1" fmla="*/ 10135188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 name="connsiteX0" fmla="*/ 73 w 11233028"/>
              <a:gd name="connsiteY0" fmla="*/ 0 h 4874889"/>
              <a:gd name="connsiteX1" fmla="*/ 10128045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3028" h="4874889">
                <a:moveTo>
                  <a:pt x="73" y="0"/>
                </a:moveTo>
                <a:lnTo>
                  <a:pt x="10128045" y="0"/>
                </a:lnTo>
                <a:lnTo>
                  <a:pt x="10497714" y="689697"/>
                </a:lnTo>
                <a:lnTo>
                  <a:pt x="11070093" y="1809030"/>
                </a:lnTo>
                <a:lnTo>
                  <a:pt x="11233028" y="2126896"/>
                </a:lnTo>
                <a:lnTo>
                  <a:pt x="11233028" y="4874889"/>
                </a:lnTo>
                <a:lnTo>
                  <a:pt x="1027" y="4874889"/>
                </a:lnTo>
                <a:cubicBezTo>
                  <a:pt x="1623" y="3636122"/>
                  <a:pt x="342" y="2430581"/>
                  <a:pt x="0" y="1208427"/>
                </a:cubicBezTo>
                <a:cubicBezTo>
                  <a:pt x="24" y="805618"/>
                  <a:pt x="49" y="402809"/>
                  <a:pt x="73" y="0"/>
                </a:cubicBez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Tree>
    <p:extLst>
      <p:ext uri="{BB962C8B-B14F-4D97-AF65-F5344CB8AC3E}">
        <p14:creationId xmlns:p14="http://schemas.microsoft.com/office/powerpoint/2010/main" val="3619584132"/>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wo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6240000"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653285278"/>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hree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3" name="Textplatzhalter 4"/>
          <p:cNvSpPr>
            <a:spLocks noGrp="1"/>
          </p:cNvSpPr>
          <p:nvPr>
            <p:ph type="body" sz="quarter" idx="15" hasCustomPrompt="1"/>
          </p:nvPr>
        </p:nvSpPr>
        <p:spPr>
          <a:xfrm>
            <a:off x="479376" y="1557338"/>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1954608273"/>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hree contents in two columns (1)">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80000"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Inhaltsplatzhalter 2"/>
          <p:cNvSpPr>
            <a:spLocks noGrp="1"/>
          </p:cNvSpPr>
          <p:nvPr>
            <p:ph idx="19" hasCustomPrompt="1"/>
          </p:nvPr>
        </p:nvSpPr>
        <p:spPr bwMode="gray">
          <a:xfrm>
            <a:off x="6240000" y="1917000"/>
            <a:ext cx="5472162" cy="4104388"/>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89115199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hree contents in two columns (2)">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590671951"/>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hree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4295537"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8112000" y="3356324"/>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8112000" y="2996662"/>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8111537" y="1557000"/>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888702334"/>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our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624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912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912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5" name="Textplatzhalter 4"/>
          <p:cNvSpPr>
            <a:spLocks noGrp="1"/>
          </p:cNvSpPr>
          <p:nvPr>
            <p:ph type="body" sz="quarter" idx="15" hasCustomPrompt="1"/>
          </p:nvPr>
        </p:nvSpPr>
        <p:spPr>
          <a:xfrm>
            <a:off x="479376" y="1557338"/>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14176923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Four contents in two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1799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2" hasCustomPrompt="1"/>
          </p:nvPr>
        </p:nvSpPr>
        <p:spPr bwMode="gray">
          <a:xfrm>
            <a:off x="480624" y="4221274"/>
            <a:ext cx="5472162" cy="1799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platzhalter 4"/>
          <p:cNvSpPr>
            <a:spLocks noGrp="1"/>
          </p:cNvSpPr>
          <p:nvPr>
            <p:ph type="body" sz="quarter" idx="23" hasCustomPrompt="1"/>
          </p:nvPr>
        </p:nvSpPr>
        <p:spPr>
          <a:xfrm>
            <a:off x="480000" y="3862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8" name="Textplatzhalter 15"/>
          <p:cNvSpPr>
            <a:spLocks noGrp="1"/>
          </p:cNvSpPr>
          <p:nvPr>
            <p:ph type="body" sz="quarter" idx="24"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855065775"/>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Four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3359537"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6240000" y="3356324"/>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624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624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Inhaltsplatzhalter 2"/>
          <p:cNvSpPr>
            <a:spLocks noGrp="1"/>
          </p:cNvSpPr>
          <p:nvPr>
            <p:ph idx="24" hasCustomPrompt="1"/>
          </p:nvPr>
        </p:nvSpPr>
        <p:spPr bwMode="gray">
          <a:xfrm>
            <a:off x="9120000" y="3356324"/>
            <a:ext cx="2592000" cy="2664726"/>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5" hasCustomPrompt="1"/>
          </p:nvPr>
        </p:nvSpPr>
        <p:spPr>
          <a:xfrm>
            <a:off x="912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Bildplatzhalter 3"/>
          <p:cNvSpPr>
            <a:spLocks noGrp="1"/>
          </p:cNvSpPr>
          <p:nvPr>
            <p:ph type="pic" sz="quarter" idx="26" hasCustomPrompt="1"/>
          </p:nvPr>
        </p:nvSpPr>
        <p:spPr>
          <a:xfrm>
            <a:off x="912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20"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105304748"/>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ix contents in three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480000"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480000"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3" hasCustomPrompt="1"/>
          </p:nvPr>
        </p:nvSpPr>
        <p:spPr bwMode="gray">
          <a:xfrm>
            <a:off x="4296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4" hasCustomPrompt="1"/>
          </p:nvPr>
        </p:nvSpPr>
        <p:spPr>
          <a:xfrm>
            <a:off x="4296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7" name="Inhaltsplatzhalter 2"/>
          <p:cNvSpPr>
            <a:spLocks noGrp="1"/>
          </p:cNvSpPr>
          <p:nvPr>
            <p:ph idx="25" hasCustomPrompt="1"/>
          </p:nvPr>
        </p:nvSpPr>
        <p:spPr bwMode="gray">
          <a:xfrm>
            <a:off x="8112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6" hasCustomPrompt="1"/>
          </p:nvPr>
        </p:nvSpPr>
        <p:spPr>
          <a:xfrm>
            <a:off x="8112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20" name="Textplatzhalter 4"/>
          <p:cNvSpPr>
            <a:spLocks noGrp="1"/>
          </p:cNvSpPr>
          <p:nvPr>
            <p:ph type="body" sz="quarter" idx="15" hasCustomPrompt="1"/>
          </p:nvPr>
        </p:nvSpPr>
        <p:spPr>
          <a:xfrm>
            <a:off x="479376" y="1557338"/>
            <a:ext cx="3601123"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1700223959"/>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rvey flow ">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5775" y="1917000"/>
            <a:ext cx="741685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5775" y="1557338"/>
            <a:ext cx="741685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63212207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Divider with picture and client logo">
    <p:spTree>
      <p:nvGrpSpPr>
        <p:cNvPr id="1" name=""/>
        <p:cNvGrpSpPr/>
        <p:nvPr/>
      </p:nvGrpSpPr>
      <p:grpSpPr>
        <a:xfrm>
          <a:off x="0" y="0"/>
          <a:ext cx="0" cy="0"/>
          <a:chOff x="0" y="0"/>
          <a:chExt cx="0" cy="0"/>
        </a:xfrm>
      </p:grpSpPr>
      <p:sp>
        <p:nvSpPr>
          <p:cNvPr id="20" name="Bildplatzhalter 19">
            <a:extLst>
              <a:ext uri="{FF2B5EF4-FFF2-40B4-BE49-F238E27FC236}">
                <a16:creationId xmlns:a16="http://schemas.microsoft.com/office/drawing/2014/main" id="{27740E3F-A43D-497D-A7CD-06595F6D3BF1}"/>
              </a:ext>
            </a:extLst>
          </p:cNvPr>
          <p:cNvSpPr>
            <a:spLocks noGrp="1"/>
          </p:cNvSpPr>
          <p:nvPr>
            <p:ph type="pic" sz="quarter" idx="13" hasCustomPrompt="1"/>
          </p:nvPr>
        </p:nvSpPr>
        <p:spPr bwMode="gray">
          <a:xfrm>
            <a:off x="479376" y="1555690"/>
            <a:ext cx="7493889" cy="5162697"/>
          </a:xfrm>
          <a:custGeom>
            <a:avLst/>
            <a:gdLst>
              <a:gd name="connsiteX0" fmla="*/ 0 w 7176799"/>
              <a:gd name="connsiteY0" fmla="*/ 0 h 4392249"/>
              <a:gd name="connsiteX1" fmla="*/ 7176799 w 7176799"/>
              <a:gd name="connsiteY1" fmla="*/ 0 h 4392249"/>
              <a:gd name="connsiteX2" fmla="*/ 7069747 w 7176799"/>
              <a:gd name="connsiteY2" fmla="*/ 206994 h 4392249"/>
              <a:gd name="connsiteX3" fmla="*/ 4934953 w 7176799"/>
              <a:gd name="connsiteY3" fmla="*/ 4334785 h 4392249"/>
              <a:gd name="connsiteX4" fmla="*/ 4905234 w 7176799"/>
              <a:gd name="connsiteY4" fmla="*/ 4392249 h 4392249"/>
              <a:gd name="connsiteX5" fmla="*/ 0 w 7176799"/>
              <a:gd name="connsiteY5" fmla="*/ 4392249 h 4392249"/>
              <a:gd name="connsiteX0" fmla="*/ 0 w 7176799"/>
              <a:gd name="connsiteY0" fmla="*/ 0 h 4897132"/>
              <a:gd name="connsiteX1" fmla="*/ 7176799 w 7176799"/>
              <a:gd name="connsiteY1" fmla="*/ 504883 h 4897132"/>
              <a:gd name="connsiteX2" fmla="*/ 7069747 w 7176799"/>
              <a:gd name="connsiteY2" fmla="*/ 711877 h 4897132"/>
              <a:gd name="connsiteX3" fmla="*/ 4934953 w 7176799"/>
              <a:gd name="connsiteY3" fmla="*/ 4839668 h 4897132"/>
              <a:gd name="connsiteX4" fmla="*/ 4905234 w 7176799"/>
              <a:gd name="connsiteY4" fmla="*/ 4897132 h 4897132"/>
              <a:gd name="connsiteX5" fmla="*/ 0 w 7176799"/>
              <a:gd name="connsiteY5" fmla="*/ 4897132 h 4897132"/>
              <a:gd name="connsiteX6" fmla="*/ 0 w 7176799"/>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05234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88741 w 7437655"/>
              <a:gd name="connsiteY3" fmla="*/ 4842113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5462202"/>
              <a:gd name="connsiteX1" fmla="*/ 7437655 w 7437655"/>
              <a:gd name="connsiteY1" fmla="*/ 2805 h 5462202"/>
              <a:gd name="connsiteX2" fmla="*/ 7069747 w 7437655"/>
              <a:gd name="connsiteY2" fmla="*/ 711877 h 5462202"/>
              <a:gd name="connsiteX3" fmla="*/ 4988741 w 7437655"/>
              <a:gd name="connsiteY3" fmla="*/ 4842113 h 5462202"/>
              <a:gd name="connsiteX4" fmla="*/ 4966357 w 7437655"/>
              <a:gd name="connsiteY4" fmla="*/ 4897132 h 5462202"/>
              <a:gd name="connsiteX5" fmla="*/ 0 w 7437655"/>
              <a:gd name="connsiteY5" fmla="*/ 4897132 h 5462202"/>
              <a:gd name="connsiteX6" fmla="*/ 0 w 7437655"/>
              <a:gd name="connsiteY6" fmla="*/ 0 h 5462202"/>
              <a:gd name="connsiteX0" fmla="*/ 0 w 7437655"/>
              <a:gd name="connsiteY0" fmla="*/ 0 h 5162697"/>
              <a:gd name="connsiteX1" fmla="*/ 7437655 w 7437655"/>
              <a:gd name="connsiteY1" fmla="*/ 2805 h 5162697"/>
              <a:gd name="connsiteX2" fmla="*/ 7123536 w 7437655"/>
              <a:gd name="connsiteY2" fmla="*/ 711877 h 5162697"/>
              <a:gd name="connsiteX3" fmla="*/ 4988741 w 7437655"/>
              <a:gd name="connsiteY3" fmla="*/ 4842113 h 5162697"/>
              <a:gd name="connsiteX4" fmla="*/ 4966357 w 7437655"/>
              <a:gd name="connsiteY4" fmla="*/ 4897132 h 5162697"/>
              <a:gd name="connsiteX5" fmla="*/ 0 w 7437655"/>
              <a:gd name="connsiteY5" fmla="*/ 4897132 h 5162697"/>
              <a:gd name="connsiteX6" fmla="*/ 0 w 7437655"/>
              <a:gd name="connsiteY6" fmla="*/ 0 h 5162697"/>
              <a:gd name="connsiteX0" fmla="*/ 0 w 7493889"/>
              <a:gd name="connsiteY0" fmla="*/ 0 h 5162697"/>
              <a:gd name="connsiteX1" fmla="*/ 7493889 w 7493889"/>
              <a:gd name="connsiteY1" fmla="*/ 2805 h 5162697"/>
              <a:gd name="connsiteX2" fmla="*/ 7123536 w 7493889"/>
              <a:gd name="connsiteY2" fmla="*/ 711877 h 5162697"/>
              <a:gd name="connsiteX3" fmla="*/ 4988741 w 7493889"/>
              <a:gd name="connsiteY3" fmla="*/ 4842113 h 5162697"/>
              <a:gd name="connsiteX4" fmla="*/ 4966357 w 7493889"/>
              <a:gd name="connsiteY4" fmla="*/ 4897132 h 5162697"/>
              <a:gd name="connsiteX5" fmla="*/ 0 w 7493889"/>
              <a:gd name="connsiteY5" fmla="*/ 4897132 h 5162697"/>
              <a:gd name="connsiteX6" fmla="*/ 0 w 7493889"/>
              <a:gd name="connsiteY6" fmla="*/ 0 h 51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3889" h="5162697">
                <a:moveTo>
                  <a:pt x="0" y="0"/>
                </a:moveTo>
                <a:lnTo>
                  <a:pt x="7493889" y="2805"/>
                </a:lnTo>
                <a:lnTo>
                  <a:pt x="7123536" y="711877"/>
                </a:lnTo>
                <a:cubicBezTo>
                  <a:pt x="6429867" y="2088622"/>
                  <a:pt x="5348271" y="4144571"/>
                  <a:pt x="4988741" y="4842113"/>
                </a:cubicBezTo>
                <a:cubicBezTo>
                  <a:pt x="4629211" y="5539656"/>
                  <a:pt x="4973818" y="4878792"/>
                  <a:pt x="4966357" y="4897132"/>
                </a:cubicBezTo>
                <a:lnTo>
                  <a:pt x="0" y="4897132"/>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grpSp>
        <p:nvGrpSpPr>
          <p:cNvPr id="15" name="Gruppieren 14"/>
          <p:cNvGrpSpPr/>
          <p:nvPr/>
        </p:nvGrpSpPr>
        <p:grpSpPr>
          <a:xfrm>
            <a:off x="5224463" y="0"/>
            <a:ext cx="6985049" cy="6867525"/>
            <a:chOff x="5224463" y="0"/>
            <a:chExt cx="6985049" cy="6867525"/>
          </a:xfrm>
        </p:grpSpPr>
        <p:sp>
          <p:nvSpPr>
            <p:cNvPr id="16" name="Freihandform 15"/>
            <p:cNvSpPr>
              <a:spLocks/>
            </p:cNvSpPr>
            <p:nvPr/>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eform 9"/>
            <p:cNvSpPr>
              <a:spLocks/>
            </p:cNvSpPr>
            <p:nvPr/>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p:cNvSpPr>
              <a:spLocks/>
            </p:cNvSpPr>
            <p:nvPr/>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ihandform 31"/>
            <p:cNvSpPr>
              <a:spLocks/>
            </p:cNvSpPr>
            <p:nvPr/>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8"/>
            <p:cNvSpPr>
              <a:spLocks/>
            </p:cNvSpPr>
            <p:nvPr/>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960" y="404664"/>
            <a:ext cx="7416000" cy="936000"/>
          </a:xfrm>
        </p:spPr>
        <p:txBody>
          <a:bodyPr anchor="t"/>
          <a:lstStyle>
            <a:lvl1pPr>
              <a:defRPr sz="2800"/>
            </a:lvl1pPr>
          </a:lstStyle>
          <a:p>
            <a:r>
              <a:rPr lang="en-US"/>
              <a:t>Divider title</a:t>
            </a:r>
            <a:br>
              <a:rPr lang="en-US"/>
            </a:br>
            <a:r>
              <a:rPr lang="en-US"/>
              <a:t>(Trebuchet bold 28pt)</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Tree>
    <p:extLst>
      <p:ext uri="{BB962C8B-B14F-4D97-AF65-F5344CB8AC3E}">
        <p14:creationId xmlns:p14="http://schemas.microsoft.com/office/powerpoint/2010/main" val="3430943829"/>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extLst>
              <p:ext uri="{D42A27DB-BD31-4B8C-83A1-F6EECF244321}">
                <p14:modId xmlns:p14="http://schemas.microsoft.com/office/powerpoint/2010/main" val="37256910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42651563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Empty">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3943809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Only title">
    <p:spTree>
      <p:nvGrpSpPr>
        <p:cNvPr id="1" name=""/>
        <p:cNvGrpSpPr/>
        <p:nvPr/>
      </p:nvGrpSpPr>
      <p:grpSpPr>
        <a:xfrm>
          <a:off x="0" y="0"/>
          <a:ext cx="0" cy="0"/>
          <a:chOff x="0" y="0"/>
          <a:chExt cx="0" cy="0"/>
        </a:xfrm>
      </p:grpSpPr>
      <p:pic>
        <p:nvPicPr>
          <p:cNvPr id="7" name="Grafik 40">
            <a:extLst>
              <a:ext uri="{FF2B5EF4-FFF2-40B4-BE49-F238E27FC236}">
                <a16:creationId xmlns:a16="http://schemas.microsoft.com/office/drawing/2014/main" id="{DB76D63D-FCFD-4107-B440-122823C7D6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3019" r="76608" b="4661"/>
          <a:stretch/>
        </p:blipFill>
        <p:spPr bwMode="gray">
          <a:xfrm>
            <a:off x="9480470" y="1"/>
            <a:ext cx="2711529" cy="6857999"/>
          </a:xfrm>
          <a:prstGeom prst="rect">
            <a:avLst/>
          </a:prstGeom>
        </p:spPr>
      </p:pic>
      <p:graphicFrame>
        <p:nvGraphicFramePr>
          <p:cNvPr id="3" name="Objekt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4783393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act">
    <p:spTree>
      <p:nvGrpSpPr>
        <p:cNvPr id="1" name=""/>
        <p:cNvGrpSpPr/>
        <p:nvPr/>
      </p:nvGrpSpPr>
      <p:grpSpPr>
        <a:xfrm>
          <a:off x="0" y="0"/>
          <a:ext cx="0" cy="0"/>
          <a:chOff x="0" y="0"/>
          <a:chExt cx="0" cy="0"/>
        </a:xfrm>
      </p:grpSpPr>
      <p:grpSp>
        <p:nvGrpSpPr>
          <p:cNvPr id="27" name="Gruppieren 26"/>
          <p:cNvGrpSpPr/>
          <p:nvPr/>
        </p:nvGrpSpPr>
        <p:grpSpPr>
          <a:xfrm>
            <a:off x="918531" y="0"/>
            <a:ext cx="11273468" cy="6858003"/>
            <a:chOff x="918532" y="-45824"/>
            <a:chExt cx="11273468" cy="6903825"/>
          </a:xfrm>
        </p:grpSpPr>
        <p:sp>
          <p:nvSpPr>
            <p:cNvPr id="28" name="Freihandform 27"/>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31" name="Grafik 30">
              <a:extLst>
                <a:ext uri="{FF2B5EF4-FFF2-40B4-BE49-F238E27FC236}">
                  <a16:creationId xmlns:a16="http://schemas.microsoft.com/office/drawing/2014/main" id="{BFD4A19A-17A3-402D-8493-77AB1DFAA1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9552624" y="404813"/>
              <a:ext cx="2160000" cy="397970"/>
            </a:xfrm>
            <a:prstGeom prst="rect">
              <a:avLst/>
            </a:prstGeom>
          </p:spPr>
        </p:pic>
        <p:sp>
          <p:nvSpPr>
            <p:cNvPr id="32" name="Freihandform 31"/>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ihandform 34"/>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
        <p:nvSpPr>
          <p:cNvPr id="9" name="Rechteck 8"/>
          <p:cNvSpPr/>
          <p:nvPr/>
        </p:nvSpPr>
        <p:spPr bwMode="gray">
          <a:xfrm>
            <a:off x="8184000" y="4770804"/>
            <a:ext cx="3528575" cy="17280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l">
              <a:lnSpc>
                <a:spcPct val="120000"/>
              </a:lnSpc>
            </a:pPr>
            <a:r>
              <a:rPr lang="en-US" sz="1000" b="1">
                <a:solidFill>
                  <a:schemeClr val="bg1"/>
                </a:solidFill>
              </a:rPr>
              <a:t>Copyright © MetrixLab BV</a:t>
            </a:r>
          </a:p>
          <a:p>
            <a:pPr algn="l">
              <a:lnSpc>
                <a:spcPct val="120000"/>
              </a:lnSpc>
            </a:pPr>
            <a:r>
              <a:rPr lang="en-US" sz="1000">
                <a:solidFill>
                  <a:schemeClr val="bg1"/>
                </a:solidFill>
              </a:rPr>
              <a:t>All rights reserved. Nothing from this report is allowed to be multiplied, to be stored in an automated file, or to be made public electronically, mechanical, by photocopies, recording or any other manner, without written consent of MetrixLab. </a:t>
            </a:r>
          </a:p>
        </p:txBody>
      </p:sp>
      <p:sp>
        <p:nvSpPr>
          <p:cNvPr id="2" name="Textfeld 1"/>
          <p:cNvSpPr txBox="1"/>
          <p:nvPr/>
        </p:nvSpPr>
        <p:spPr bwMode="gray">
          <a:xfrm>
            <a:off x="479425" y="3269502"/>
            <a:ext cx="5616575" cy="432000"/>
          </a:xfrm>
          <a:prstGeom prst="rect">
            <a:avLst/>
          </a:prstGeom>
          <a:noFill/>
        </p:spPr>
        <p:txBody>
          <a:bodyPr wrap="square" lIns="0" tIns="0" rIns="0" bIns="0" rtlCol="0">
            <a:noAutofit/>
          </a:bodyPr>
          <a:lstStyle/>
          <a:p>
            <a:pPr marL="0" indent="0">
              <a:lnSpc>
                <a:spcPct val="120000"/>
              </a:lnSpc>
              <a:buSzPct val="80000"/>
              <a:buFontTx/>
              <a:buNone/>
            </a:pPr>
            <a:r>
              <a:rPr lang="en-US" sz="2800" b="1" i="0" kern="1200">
                <a:solidFill>
                  <a:schemeClr val="bg2"/>
                </a:solidFill>
                <a:latin typeface="+mj-lt"/>
                <a:ea typeface="+mj-ea"/>
                <a:cs typeface="+mj-cs"/>
              </a:rPr>
              <a:t>Thank</a:t>
            </a:r>
            <a:r>
              <a:rPr lang="en-US" sz="1600" b="0" i="0" kern="1200" baseline="0">
                <a:solidFill>
                  <a:schemeClr val="tx1"/>
                </a:solidFill>
                <a:latin typeface="+mn-lt"/>
                <a:ea typeface="+mn-ea"/>
                <a:cs typeface="+mn-cs"/>
              </a:rPr>
              <a:t> </a:t>
            </a:r>
            <a:r>
              <a:rPr lang="en-US" sz="2800" b="1" i="0" kern="1200">
                <a:solidFill>
                  <a:schemeClr val="bg2"/>
                </a:solidFill>
                <a:latin typeface="+mj-lt"/>
                <a:ea typeface="+mj-ea"/>
                <a:cs typeface="+mj-cs"/>
              </a:rPr>
              <a:t>you</a:t>
            </a:r>
          </a:p>
        </p:txBody>
      </p:sp>
      <p:sp>
        <p:nvSpPr>
          <p:cNvPr id="17" name="Textplatzhalter 9">
            <a:extLst>
              <a:ext uri="{FF2B5EF4-FFF2-40B4-BE49-F238E27FC236}">
                <a16:creationId xmlns:a16="http://schemas.microsoft.com/office/drawing/2014/main" id="{A1C76382-7069-4D66-AD21-4A85EC18E514}"/>
              </a:ext>
            </a:extLst>
          </p:cNvPr>
          <p:cNvSpPr>
            <a:spLocks noGrp="1"/>
          </p:cNvSpPr>
          <p:nvPr>
            <p:ph type="body" sz="quarter" idx="22" hasCustomPrompt="1"/>
          </p:nvPr>
        </p:nvSpPr>
        <p:spPr bwMode="gray">
          <a:xfrm>
            <a:off x="479425" y="5030272"/>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18" name="Textplatzhalter 9">
            <a:extLst>
              <a:ext uri="{FF2B5EF4-FFF2-40B4-BE49-F238E27FC236}">
                <a16:creationId xmlns:a16="http://schemas.microsoft.com/office/drawing/2014/main" id="{A1C76382-7069-4D66-AD21-4A85EC18E514}"/>
              </a:ext>
            </a:extLst>
          </p:cNvPr>
          <p:cNvSpPr>
            <a:spLocks noGrp="1"/>
          </p:cNvSpPr>
          <p:nvPr>
            <p:ph type="body" sz="quarter" idx="23" hasCustomPrompt="1"/>
          </p:nvPr>
        </p:nvSpPr>
        <p:spPr bwMode="gray">
          <a:xfrm>
            <a:off x="479425" y="5286798"/>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19" name="Textplatzhalter 9">
            <a:extLst>
              <a:ext uri="{FF2B5EF4-FFF2-40B4-BE49-F238E27FC236}">
                <a16:creationId xmlns:a16="http://schemas.microsoft.com/office/drawing/2014/main" id="{A1C76382-7069-4D66-AD21-4A85EC18E514}"/>
              </a:ext>
            </a:extLst>
          </p:cNvPr>
          <p:cNvSpPr>
            <a:spLocks noGrp="1"/>
          </p:cNvSpPr>
          <p:nvPr>
            <p:ph type="body" sz="quarter" idx="24" hasCustomPrompt="1"/>
          </p:nvPr>
        </p:nvSpPr>
        <p:spPr bwMode="gray">
          <a:xfrm>
            <a:off x="479425" y="5543325"/>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
        <p:nvSpPr>
          <p:cNvPr id="20" name="Textplatzhalter 9">
            <a:extLst>
              <a:ext uri="{FF2B5EF4-FFF2-40B4-BE49-F238E27FC236}">
                <a16:creationId xmlns:a16="http://schemas.microsoft.com/office/drawing/2014/main" id="{710D230A-D3AF-476C-A914-511191FEA682}"/>
              </a:ext>
            </a:extLst>
          </p:cNvPr>
          <p:cNvSpPr>
            <a:spLocks noGrp="1"/>
          </p:cNvSpPr>
          <p:nvPr>
            <p:ph type="body" sz="quarter" idx="25" hasCustomPrompt="1"/>
          </p:nvPr>
        </p:nvSpPr>
        <p:spPr bwMode="gray">
          <a:xfrm>
            <a:off x="479425" y="4068796"/>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2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21" name="Textplatzhalter 9">
            <a:extLst>
              <a:ext uri="{FF2B5EF4-FFF2-40B4-BE49-F238E27FC236}">
                <a16:creationId xmlns:a16="http://schemas.microsoft.com/office/drawing/2014/main" id="{4171D6E2-8C1A-41F5-9FAA-91AFD72A4659}"/>
              </a:ext>
            </a:extLst>
          </p:cNvPr>
          <p:cNvSpPr>
            <a:spLocks noGrp="1"/>
          </p:cNvSpPr>
          <p:nvPr>
            <p:ph type="body" sz="quarter" idx="26" hasCustomPrompt="1"/>
          </p:nvPr>
        </p:nvSpPr>
        <p:spPr bwMode="gray">
          <a:xfrm>
            <a:off x="479425" y="4325322"/>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22" name="Textplatzhalter 9">
            <a:extLst>
              <a:ext uri="{FF2B5EF4-FFF2-40B4-BE49-F238E27FC236}">
                <a16:creationId xmlns:a16="http://schemas.microsoft.com/office/drawing/2014/main" id="{98626525-D7DA-4AB8-88AC-7B4EDA946767}"/>
              </a:ext>
            </a:extLst>
          </p:cNvPr>
          <p:cNvSpPr>
            <a:spLocks noGrp="1"/>
          </p:cNvSpPr>
          <p:nvPr>
            <p:ph type="body" sz="quarter" idx="27" hasCustomPrompt="1"/>
          </p:nvPr>
        </p:nvSpPr>
        <p:spPr bwMode="gray">
          <a:xfrm>
            <a:off x="479425" y="4581849"/>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Tree>
    <p:extLst>
      <p:ext uri="{BB962C8B-B14F-4D97-AF65-F5344CB8AC3E}">
        <p14:creationId xmlns:p14="http://schemas.microsoft.com/office/powerpoint/2010/main" val="408661972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Intro / Outro">
    <p:spTree>
      <p:nvGrpSpPr>
        <p:cNvPr id="1" name=""/>
        <p:cNvGrpSpPr/>
        <p:nvPr/>
      </p:nvGrpSpPr>
      <p:grpSpPr>
        <a:xfrm>
          <a:off x="0" y="0"/>
          <a:ext cx="0" cy="0"/>
          <a:chOff x="0" y="0"/>
          <a:chExt cx="0" cy="0"/>
        </a:xfrm>
      </p:grpSpPr>
      <p:grpSp>
        <p:nvGrpSpPr>
          <p:cNvPr id="15" name="Gruppieren 14"/>
          <p:cNvGrpSpPr/>
          <p:nvPr/>
        </p:nvGrpSpPr>
        <p:grpSpPr>
          <a:xfrm>
            <a:off x="918531" y="0"/>
            <a:ext cx="11273468" cy="6858003"/>
            <a:chOff x="918532" y="-45824"/>
            <a:chExt cx="11273468" cy="6903825"/>
          </a:xfrm>
        </p:grpSpPr>
        <p:sp>
          <p:nvSpPr>
            <p:cNvPr id="16" name="Freihandform 15"/>
            <p:cNvSpPr>
              <a:spLocks/>
            </p:cNvSpPr>
            <p:nvPr/>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7" name="Freihandform 16"/>
            <p:cNvSpPr>
              <a:spLocks/>
            </p:cNvSpPr>
            <p:nvPr/>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8" name="Freihandform 17"/>
            <p:cNvSpPr>
              <a:spLocks/>
            </p:cNvSpPr>
            <p:nvPr/>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ihandform 19"/>
            <p:cNvSpPr>
              <a:spLocks/>
            </p:cNvSpPr>
            <p:nvPr/>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eform 20"/>
            <p:cNvSpPr>
              <a:spLocks/>
            </p:cNvSpPr>
            <p:nvPr/>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ihandform 22"/>
            <p:cNvSpPr>
              <a:spLocks/>
            </p:cNvSpPr>
            <p:nvPr/>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pic>
        <p:nvPicPr>
          <p:cNvPr id="5" name="Grafik 4">
            <a:extLst>
              <a:ext uri="{FF2B5EF4-FFF2-40B4-BE49-F238E27FC236}">
                <a16:creationId xmlns:a16="http://schemas.microsoft.com/office/drawing/2014/main" id="{FCA9F257-78D4-410D-8C5E-8CCD97DECC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bwMode="gray">
          <a:xfrm>
            <a:off x="1174684" y="3780517"/>
            <a:ext cx="5256000" cy="968509"/>
          </a:xfrm>
          <a:prstGeom prst="rect">
            <a:avLst/>
          </a:prstGeom>
        </p:spPr>
      </p:pic>
    </p:spTree>
    <p:extLst>
      <p:ext uri="{BB962C8B-B14F-4D97-AF65-F5344CB8AC3E}">
        <p14:creationId xmlns:p14="http://schemas.microsoft.com/office/powerpoint/2010/main" val="22884758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479376" y="3284984"/>
            <a:ext cx="5616000" cy="864000"/>
          </a:xfrm>
        </p:spPr>
        <p:txBody>
          <a:bodyPr anchor="b"/>
          <a:lstStyle>
            <a:lvl1pPr algn="l">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479376" y="4221088"/>
            <a:ext cx="5616000" cy="648000"/>
          </a:xfrm>
        </p:spPr>
        <p:txBody>
          <a:bodyPr/>
          <a:lstStyle>
            <a:lvl1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479376" y="5373264"/>
            <a:ext cx="4032000" cy="432000"/>
          </a:xfrm>
        </p:spPr>
        <p:txBody>
          <a:bodyPr anchor="b"/>
          <a:lstStyle>
            <a:lvl1pPr marL="0" indent="0">
              <a:lnSpc>
                <a:spcPct val="100000"/>
              </a:lnSpc>
              <a:buFont typeface="Arial" panose="020B0604020202020204" pitchFamily="34" charset="0"/>
              <a:buNone/>
              <a:defRPr sz="1400" b="0">
                <a:solidFill>
                  <a:schemeClr val="tx1"/>
                </a:solidFill>
              </a:defRPr>
            </a:lvl1pPr>
            <a:lvl2pPr marL="0" indent="0">
              <a:lnSpc>
                <a:spcPct val="100000"/>
              </a:lnSpc>
              <a:buFont typeface="Arial" panose="020B0604020202020204" pitchFamily="34" charset="0"/>
              <a:buNone/>
              <a:defRPr sz="1400" b="0">
                <a:solidFill>
                  <a:schemeClr val="tx1"/>
                </a:solidFill>
              </a:defRPr>
            </a:lvl2pPr>
            <a:lvl3pPr marL="0" indent="0">
              <a:lnSpc>
                <a:spcPct val="100000"/>
              </a:lnSpc>
              <a:buNone/>
              <a:defRPr sz="1400" b="0">
                <a:solidFill>
                  <a:schemeClr val="tx1"/>
                </a:solidFill>
              </a:defRPr>
            </a:lvl3pPr>
            <a:lvl4pPr marL="0" indent="0">
              <a:lnSpc>
                <a:spcPct val="100000"/>
              </a:lnSpc>
              <a:buNone/>
              <a:defRPr sz="1400" b="0">
                <a:solidFill>
                  <a:schemeClr val="tx1"/>
                </a:solidFill>
              </a:defRPr>
            </a:lvl4pPr>
            <a:lvl5pPr marL="0" indent="0">
              <a:lnSpc>
                <a:spcPct val="100000"/>
              </a:lnSpc>
              <a:buNone/>
              <a:defRPr sz="1400" b="0">
                <a:solidFill>
                  <a:schemeClr val="tx1"/>
                </a:solidFill>
              </a:defRPr>
            </a:lvl5pPr>
            <a:lvl6pPr marL="0" indent="0">
              <a:lnSpc>
                <a:spcPct val="100000"/>
              </a:lnSpc>
              <a:buNone/>
              <a:defRPr sz="1400" b="0">
                <a:solidFill>
                  <a:schemeClr val="tx1"/>
                </a:solidFill>
              </a:defRPr>
            </a:lvl6pPr>
            <a:lvl7pPr marL="0" indent="0">
              <a:lnSpc>
                <a:spcPct val="100000"/>
              </a:lnSpc>
              <a:buNone/>
              <a:defRPr sz="1400" b="0">
                <a:solidFill>
                  <a:schemeClr val="tx1"/>
                </a:solidFill>
              </a:defRPr>
            </a:lvl7pPr>
            <a:lvl8pPr marL="0" indent="0">
              <a:lnSpc>
                <a:spcPct val="100000"/>
              </a:lnSpc>
              <a:buNone/>
              <a:defRPr sz="1400" b="0">
                <a:solidFill>
                  <a:schemeClr val="tx1"/>
                </a:solidFill>
              </a:defRPr>
            </a:lvl8pPr>
            <a:lvl9pPr marL="0" indent="0">
              <a:lnSpc>
                <a:spcPct val="100000"/>
              </a:lnSpc>
              <a:buNone/>
              <a:defRPr sz="1400" b="0">
                <a:solidFill>
                  <a:schemeClr val="tx1"/>
                </a:solidFill>
              </a:defRPr>
            </a:lvl9pPr>
          </a:lstStyle>
          <a:p>
            <a:pPr lvl="0"/>
            <a:r>
              <a:rPr lang="en-US"/>
              <a:t>Author</a:t>
            </a:r>
          </a:p>
        </p:txBody>
      </p:sp>
      <p:sp>
        <p:nvSpPr>
          <p:cNvPr id="7" name="Textplatzhalter 6">
            <a:extLst>
              <a:ext uri="{FF2B5EF4-FFF2-40B4-BE49-F238E27FC236}">
                <a16:creationId xmlns:a16="http://schemas.microsoft.com/office/drawing/2014/main" id="{5F544C91-8CAE-47C0-A457-34BB1A932DCB}"/>
              </a:ext>
            </a:extLst>
          </p:cNvPr>
          <p:cNvSpPr>
            <a:spLocks noGrp="1"/>
          </p:cNvSpPr>
          <p:nvPr>
            <p:ph type="body" sz="quarter" idx="11" hasCustomPrompt="1"/>
          </p:nvPr>
        </p:nvSpPr>
        <p:spPr>
          <a:xfrm>
            <a:off x="479425" y="6237336"/>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a:t>Description</a:t>
            </a:r>
          </a:p>
        </p:txBody>
      </p:sp>
      <p:sp>
        <p:nvSpPr>
          <p:cNvPr id="12" name="Textplatzhalter 6">
            <a:extLst>
              <a:ext uri="{FF2B5EF4-FFF2-40B4-BE49-F238E27FC236}">
                <a16:creationId xmlns:a16="http://schemas.microsoft.com/office/drawing/2014/main" id="{23D4D034-62FF-4C96-BD28-4ABA4DCC8050}"/>
              </a:ext>
            </a:extLst>
          </p:cNvPr>
          <p:cNvSpPr>
            <a:spLocks noGrp="1"/>
          </p:cNvSpPr>
          <p:nvPr>
            <p:ph type="body" sz="quarter" idx="12" hasCustomPrompt="1"/>
          </p:nvPr>
        </p:nvSpPr>
        <p:spPr>
          <a:xfrm>
            <a:off x="479425" y="6021312"/>
            <a:ext cx="4032000" cy="216000"/>
          </a:xfrm>
        </p:spPr>
        <p:txBody>
          <a:bodyPr anchor="b"/>
          <a:lstStyle>
            <a:lvl1pPr marL="0" indent="0" algn="l">
              <a:lnSpc>
                <a:spcPct val="100000"/>
              </a:lnSpc>
              <a:buFont typeface="Arial" panose="020B0604020202020204" pitchFamily="34" charset="0"/>
              <a:buNone/>
              <a:defRPr sz="1200" b="0" cap="none" baseline="0">
                <a:solidFill>
                  <a:schemeClr val="tx1"/>
                </a:solidFill>
              </a:defRPr>
            </a:lvl1pPr>
            <a:lvl2pPr marL="0" indent="0" algn="l">
              <a:lnSpc>
                <a:spcPct val="100000"/>
              </a:lnSpc>
              <a:buFont typeface="Arial" panose="020B0604020202020204" pitchFamily="34" charset="0"/>
              <a:buNone/>
              <a:defRPr sz="1200" b="0" cap="none" baseline="0">
                <a:solidFill>
                  <a:schemeClr val="tx1"/>
                </a:solidFill>
              </a:defRPr>
            </a:lvl2pPr>
            <a:lvl3pPr marL="0" indent="0" algn="l">
              <a:lnSpc>
                <a:spcPct val="100000"/>
              </a:lnSpc>
              <a:buNone/>
              <a:defRPr sz="1200" b="0" cap="none" baseline="0">
                <a:solidFill>
                  <a:schemeClr val="tx1"/>
                </a:solidFill>
              </a:defRPr>
            </a:lvl3pPr>
            <a:lvl4pPr marL="0" indent="0" algn="l">
              <a:lnSpc>
                <a:spcPct val="100000"/>
              </a:lnSpc>
              <a:buNone/>
              <a:defRPr sz="1200" b="0" cap="none" baseline="0">
                <a:solidFill>
                  <a:schemeClr val="tx1"/>
                </a:solidFill>
              </a:defRPr>
            </a:lvl4pPr>
            <a:lvl5pPr marL="0" indent="0" algn="l">
              <a:lnSpc>
                <a:spcPct val="100000"/>
              </a:lnSpc>
              <a:buNone/>
              <a:defRPr sz="1200" b="0" cap="none" baseline="0">
                <a:solidFill>
                  <a:schemeClr val="tx1"/>
                </a:solidFill>
              </a:defRPr>
            </a:lvl5pPr>
            <a:lvl6pPr marL="0" indent="0" algn="l">
              <a:lnSpc>
                <a:spcPct val="100000"/>
              </a:lnSpc>
              <a:buNone/>
              <a:defRPr sz="1200" b="0" cap="none" baseline="0">
                <a:solidFill>
                  <a:schemeClr val="tx1"/>
                </a:solidFill>
              </a:defRPr>
            </a:lvl6pPr>
            <a:lvl7pPr marL="0" indent="0" algn="l">
              <a:lnSpc>
                <a:spcPct val="100000"/>
              </a:lnSpc>
              <a:buNone/>
              <a:defRPr sz="1200" b="0" cap="none" baseline="0">
                <a:solidFill>
                  <a:schemeClr val="tx1"/>
                </a:solidFill>
              </a:defRPr>
            </a:lvl7pPr>
            <a:lvl8pPr marL="0" indent="0" algn="l">
              <a:lnSpc>
                <a:spcPct val="100000"/>
              </a:lnSpc>
              <a:buNone/>
              <a:defRPr sz="1200" b="0" cap="none" baseline="0">
                <a:solidFill>
                  <a:schemeClr val="tx1"/>
                </a:solidFill>
              </a:defRPr>
            </a:lvl8pPr>
            <a:lvl9pPr marL="0" indent="0" algn="l">
              <a:lnSpc>
                <a:spcPct val="100000"/>
              </a:lnSpc>
              <a:buNone/>
              <a:defRPr sz="1200" b="0" cap="none" baseline="0">
                <a:solidFill>
                  <a:schemeClr val="tx1"/>
                </a:solidFill>
              </a:defRPr>
            </a:lvl9pPr>
          </a:lstStyle>
          <a:p>
            <a:pPr lvl="0"/>
            <a:r>
              <a:rPr lang="en-US" err="1"/>
              <a:t>P.Number</a:t>
            </a:r>
            <a:r>
              <a:rPr lang="en-US"/>
              <a:t> | Date</a:t>
            </a:r>
          </a:p>
        </p:txBody>
      </p:sp>
      <p:grpSp>
        <p:nvGrpSpPr>
          <p:cNvPr id="4" name="Gruppieren 3"/>
          <p:cNvGrpSpPr/>
          <p:nvPr userDrawn="1"/>
        </p:nvGrpSpPr>
        <p:grpSpPr>
          <a:xfrm>
            <a:off x="918531" y="0"/>
            <a:ext cx="11273468" cy="6858003"/>
            <a:chOff x="918532" y="-45824"/>
            <a:chExt cx="11273468" cy="6903825"/>
          </a:xfrm>
        </p:grpSpPr>
        <p:sp>
          <p:nvSpPr>
            <p:cNvPr id="42" name="Freihandform 41"/>
            <p:cNvSpPr>
              <a:spLocks/>
            </p:cNvSpPr>
            <p:nvPr userDrawn="1"/>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8" name="Freihandform 37"/>
            <p:cNvSpPr>
              <a:spLocks/>
            </p:cNvSpPr>
            <p:nvPr userDrawn="1"/>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40" name="Freihandform 39"/>
            <p:cNvSpPr>
              <a:spLocks/>
            </p:cNvSpPr>
            <p:nvPr userDrawn="1"/>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11" name="Grafik 10">
              <a:extLst>
                <a:ext uri="{FF2B5EF4-FFF2-40B4-BE49-F238E27FC236}">
                  <a16:creationId xmlns:a16="http://schemas.microsoft.com/office/drawing/2014/main" id="{BFD4A19A-17A3-402D-8493-77AB1DFAA1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gray">
            <a:xfrm>
              <a:off x="9806697" y="404813"/>
              <a:ext cx="1901235" cy="397970"/>
            </a:xfrm>
            <a:prstGeom prst="rect">
              <a:avLst/>
            </a:prstGeom>
          </p:spPr>
        </p:pic>
        <p:sp>
          <p:nvSpPr>
            <p:cNvPr id="29" name="Freihandform 28"/>
            <p:cNvSpPr>
              <a:spLocks/>
            </p:cNvSpPr>
            <p:nvPr userDrawn="1"/>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userDrawn="1"/>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5" name="Freeform 20"/>
            <p:cNvSpPr>
              <a:spLocks/>
            </p:cNvSpPr>
            <p:nvPr userDrawn="1"/>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ihandform 35"/>
            <p:cNvSpPr>
              <a:spLocks/>
            </p:cNvSpPr>
            <p:nvPr userDrawn="1"/>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Tree>
    <p:extLst>
      <p:ext uri="{BB962C8B-B14F-4D97-AF65-F5344CB8AC3E}">
        <p14:creationId xmlns:p14="http://schemas.microsoft.com/office/powerpoint/2010/main" val="2569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6096000" y="3789112"/>
            <a:ext cx="5616000" cy="864000"/>
          </a:xfrm>
        </p:spPr>
        <p:txBody>
          <a:bodyPr anchor="b"/>
          <a:lstStyle>
            <a:lvl1pPr algn="r">
              <a:defRPr sz="2800" b="1" i="0">
                <a:latin typeface="+mj-lt"/>
              </a:defRPr>
            </a:lvl1pPr>
          </a:lstStyle>
          <a:p>
            <a:r>
              <a:rPr lang="en-US"/>
              <a:t>Title of presentation</a:t>
            </a:r>
            <a:br>
              <a:rPr lang="en-US"/>
            </a:br>
            <a:r>
              <a:rPr lang="en-US"/>
              <a:t>(Trebuchet Bold 28pt)</a:t>
            </a:r>
          </a:p>
        </p:txBody>
      </p:sp>
      <p:sp>
        <p:nvSpPr>
          <p:cNvPr id="3" name="Untertitel 2"/>
          <p:cNvSpPr>
            <a:spLocks noGrp="1"/>
          </p:cNvSpPr>
          <p:nvPr>
            <p:ph type="subTitle" idx="1" hasCustomPrompt="1"/>
          </p:nvPr>
        </p:nvSpPr>
        <p:spPr bwMode="gray">
          <a:xfrm>
            <a:off x="6096000" y="4725216"/>
            <a:ext cx="5616000" cy="648000"/>
          </a:xfrm>
        </p:spPr>
        <p:txBody>
          <a:bodyPr/>
          <a:lstStyle>
            <a:lvl1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a:t>Subtitle</a:t>
            </a:r>
          </a:p>
        </p:txBody>
      </p:sp>
      <p:sp>
        <p:nvSpPr>
          <p:cNvPr id="13" name="Textplatzhalter 12">
            <a:extLst>
              <a:ext uri="{FF2B5EF4-FFF2-40B4-BE49-F238E27FC236}">
                <a16:creationId xmlns:a16="http://schemas.microsoft.com/office/drawing/2014/main" id="{2C02196C-6F1B-496D-AB30-B20AEF21C2ED}"/>
              </a:ext>
            </a:extLst>
          </p:cNvPr>
          <p:cNvSpPr>
            <a:spLocks noGrp="1"/>
          </p:cNvSpPr>
          <p:nvPr>
            <p:ph type="body" sz="quarter" idx="10" hasCustomPrompt="1"/>
          </p:nvPr>
        </p:nvSpPr>
        <p:spPr bwMode="gray">
          <a:xfrm>
            <a:off x="6096000" y="5373264"/>
            <a:ext cx="5616000" cy="432000"/>
          </a:xfrm>
        </p:spPr>
        <p:txBody>
          <a:bodyPr anchor="b"/>
          <a:lstStyle>
            <a:lvl1pPr marL="0" indent="0" algn="r">
              <a:lnSpc>
                <a:spcPct val="100000"/>
              </a:lnSpc>
              <a:buFont typeface="Arial" panose="020B0604020202020204" pitchFamily="34" charset="0"/>
              <a:buNone/>
              <a:defRPr sz="1400" b="0">
                <a:solidFill>
                  <a:schemeClr val="tx1"/>
                </a:solidFill>
              </a:defRPr>
            </a:lvl1pPr>
            <a:lvl2pPr marL="0" indent="0" algn="r">
              <a:lnSpc>
                <a:spcPct val="100000"/>
              </a:lnSpc>
              <a:buFont typeface="Arial" panose="020B0604020202020204" pitchFamily="34" charset="0"/>
              <a:buNone/>
              <a:defRPr sz="1400" b="0">
                <a:solidFill>
                  <a:schemeClr val="tx1"/>
                </a:solidFill>
              </a:defRPr>
            </a:lvl2pPr>
            <a:lvl3pPr marL="0" indent="0" algn="r">
              <a:lnSpc>
                <a:spcPct val="100000"/>
              </a:lnSpc>
              <a:buNone/>
              <a:defRPr sz="1400" b="0">
                <a:solidFill>
                  <a:schemeClr val="tx1"/>
                </a:solidFill>
              </a:defRPr>
            </a:lvl3pPr>
            <a:lvl4pPr marL="0" indent="0" algn="r">
              <a:lnSpc>
                <a:spcPct val="100000"/>
              </a:lnSpc>
              <a:buNone/>
              <a:defRPr sz="1400" b="0">
                <a:solidFill>
                  <a:schemeClr val="tx1"/>
                </a:solidFill>
              </a:defRPr>
            </a:lvl4pPr>
            <a:lvl5pPr marL="0" indent="0" algn="r">
              <a:lnSpc>
                <a:spcPct val="100000"/>
              </a:lnSpc>
              <a:buNone/>
              <a:defRPr sz="1400" b="0">
                <a:solidFill>
                  <a:schemeClr val="tx1"/>
                </a:solidFill>
              </a:defRPr>
            </a:lvl5pPr>
            <a:lvl6pPr marL="0" indent="0" algn="r">
              <a:lnSpc>
                <a:spcPct val="100000"/>
              </a:lnSpc>
              <a:buNone/>
              <a:defRPr sz="1400" b="0">
                <a:solidFill>
                  <a:schemeClr val="tx1"/>
                </a:solidFill>
              </a:defRPr>
            </a:lvl6pPr>
            <a:lvl7pPr marL="0" indent="0" algn="r">
              <a:lnSpc>
                <a:spcPct val="100000"/>
              </a:lnSpc>
              <a:buNone/>
              <a:defRPr sz="1400" b="0">
                <a:solidFill>
                  <a:schemeClr val="tx1"/>
                </a:solidFill>
              </a:defRPr>
            </a:lvl7pPr>
            <a:lvl8pPr marL="0" indent="0" algn="r">
              <a:lnSpc>
                <a:spcPct val="100000"/>
              </a:lnSpc>
              <a:buNone/>
              <a:defRPr sz="1400" b="0">
                <a:solidFill>
                  <a:schemeClr val="tx1"/>
                </a:solidFill>
              </a:defRPr>
            </a:lvl8pPr>
            <a:lvl9pPr marL="0" indent="0" algn="r">
              <a:lnSpc>
                <a:spcPct val="100000"/>
              </a:lnSpc>
              <a:buNone/>
              <a:defRPr sz="1400" b="0">
                <a:solidFill>
                  <a:schemeClr val="tx1"/>
                </a:solidFill>
              </a:defRPr>
            </a:lvl9pPr>
          </a:lstStyle>
          <a:p>
            <a:pPr lvl="0"/>
            <a:r>
              <a:rPr lang="en-US"/>
              <a:t>Author</a:t>
            </a:r>
          </a:p>
        </p:txBody>
      </p:sp>
      <p:sp>
        <p:nvSpPr>
          <p:cNvPr id="26" name="Freihandform 25">
            <a:extLst>
              <a:ext uri="{FF2B5EF4-FFF2-40B4-BE49-F238E27FC236}">
                <a16:creationId xmlns:a16="http://schemas.microsoft.com/office/drawing/2014/main" id="{27740E3F-A43D-497D-A7CD-06595F6D3BF1}"/>
              </a:ext>
            </a:extLst>
          </p:cNvPr>
          <p:cNvSpPr>
            <a:spLocks noGrp="1"/>
          </p:cNvSpPr>
          <p:nvPr>
            <p:ph type="pic" sz="quarter" idx="14" hasCustomPrompt="1"/>
          </p:nvPr>
        </p:nvSpPr>
        <p:spPr bwMode="gray">
          <a:xfrm>
            <a:off x="0" y="-6968"/>
            <a:ext cx="7702073" cy="6874048"/>
          </a:xfrm>
          <a:custGeom>
            <a:avLst/>
            <a:gdLst>
              <a:gd name="connsiteX0" fmla="*/ 0 w 7689373"/>
              <a:gd name="connsiteY0" fmla="*/ 0 h 6874048"/>
              <a:gd name="connsiteX1" fmla="*/ 7689373 w 7689373"/>
              <a:gd name="connsiteY1" fmla="*/ 0 h 6874048"/>
              <a:gd name="connsiteX2" fmla="*/ 7592958 w 7689373"/>
              <a:gd name="connsiteY2" fmla="*/ 180799 h 6874048"/>
              <a:gd name="connsiteX3" fmla="*/ 7608610 w 7689373"/>
              <a:gd name="connsiteY3" fmla="*/ 180799 h 6874048"/>
              <a:gd name="connsiteX4" fmla="*/ 7531191 w 7689373"/>
              <a:gd name="connsiteY4" fmla="*/ 330594 h 6874048"/>
              <a:gd name="connsiteX5" fmla="*/ 4195746 w 7689373"/>
              <a:gd name="connsiteY5" fmla="*/ 6784206 h 6874048"/>
              <a:gd name="connsiteX6" fmla="*/ 4149312 w 7689373"/>
              <a:gd name="connsiteY6" fmla="*/ 6874048 h 6874048"/>
              <a:gd name="connsiteX7" fmla="*/ 0 w 7689373"/>
              <a:gd name="connsiteY7" fmla="*/ 6874048 h 6874048"/>
              <a:gd name="connsiteX8" fmla="*/ 0 w 7689373"/>
              <a:gd name="connsiteY8" fmla="*/ 77306 h 6874048"/>
              <a:gd name="connsiteX9" fmla="*/ 0 w 7689373"/>
              <a:gd name="connsiteY9" fmla="*/ 21266 h 6874048"/>
              <a:gd name="connsiteX0" fmla="*/ 0 w 7689373"/>
              <a:gd name="connsiteY0" fmla="*/ 0 h 6874048"/>
              <a:gd name="connsiteX1" fmla="*/ 7689373 w 7689373"/>
              <a:gd name="connsiteY1" fmla="*/ 0 h 6874048"/>
              <a:gd name="connsiteX2" fmla="*/ 7608610 w 7689373"/>
              <a:gd name="connsiteY2" fmla="*/ 180799 h 6874048"/>
              <a:gd name="connsiteX3" fmla="*/ 7531191 w 7689373"/>
              <a:gd name="connsiteY3" fmla="*/ 330594 h 6874048"/>
              <a:gd name="connsiteX4" fmla="*/ 4195746 w 7689373"/>
              <a:gd name="connsiteY4" fmla="*/ 6784206 h 6874048"/>
              <a:gd name="connsiteX5" fmla="*/ 4149312 w 7689373"/>
              <a:gd name="connsiteY5" fmla="*/ 6874048 h 6874048"/>
              <a:gd name="connsiteX6" fmla="*/ 0 w 7689373"/>
              <a:gd name="connsiteY6" fmla="*/ 6874048 h 6874048"/>
              <a:gd name="connsiteX7" fmla="*/ 0 w 7689373"/>
              <a:gd name="connsiteY7" fmla="*/ 77306 h 6874048"/>
              <a:gd name="connsiteX8" fmla="*/ 0 w 7689373"/>
              <a:gd name="connsiteY8" fmla="*/ 21266 h 6874048"/>
              <a:gd name="connsiteX9" fmla="*/ 0 w 7689373"/>
              <a:gd name="connsiteY9" fmla="*/ 0 h 6874048"/>
              <a:gd name="connsiteX0" fmla="*/ 0 w 7695723"/>
              <a:gd name="connsiteY0" fmla="*/ 0 h 6874048"/>
              <a:gd name="connsiteX1" fmla="*/ 7695723 w 7695723"/>
              <a:gd name="connsiteY1" fmla="*/ 0 h 6874048"/>
              <a:gd name="connsiteX2" fmla="*/ 7608610 w 7695723"/>
              <a:gd name="connsiteY2" fmla="*/ 180799 h 6874048"/>
              <a:gd name="connsiteX3" fmla="*/ 7531191 w 7695723"/>
              <a:gd name="connsiteY3" fmla="*/ 330594 h 6874048"/>
              <a:gd name="connsiteX4" fmla="*/ 4195746 w 7695723"/>
              <a:gd name="connsiteY4" fmla="*/ 6784206 h 6874048"/>
              <a:gd name="connsiteX5" fmla="*/ 4149312 w 7695723"/>
              <a:gd name="connsiteY5" fmla="*/ 6874048 h 6874048"/>
              <a:gd name="connsiteX6" fmla="*/ 0 w 7695723"/>
              <a:gd name="connsiteY6" fmla="*/ 6874048 h 6874048"/>
              <a:gd name="connsiteX7" fmla="*/ 0 w 7695723"/>
              <a:gd name="connsiteY7" fmla="*/ 77306 h 6874048"/>
              <a:gd name="connsiteX8" fmla="*/ 0 w 7695723"/>
              <a:gd name="connsiteY8" fmla="*/ 21266 h 6874048"/>
              <a:gd name="connsiteX9" fmla="*/ 0 w 7695723"/>
              <a:gd name="connsiteY9" fmla="*/ 0 h 6874048"/>
              <a:gd name="connsiteX0" fmla="*/ 0 w 7695723"/>
              <a:gd name="connsiteY0" fmla="*/ 0 h 6874048"/>
              <a:gd name="connsiteX1" fmla="*/ 7695723 w 7695723"/>
              <a:gd name="connsiteY1" fmla="*/ 0 h 6874048"/>
              <a:gd name="connsiteX2" fmla="*/ 7531191 w 7695723"/>
              <a:gd name="connsiteY2" fmla="*/ 330594 h 6874048"/>
              <a:gd name="connsiteX3" fmla="*/ 4195746 w 7695723"/>
              <a:gd name="connsiteY3" fmla="*/ 6784206 h 6874048"/>
              <a:gd name="connsiteX4" fmla="*/ 4149312 w 7695723"/>
              <a:gd name="connsiteY4" fmla="*/ 6874048 h 6874048"/>
              <a:gd name="connsiteX5" fmla="*/ 0 w 7695723"/>
              <a:gd name="connsiteY5" fmla="*/ 6874048 h 6874048"/>
              <a:gd name="connsiteX6" fmla="*/ 0 w 7695723"/>
              <a:gd name="connsiteY6" fmla="*/ 77306 h 6874048"/>
              <a:gd name="connsiteX7" fmla="*/ 0 w 7695723"/>
              <a:gd name="connsiteY7" fmla="*/ 21266 h 6874048"/>
              <a:gd name="connsiteX8" fmla="*/ 0 w 7695723"/>
              <a:gd name="connsiteY8" fmla="*/ 0 h 6874048"/>
              <a:gd name="connsiteX0" fmla="*/ 0 w 7702073"/>
              <a:gd name="connsiteY0" fmla="*/ 0 h 6874048"/>
              <a:gd name="connsiteX1" fmla="*/ 7702073 w 7702073"/>
              <a:gd name="connsiteY1" fmla="*/ 0 h 6874048"/>
              <a:gd name="connsiteX2" fmla="*/ 7531191 w 7702073"/>
              <a:gd name="connsiteY2" fmla="*/ 330594 h 6874048"/>
              <a:gd name="connsiteX3" fmla="*/ 4195746 w 7702073"/>
              <a:gd name="connsiteY3" fmla="*/ 6784206 h 6874048"/>
              <a:gd name="connsiteX4" fmla="*/ 4149312 w 7702073"/>
              <a:gd name="connsiteY4" fmla="*/ 6874048 h 6874048"/>
              <a:gd name="connsiteX5" fmla="*/ 0 w 7702073"/>
              <a:gd name="connsiteY5" fmla="*/ 6874048 h 6874048"/>
              <a:gd name="connsiteX6" fmla="*/ 0 w 7702073"/>
              <a:gd name="connsiteY6" fmla="*/ 77306 h 6874048"/>
              <a:gd name="connsiteX7" fmla="*/ 0 w 7702073"/>
              <a:gd name="connsiteY7" fmla="*/ 21266 h 6874048"/>
              <a:gd name="connsiteX8" fmla="*/ 0 w 7702073"/>
              <a:gd name="connsiteY8" fmla="*/ 0 h 6874048"/>
              <a:gd name="connsiteX0" fmla="*/ 0 w 7702073"/>
              <a:gd name="connsiteY0" fmla="*/ 0 h 6874048"/>
              <a:gd name="connsiteX1" fmla="*/ 7702073 w 7702073"/>
              <a:gd name="connsiteY1" fmla="*/ 0 h 6874048"/>
              <a:gd name="connsiteX2" fmla="*/ 4195746 w 7702073"/>
              <a:gd name="connsiteY2" fmla="*/ 6784206 h 6874048"/>
              <a:gd name="connsiteX3" fmla="*/ 4149312 w 7702073"/>
              <a:gd name="connsiteY3" fmla="*/ 6874048 h 6874048"/>
              <a:gd name="connsiteX4" fmla="*/ 0 w 7702073"/>
              <a:gd name="connsiteY4" fmla="*/ 6874048 h 6874048"/>
              <a:gd name="connsiteX5" fmla="*/ 0 w 7702073"/>
              <a:gd name="connsiteY5" fmla="*/ 77306 h 6874048"/>
              <a:gd name="connsiteX6" fmla="*/ 0 w 7702073"/>
              <a:gd name="connsiteY6" fmla="*/ 21266 h 6874048"/>
              <a:gd name="connsiteX7" fmla="*/ 0 w 7702073"/>
              <a:gd name="connsiteY7" fmla="*/ 0 h 6874048"/>
              <a:gd name="connsiteX0" fmla="*/ 0 w 7702073"/>
              <a:gd name="connsiteY0" fmla="*/ 0 h 6874048"/>
              <a:gd name="connsiteX1" fmla="*/ 7702073 w 7702073"/>
              <a:gd name="connsiteY1" fmla="*/ 0 h 6874048"/>
              <a:gd name="connsiteX2" fmla="*/ 4149312 w 7702073"/>
              <a:gd name="connsiteY2" fmla="*/ 6874048 h 6874048"/>
              <a:gd name="connsiteX3" fmla="*/ 0 w 7702073"/>
              <a:gd name="connsiteY3" fmla="*/ 6874048 h 6874048"/>
              <a:gd name="connsiteX4" fmla="*/ 0 w 7702073"/>
              <a:gd name="connsiteY4" fmla="*/ 77306 h 6874048"/>
              <a:gd name="connsiteX5" fmla="*/ 0 w 7702073"/>
              <a:gd name="connsiteY5" fmla="*/ 21266 h 6874048"/>
              <a:gd name="connsiteX6" fmla="*/ 0 w 7702073"/>
              <a:gd name="connsiteY6" fmla="*/ 0 h 6874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02073" h="6874048">
                <a:moveTo>
                  <a:pt x="0" y="0"/>
                </a:moveTo>
                <a:lnTo>
                  <a:pt x="7702073" y="0"/>
                </a:lnTo>
                <a:lnTo>
                  <a:pt x="4149312" y="6874048"/>
                </a:lnTo>
                <a:lnTo>
                  <a:pt x="0" y="6874048"/>
                </a:lnTo>
                <a:lnTo>
                  <a:pt x="0" y="77306"/>
                </a:lnTo>
                <a:lnTo>
                  <a:pt x="0" y="21266"/>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52" name="Freeform 51"/>
          <p:cNvSpPr>
            <a:spLocks/>
          </p:cNvSpPr>
          <p:nvPr userDrawn="1"/>
        </p:nvSpPr>
        <p:spPr bwMode="auto">
          <a:xfrm>
            <a:off x="11090498" y="2126531"/>
            <a:ext cx="325460" cy="631424"/>
          </a:xfrm>
          <a:custGeom>
            <a:avLst/>
            <a:gdLst>
              <a:gd name="connsiteX0" fmla="*/ 325460 w 325460"/>
              <a:gd name="connsiteY0" fmla="*/ 0 h 631424"/>
              <a:gd name="connsiteX1" fmla="*/ 325460 w 325460"/>
              <a:gd name="connsiteY1" fmla="*/ 0 h 631424"/>
              <a:gd name="connsiteX2" fmla="*/ 0 w 325460"/>
              <a:gd name="connsiteY2" fmla="*/ 631424 h 631424"/>
              <a:gd name="connsiteX3" fmla="*/ 325460 w 325460"/>
              <a:gd name="connsiteY3" fmla="*/ 0 h 631424"/>
            </a:gdLst>
            <a:ahLst/>
            <a:cxnLst>
              <a:cxn ang="0">
                <a:pos x="connsiteX0" y="connsiteY0"/>
              </a:cxn>
              <a:cxn ang="0">
                <a:pos x="connsiteX1" y="connsiteY1"/>
              </a:cxn>
              <a:cxn ang="0">
                <a:pos x="connsiteX2" y="connsiteY2"/>
              </a:cxn>
              <a:cxn ang="0">
                <a:pos x="connsiteX3" y="connsiteY3"/>
              </a:cxn>
            </a:cxnLst>
            <a:rect l="l" t="t" r="r" b="b"/>
            <a:pathLst>
              <a:path w="325460" h="631424">
                <a:moveTo>
                  <a:pt x="325460" y="0"/>
                </a:moveTo>
                <a:lnTo>
                  <a:pt x="325460" y="0"/>
                </a:lnTo>
                <a:lnTo>
                  <a:pt x="0" y="631424"/>
                </a:lnTo>
                <a:lnTo>
                  <a:pt x="325460" y="0"/>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47" name="Freeform 46"/>
          <p:cNvSpPr>
            <a:spLocks/>
          </p:cNvSpPr>
          <p:nvPr userDrawn="1"/>
        </p:nvSpPr>
        <p:spPr bwMode="auto">
          <a:xfrm>
            <a:off x="7515907" y="-22598"/>
            <a:ext cx="1697793" cy="3293885"/>
          </a:xfrm>
          <a:custGeom>
            <a:avLst/>
            <a:gdLst>
              <a:gd name="connsiteX0" fmla="*/ 1697793 w 1697793"/>
              <a:gd name="connsiteY0" fmla="*/ 0 h 3293885"/>
              <a:gd name="connsiteX1" fmla="*/ 1697793 w 1697793"/>
              <a:gd name="connsiteY1" fmla="*/ 0 h 3293885"/>
              <a:gd name="connsiteX2" fmla="*/ 0 w 1697793"/>
              <a:gd name="connsiteY2" fmla="*/ 3293885 h 3293885"/>
              <a:gd name="connsiteX3" fmla="*/ 1697793 w 1697793"/>
              <a:gd name="connsiteY3" fmla="*/ 0 h 3293885"/>
            </a:gdLst>
            <a:ahLst/>
            <a:cxnLst>
              <a:cxn ang="0">
                <a:pos x="connsiteX0" y="connsiteY0"/>
              </a:cxn>
              <a:cxn ang="0">
                <a:pos x="connsiteX1" y="connsiteY1"/>
              </a:cxn>
              <a:cxn ang="0">
                <a:pos x="connsiteX2" y="connsiteY2"/>
              </a:cxn>
              <a:cxn ang="0">
                <a:pos x="connsiteX3" y="connsiteY3"/>
              </a:cxn>
            </a:cxnLst>
            <a:rect l="l" t="t" r="r" b="b"/>
            <a:pathLst>
              <a:path w="1697793" h="3293885">
                <a:moveTo>
                  <a:pt x="1697793" y="0"/>
                </a:moveTo>
                <a:lnTo>
                  <a:pt x="1697793" y="0"/>
                </a:lnTo>
                <a:lnTo>
                  <a:pt x="0" y="3293885"/>
                </a:lnTo>
                <a:lnTo>
                  <a:pt x="1697793" y="0"/>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ihandform: Form 19">
            <a:extLst>
              <a:ext uri="{FF2B5EF4-FFF2-40B4-BE49-F238E27FC236}">
                <a16:creationId xmlns:a16="http://schemas.microsoft.com/office/drawing/2014/main" id="{95D1DA90-E4F9-4684-9DD8-EFE7F615BB24}"/>
              </a:ext>
            </a:extLst>
          </p:cNvPr>
          <p:cNvSpPr>
            <a:spLocks/>
          </p:cNvSpPr>
          <p:nvPr userDrawn="1"/>
        </p:nvSpPr>
        <p:spPr bwMode="auto">
          <a:xfrm>
            <a:off x="4144436" y="0"/>
            <a:ext cx="4707341" cy="6867080"/>
          </a:xfrm>
          <a:custGeom>
            <a:avLst/>
            <a:gdLst>
              <a:gd name="connsiteX0" fmla="*/ 3551488 w 4707341"/>
              <a:gd name="connsiteY0" fmla="*/ 0 h 6867080"/>
              <a:gd name="connsiteX1" fmla="*/ 4707341 w 4707341"/>
              <a:gd name="connsiteY1" fmla="*/ 0 h 6867080"/>
              <a:gd name="connsiteX2" fmla="*/ 1167787 w 4707341"/>
              <a:gd name="connsiteY2" fmla="*/ 6867080 h 6867080"/>
              <a:gd name="connsiteX3" fmla="*/ 0 w 4707341"/>
              <a:gd name="connsiteY3" fmla="*/ 6867080 h 6867080"/>
              <a:gd name="connsiteX4" fmla="*/ 27448 w 4707341"/>
              <a:gd name="connsiteY4" fmla="*/ 6814008 h 6867080"/>
              <a:gd name="connsiteX5" fmla="*/ 3449376 w 4707341"/>
              <a:gd name="connsiteY5" fmla="*/ 197442 h 6867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7341" h="6867080">
                <a:moveTo>
                  <a:pt x="3551488" y="0"/>
                </a:moveTo>
                <a:lnTo>
                  <a:pt x="4707341" y="0"/>
                </a:lnTo>
                <a:lnTo>
                  <a:pt x="1167787" y="6867080"/>
                </a:lnTo>
                <a:lnTo>
                  <a:pt x="0" y="6867080"/>
                </a:lnTo>
                <a:lnTo>
                  <a:pt x="27448" y="6814008"/>
                </a:lnTo>
                <a:cubicBezTo>
                  <a:pt x="397296" y="6098879"/>
                  <a:pt x="1290797" y="4371224"/>
                  <a:pt x="3449376" y="197442"/>
                </a:cubicBez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32C0CFA4-4A42-4FE1-B03E-01939891F11A}"/>
              </a:ext>
            </a:extLst>
          </p:cNvPr>
          <p:cNvSpPr>
            <a:spLocks/>
          </p:cNvSpPr>
          <p:nvPr userDrawn="1"/>
        </p:nvSpPr>
        <p:spPr bwMode="auto">
          <a:xfrm>
            <a:off x="4732001" y="1"/>
            <a:ext cx="3844707" cy="6867079"/>
          </a:xfrm>
          <a:custGeom>
            <a:avLst/>
            <a:gdLst>
              <a:gd name="connsiteX0" fmla="*/ 3538288 w 3844707"/>
              <a:gd name="connsiteY0" fmla="*/ 0 h 6867079"/>
              <a:gd name="connsiteX1" fmla="*/ 3844707 w 3844707"/>
              <a:gd name="connsiteY1" fmla="*/ 0 h 6867079"/>
              <a:gd name="connsiteX2" fmla="*/ 305153 w 3844707"/>
              <a:gd name="connsiteY2" fmla="*/ 6867079 h 6867079"/>
              <a:gd name="connsiteX3" fmla="*/ 0 w 3844707"/>
              <a:gd name="connsiteY3" fmla="*/ 6867079 h 6867079"/>
              <a:gd name="connsiteX4" fmla="*/ 12159 w 3844707"/>
              <a:gd name="connsiteY4" fmla="*/ 6843481 h 6867079"/>
              <a:gd name="connsiteX5" fmla="*/ 3484634 w 3844707"/>
              <a:gd name="connsiteY5" fmla="*/ 104130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44707" h="6867079">
                <a:moveTo>
                  <a:pt x="3538288" y="0"/>
                </a:moveTo>
                <a:lnTo>
                  <a:pt x="3844707" y="0"/>
                </a:lnTo>
                <a:lnTo>
                  <a:pt x="305153" y="6867079"/>
                </a:lnTo>
                <a:lnTo>
                  <a:pt x="0" y="6867079"/>
                </a:lnTo>
                <a:lnTo>
                  <a:pt x="12159" y="6843481"/>
                </a:lnTo>
                <a:cubicBezTo>
                  <a:pt x="191637" y="6495152"/>
                  <a:pt x="875896" y="5167148"/>
                  <a:pt x="3484634" y="104130"/>
                </a:cubicBezTo>
                <a:close/>
              </a:path>
            </a:pathLst>
          </a:custGeom>
          <a:solidFill>
            <a:srgbClr val="FDCC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4" name="Freihandform: Form 23">
            <a:extLst>
              <a:ext uri="{FF2B5EF4-FFF2-40B4-BE49-F238E27FC236}">
                <a16:creationId xmlns:a16="http://schemas.microsoft.com/office/drawing/2014/main" id="{A05A3350-B469-41A6-9618-EF35710F1FED}"/>
              </a:ext>
            </a:extLst>
          </p:cNvPr>
          <p:cNvSpPr>
            <a:spLocks/>
          </p:cNvSpPr>
          <p:nvPr userDrawn="1"/>
        </p:nvSpPr>
        <p:spPr bwMode="auto">
          <a:xfrm>
            <a:off x="5022256" y="1"/>
            <a:ext cx="3856656" cy="6867079"/>
          </a:xfrm>
          <a:custGeom>
            <a:avLst/>
            <a:gdLst>
              <a:gd name="connsiteX0" fmla="*/ 3551487 w 3856656"/>
              <a:gd name="connsiteY0" fmla="*/ 0 h 6867079"/>
              <a:gd name="connsiteX1" fmla="*/ 3856656 w 3856656"/>
              <a:gd name="connsiteY1" fmla="*/ 0 h 6867079"/>
              <a:gd name="connsiteX2" fmla="*/ 317103 w 3856656"/>
              <a:gd name="connsiteY2" fmla="*/ 6867079 h 6867079"/>
              <a:gd name="connsiteX3" fmla="*/ 0 w 3856656"/>
              <a:gd name="connsiteY3" fmla="*/ 6867079 h 6867079"/>
              <a:gd name="connsiteX4" fmla="*/ 6990 w 3856656"/>
              <a:gd name="connsiteY4" fmla="*/ 6853564 h 6867079"/>
              <a:gd name="connsiteX5" fmla="*/ 3509937 w 3856656"/>
              <a:gd name="connsiteY5" fmla="*/ 80341 h 6867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6656" h="6867079">
                <a:moveTo>
                  <a:pt x="3551487" y="0"/>
                </a:moveTo>
                <a:lnTo>
                  <a:pt x="3856656" y="0"/>
                </a:lnTo>
                <a:lnTo>
                  <a:pt x="317103" y="6867079"/>
                </a:lnTo>
                <a:lnTo>
                  <a:pt x="0" y="6867079"/>
                </a:lnTo>
                <a:lnTo>
                  <a:pt x="6990" y="6853564"/>
                </a:lnTo>
                <a:cubicBezTo>
                  <a:pt x="299666" y="6287652"/>
                  <a:pt x="1133626" y="4675126"/>
                  <a:pt x="3509937" y="80341"/>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Textplatzhalter 6">
            <a:extLst>
              <a:ext uri="{FF2B5EF4-FFF2-40B4-BE49-F238E27FC236}">
                <a16:creationId xmlns:a16="http://schemas.microsoft.com/office/drawing/2014/main" id="{5F544C91-8CAE-47C0-A457-34BB1A932DCB}"/>
              </a:ext>
            </a:extLst>
          </p:cNvPr>
          <p:cNvSpPr>
            <a:spLocks noGrp="1"/>
          </p:cNvSpPr>
          <p:nvPr>
            <p:ph type="body" sz="quarter" idx="15" hasCustomPrompt="1"/>
          </p:nvPr>
        </p:nvSpPr>
        <p:spPr>
          <a:xfrm>
            <a:off x="6096000" y="6237336"/>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a:t>Report identification</a:t>
            </a:r>
          </a:p>
        </p:txBody>
      </p:sp>
      <p:sp>
        <p:nvSpPr>
          <p:cNvPr id="16" name="Textplatzhalter 6">
            <a:extLst>
              <a:ext uri="{FF2B5EF4-FFF2-40B4-BE49-F238E27FC236}">
                <a16:creationId xmlns:a16="http://schemas.microsoft.com/office/drawing/2014/main" id="{23D4D034-62FF-4C96-BD28-4ABA4DCC8050}"/>
              </a:ext>
            </a:extLst>
          </p:cNvPr>
          <p:cNvSpPr>
            <a:spLocks noGrp="1"/>
          </p:cNvSpPr>
          <p:nvPr>
            <p:ph type="body" sz="quarter" idx="16" hasCustomPrompt="1"/>
          </p:nvPr>
        </p:nvSpPr>
        <p:spPr>
          <a:xfrm>
            <a:off x="6096000" y="6021312"/>
            <a:ext cx="5616000" cy="216000"/>
          </a:xfrm>
        </p:spPr>
        <p:txBody>
          <a:bodyPr anchor="b"/>
          <a:lstStyle>
            <a:lvl1pPr marL="0" indent="0" algn="r">
              <a:lnSpc>
                <a:spcPct val="100000"/>
              </a:lnSpc>
              <a:buFont typeface="Arial" panose="020B0604020202020204" pitchFamily="34" charset="0"/>
              <a:buNone/>
              <a:defRPr sz="12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err="1"/>
              <a:t>P.Number</a:t>
            </a:r>
            <a:r>
              <a:rPr lang="en-US"/>
              <a:t> | Date</a:t>
            </a:r>
          </a:p>
        </p:txBody>
      </p:sp>
    </p:spTree>
    <p:extLst>
      <p:ext uri="{BB962C8B-B14F-4D97-AF65-F5344CB8AC3E}">
        <p14:creationId xmlns:p14="http://schemas.microsoft.com/office/powerpoint/2010/main" val="709504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vider / Agenda">
    <p:spTree>
      <p:nvGrpSpPr>
        <p:cNvPr id="1" name=""/>
        <p:cNvGrpSpPr/>
        <p:nvPr/>
      </p:nvGrpSpPr>
      <p:grpSpPr>
        <a:xfrm>
          <a:off x="0" y="0"/>
          <a:ext cx="0" cy="0"/>
          <a:chOff x="0" y="0"/>
          <a:chExt cx="0" cy="0"/>
        </a:xfrm>
      </p:grpSpPr>
      <p:grpSp>
        <p:nvGrpSpPr>
          <p:cNvPr id="24" name="Gruppieren 23"/>
          <p:cNvGrpSpPr/>
          <p:nvPr userDrawn="1"/>
        </p:nvGrpSpPr>
        <p:grpSpPr>
          <a:xfrm>
            <a:off x="5224463" y="0"/>
            <a:ext cx="6985049" cy="6867525"/>
            <a:chOff x="5224463" y="0"/>
            <a:chExt cx="6985049" cy="6867525"/>
          </a:xfrm>
        </p:grpSpPr>
        <p:sp>
          <p:nvSpPr>
            <p:cNvPr id="35" name="Freihandform 34"/>
            <p:cNvSpPr>
              <a:spLocks/>
            </p:cNvSpPr>
            <p:nvPr userDrawn="1"/>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7" name="Freihandform 36"/>
            <p:cNvSpPr>
              <a:spLocks/>
            </p:cNvSpPr>
            <p:nvPr userDrawn="1"/>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ihandform 30"/>
            <p:cNvSpPr>
              <a:spLocks/>
            </p:cNvSpPr>
            <p:nvPr userDrawn="1"/>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5" name="Freeform 9"/>
            <p:cNvSpPr>
              <a:spLocks/>
            </p:cNvSpPr>
            <p:nvPr userDrawn="1"/>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p:cNvSpPr>
              <a:spLocks/>
            </p:cNvSpPr>
            <p:nvPr userDrawn="1"/>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ihandform 32"/>
            <p:cNvSpPr>
              <a:spLocks/>
            </p:cNvSpPr>
            <p:nvPr userDrawn="1"/>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userDrawn="1"/>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4" name="Freeform 8"/>
            <p:cNvSpPr>
              <a:spLocks/>
            </p:cNvSpPr>
            <p:nvPr userDrawn="1"/>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376" y="1052880"/>
            <a:ext cx="5616000" cy="1296000"/>
          </a:xfrm>
        </p:spPr>
        <p:txBody>
          <a:bodyPr anchor="b"/>
          <a:lstStyle>
            <a:lvl1pPr>
              <a:defRPr sz="2800"/>
            </a:lvl1pPr>
          </a:lstStyle>
          <a:p>
            <a:r>
              <a:rPr lang="en-US"/>
              <a:t>Divider / Agenda title</a:t>
            </a:r>
            <a:br>
              <a:rPr lang="en-US"/>
            </a:br>
            <a:r>
              <a:rPr lang="en-US"/>
              <a:t>(Trebuchet bold 28pt)</a:t>
            </a:r>
          </a:p>
        </p:txBody>
      </p:sp>
      <p:sp>
        <p:nvSpPr>
          <p:cNvPr id="3" name="Textplatzhalter 2"/>
          <p:cNvSpPr>
            <a:spLocks noGrp="1"/>
          </p:cNvSpPr>
          <p:nvPr>
            <p:ph type="body" idx="1" hasCustomPrompt="1"/>
          </p:nvPr>
        </p:nvSpPr>
        <p:spPr bwMode="gray">
          <a:xfrm>
            <a:off x="479376" y="2564904"/>
            <a:ext cx="4464000" cy="3456484"/>
          </a:xfrm>
        </p:spPr>
        <p:txBody>
          <a:bodyPr/>
          <a:lstStyle>
            <a:lvl1pPr marL="273050" indent="-273050">
              <a:spcBef>
                <a:spcPts val="0"/>
              </a:spcBef>
              <a:spcAft>
                <a:spcPts val="0"/>
              </a:spcAft>
              <a:buSzPct val="100000"/>
              <a:buFont typeface="+mj-lt"/>
              <a:buAutoNum type="arabicPeriod"/>
              <a:tabLst/>
              <a:defRPr sz="2000" b="0">
                <a:solidFill>
                  <a:schemeClr val="tx1"/>
                </a:solidFill>
              </a:defRPr>
            </a:lvl1pPr>
            <a:lvl2pPr marL="273050" indent="-273050">
              <a:spcBef>
                <a:spcPts val="0"/>
              </a:spcBef>
              <a:spcAft>
                <a:spcPts val="0"/>
              </a:spcAft>
              <a:buSzPct val="100000"/>
              <a:buFont typeface="+mj-lt"/>
              <a:buAutoNum type="arabicPeriod"/>
              <a:tabLst/>
              <a:defRPr sz="2000" b="0">
                <a:solidFill>
                  <a:schemeClr val="tx1"/>
                </a:solidFill>
              </a:defRPr>
            </a:lvl2pPr>
            <a:lvl3pPr marL="180000" indent="-180000">
              <a:spcBef>
                <a:spcPts val="0"/>
              </a:spcBef>
              <a:spcAft>
                <a:spcPts val="0"/>
              </a:spcAft>
              <a:buSzPct val="100000"/>
              <a:buFont typeface="+mj-lt"/>
              <a:buAutoNum type="arabicPeriod"/>
              <a:defRPr sz="2000" b="0">
                <a:solidFill>
                  <a:schemeClr val="tx1"/>
                </a:solidFill>
              </a:defRPr>
            </a:lvl3pPr>
            <a:lvl4pPr marL="273050" indent="-273050">
              <a:spcBef>
                <a:spcPts val="0"/>
              </a:spcBef>
              <a:spcAft>
                <a:spcPts val="0"/>
              </a:spcAft>
              <a:buSzPct val="100000"/>
              <a:buFont typeface="+mj-lt"/>
              <a:buAutoNum type="arabicPeriod"/>
              <a:tabLst/>
              <a:defRPr sz="2000" b="0">
                <a:solidFill>
                  <a:schemeClr val="tx1"/>
                </a:solidFill>
              </a:defRPr>
            </a:lvl4pPr>
            <a:lvl5pPr marL="273050" indent="-273050">
              <a:spcBef>
                <a:spcPts val="0"/>
              </a:spcBef>
              <a:spcAft>
                <a:spcPts val="0"/>
              </a:spcAft>
              <a:buSzPct val="100000"/>
              <a:buFont typeface="+mj-lt"/>
              <a:buAutoNum type="arabicPeriod"/>
              <a:tabLst/>
              <a:defRPr sz="2000" b="0">
                <a:solidFill>
                  <a:schemeClr val="tx1"/>
                </a:solidFill>
              </a:defRPr>
            </a:lvl5pPr>
            <a:lvl6pPr marL="273050" indent="-273050">
              <a:spcBef>
                <a:spcPts val="0"/>
              </a:spcBef>
              <a:spcAft>
                <a:spcPts val="0"/>
              </a:spcAft>
              <a:buSzPct val="100000"/>
              <a:buFont typeface="+mj-lt"/>
              <a:buAutoNum type="arabicPeriod"/>
              <a:tabLst/>
              <a:defRPr sz="2000" b="0">
                <a:solidFill>
                  <a:schemeClr val="tx1"/>
                </a:solidFill>
              </a:defRPr>
            </a:lvl6pPr>
            <a:lvl7pPr marL="273050" indent="-273050">
              <a:spcBef>
                <a:spcPts val="0"/>
              </a:spcBef>
              <a:spcAft>
                <a:spcPts val="0"/>
              </a:spcAft>
              <a:buSzPct val="100000"/>
              <a:buFont typeface="+mj-lt"/>
              <a:buAutoNum type="arabicPeriod"/>
              <a:tabLst/>
              <a:defRPr sz="2000" b="0">
                <a:solidFill>
                  <a:schemeClr val="tx1"/>
                </a:solidFill>
              </a:defRPr>
            </a:lvl7pPr>
            <a:lvl8pPr marL="273050" indent="-273050">
              <a:spcBef>
                <a:spcPts val="0"/>
              </a:spcBef>
              <a:spcAft>
                <a:spcPts val="0"/>
              </a:spcAft>
              <a:buSzPct val="100000"/>
              <a:buFont typeface="+mj-lt"/>
              <a:buAutoNum type="arabicPeriod"/>
              <a:tabLst/>
              <a:defRPr sz="2000" b="0">
                <a:solidFill>
                  <a:schemeClr val="tx1"/>
                </a:solidFill>
              </a:defRPr>
            </a:lvl8pPr>
            <a:lvl9pPr marL="273050" indent="-273050">
              <a:spcBef>
                <a:spcPts val="0"/>
              </a:spcBef>
              <a:spcAft>
                <a:spcPts val="0"/>
              </a:spcAft>
              <a:buSzPct val="100000"/>
              <a:buFont typeface="+mj-lt"/>
              <a:buAutoNum type="arabicPeriod"/>
              <a:tabLst/>
              <a:defRPr sz="2000" b="0">
                <a:solidFill>
                  <a:schemeClr val="tx1"/>
                </a:solidFill>
              </a:defRPr>
            </a:lvl9pPr>
          </a:lstStyle>
          <a:p>
            <a:pPr lvl="0"/>
            <a:r>
              <a:rPr lang="en-US"/>
              <a:t>Click to edit Master subtitle style</a:t>
            </a:r>
          </a:p>
          <a:p>
            <a:pPr lvl="1"/>
            <a:r>
              <a:rPr lang="en-US"/>
              <a:t>Second level</a:t>
            </a:r>
          </a:p>
          <a:p>
            <a:pPr lvl="4"/>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pic>
        <p:nvPicPr>
          <p:cNvPr id="7" name="Picture 6" descr="A picture containing text, font, graphics, graphic design&#10;&#10;Description automatically generated">
            <a:extLst>
              <a:ext uri="{FF2B5EF4-FFF2-40B4-BE49-F238E27FC236}">
                <a16:creationId xmlns:a16="http://schemas.microsoft.com/office/drawing/2014/main" id="{E6788044-AF1E-7C43-0F9B-5E9CA0C75F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48701" y="476582"/>
            <a:ext cx="1361012" cy="278092"/>
          </a:xfrm>
          <a:prstGeom prst="rect">
            <a:avLst/>
          </a:prstGeom>
        </p:spPr>
      </p:pic>
    </p:spTree>
    <p:extLst>
      <p:ext uri="{BB962C8B-B14F-4D97-AF65-F5344CB8AC3E}">
        <p14:creationId xmlns:p14="http://schemas.microsoft.com/office/powerpoint/2010/main" val="193512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Divider with picture">
    <p:spTree>
      <p:nvGrpSpPr>
        <p:cNvPr id="1" name=""/>
        <p:cNvGrpSpPr/>
        <p:nvPr/>
      </p:nvGrpSpPr>
      <p:grpSpPr>
        <a:xfrm>
          <a:off x="0" y="0"/>
          <a:ext cx="0" cy="0"/>
          <a:chOff x="0" y="0"/>
          <a:chExt cx="0" cy="0"/>
        </a:xfrm>
      </p:grpSpPr>
      <p:grpSp>
        <p:nvGrpSpPr>
          <p:cNvPr id="18" name="Gruppieren 17"/>
          <p:cNvGrpSpPr/>
          <p:nvPr userDrawn="1"/>
        </p:nvGrpSpPr>
        <p:grpSpPr>
          <a:xfrm>
            <a:off x="5470267" y="0"/>
            <a:ext cx="6739245" cy="6389853"/>
            <a:chOff x="5470267" y="0"/>
            <a:chExt cx="6739245" cy="6389853"/>
          </a:xfrm>
        </p:grpSpPr>
        <p:sp>
          <p:nvSpPr>
            <p:cNvPr id="19" name="Freihandform 18"/>
            <p:cNvSpPr>
              <a:spLocks/>
            </p:cNvSpPr>
            <p:nvPr userDrawn="1"/>
          </p:nvSpPr>
          <p:spPr bwMode="auto">
            <a:xfrm>
              <a:off x="5470267" y="0"/>
              <a:ext cx="6739244" cy="6389852"/>
            </a:xfrm>
            <a:custGeom>
              <a:avLst/>
              <a:gdLst>
                <a:gd name="connsiteX0" fmla="*/ 3299083 w 6739244"/>
                <a:gd name="connsiteY0" fmla="*/ 0 h 6389852"/>
                <a:gd name="connsiteX1" fmla="*/ 6367721 w 6739244"/>
                <a:gd name="connsiteY1" fmla="*/ 0 h 6389852"/>
                <a:gd name="connsiteX2" fmla="*/ 6739244 w 6739244"/>
                <a:gd name="connsiteY2" fmla="*/ 708482 h 6389852"/>
                <a:gd name="connsiteX3" fmla="*/ 6739244 w 6739244"/>
                <a:gd name="connsiteY3" fmla="*/ 4673261 h 6389852"/>
                <a:gd name="connsiteX4" fmla="*/ 5446971 w 6739244"/>
                <a:gd name="connsiteY4" fmla="*/ 2173288 h 6389852"/>
                <a:gd name="connsiteX5" fmla="*/ 3268794 w 6739244"/>
                <a:gd name="connsiteY5" fmla="*/ 6389852 h 6389852"/>
                <a:gd name="connsiteX6" fmla="*/ 0 w 6739244"/>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9244" h="6389852">
                  <a:moveTo>
                    <a:pt x="3299083" y="0"/>
                  </a:moveTo>
                  <a:lnTo>
                    <a:pt x="6367721" y="0"/>
                  </a:lnTo>
                  <a:lnTo>
                    <a:pt x="6739244" y="708482"/>
                  </a:lnTo>
                  <a:lnTo>
                    <a:pt x="6739244" y="4673261"/>
                  </a:lnTo>
                  <a:lnTo>
                    <a:pt x="5446971" y="2173288"/>
                  </a:lnTo>
                  <a:lnTo>
                    <a:pt x="3268794" y="6389852"/>
                  </a:lnTo>
                  <a:lnTo>
                    <a:pt x="0" y="6389852"/>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userDrawn="1"/>
          </p:nvSpPr>
          <p:spPr bwMode="auto">
            <a:xfrm>
              <a:off x="6059340" y="0"/>
              <a:ext cx="6150171" cy="6389852"/>
            </a:xfrm>
            <a:custGeom>
              <a:avLst/>
              <a:gdLst>
                <a:gd name="connsiteX0" fmla="*/ 3300561 w 6150171"/>
                <a:gd name="connsiteY0" fmla="*/ 0 h 6389852"/>
                <a:gd name="connsiteX1" fmla="*/ 5778649 w 6150171"/>
                <a:gd name="connsiteY1" fmla="*/ 0 h 6389852"/>
                <a:gd name="connsiteX2" fmla="*/ 6150171 w 6150171"/>
                <a:gd name="connsiteY2" fmla="*/ 708480 h 6389852"/>
                <a:gd name="connsiteX3" fmla="*/ 6150171 w 6150171"/>
                <a:gd name="connsiteY3" fmla="*/ 3505914 h 6389852"/>
                <a:gd name="connsiteX4" fmla="*/ 5162699 w 6150171"/>
                <a:gd name="connsiteY4" fmla="*/ 1579563 h 6389852"/>
                <a:gd name="connsiteX5" fmla="*/ 2679549 w 6150171"/>
                <a:gd name="connsiteY5" fmla="*/ 6389852 h 6389852"/>
                <a:gd name="connsiteX6" fmla="*/ 0 w 6150171"/>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0171" h="6389852">
                  <a:moveTo>
                    <a:pt x="3300561" y="0"/>
                  </a:moveTo>
                  <a:lnTo>
                    <a:pt x="5778649" y="0"/>
                  </a:lnTo>
                  <a:lnTo>
                    <a:pt x="6150171" y="708480"/>
                  </a:lnTo>
                  <a:lnTo>
                    <a:pt x="6150171" y="3505914"/>
                  </a:lnTo>
                  <a:lnTo>
                    <a:pt x="5162699" y="1579563"/>
                  </a:lnTo>
                  <a:lnTo>
                    <a:pt x="2679549" y="6389852"/>
                  </a:lnTo>
                  <a:lnTo>
                    <a:pt x="0" y="6389852"/>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3" name="Freihandform 22"/>
            <p:cNvSpPr>
              <a:spLocks/>
            </p:cNvSpPr>
            <p:nvPr userDrawn="1"/>
          </p:nvSpPr>
          <p:spPr bwMode="auto">
            <a:xfrm>
              <a:off x="6684705" y="0"/>
              <a:ext cx="5524806" cy="6389852"/>
            </a:xfrm>
            <a:custGeom>
              <a:avLst/>
              <a:gdLst>
                <a:gd name="connsiteX0" fmla="*/ 3299084 w 5524806"/>
                <a:gd name="connsiteY0" fmla="*/ 0 h 6389852"/>
                <a:gd name="connsiteX1" fmla="*/ 5151697 w 5524806"/>
                <a:gd name="connsiteY1" fmla="*/ 0 h 6389852"/>
                <a:gd name="connsiteX2" fmla="*/ 5524806 w 5524806"/>
                <a:gd name="connsiteY2" fmla="*/ 717518 h 6389852"/>
                <a:gd name="connsiteX3" fmla="*/ 5524806 w 5524806"/>
                <a:gd name="connsiteY3" fmla="*/ 3509897 h 6389852"/>
                <a:gd name="connsiteX4" fmla="*/ 4535747 w 5524806"/>
                <a:gd name="connsiteY4" fmla="*/ 1582738 h 6389852"/>
                <a:gd name="connsiteX5" fmla="*/ 2054189 w 5524806"/>
                <a:gd name="connsiteY5" fmla="*/ 6389852 h 6389852"/>
                <a:gd name="connsiteX6" fmla="*/ 0 w 5524806"/>
                <a:gd name="connsiteY6" fmla="*/ 6389852 h 638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4806" h="6389852">
                  <a:moveTo>
                    <a:pt x="3299084" y="0"/>
                  </a:moveTo>
                  <a:lnTo>
                    <a:pt x="5151697" y="0"/>
                  </a:lnTo>
                  <a:lnTo>
                    <a:pt x="5524806" y="717518"/>
                  </a:lnTo>
                  <a:lnTo>
                    <a:pt x="5524806" y="3509897"/>
                  </a:lnTo>
                  <a:lnTo>
                    <a:pt x="4535747" y="1582738"/>
                  </a:lnTo>
                  <a:lnTo>
                    <a:pt x="2054189" y="6389852"/>
                  </a:lnTo>
                  <a:lnTo>
                    <a:pt x="0" y="6389852"/>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5" name="Freihandform 24"/>
            <p:cNvSpPr>
              <a:spLocks/>
            </p:cNvSpPr>
            <p:nvPr userDrawn="1"/>
          </p:nvSpPr>
          <p:spPr bwMode="auto">
            <a:xfrm>
              <a:off x="8141739" y="1566354"/>
              <a:ext cx="2785169" cy="4823498"/>
            </a:xfrm>
            <a:custGeom>
              <a:avLst/>
              <a:gdLst>
                <a:gd name="connsiteX0" fmla="*/ 2479140 w 2785169"/>
                <a:gd name="connsiteY0" fmla="*/ 0 h 4823498"/>
                <a:gd name="connsiteX1" fmla="*/ 2785169 w 2785169"/>
                <a:gd name="connsiteY1" fmla="*/ 582912 h 4823498"/>
                <a:gd name="connsiteX2" fmla="*/ 596473 w 2785169"/>
                <a:gd name="connsiteY2" fmla="*/ 4823498 h 4823498"/>
                <a:gd name="connsiteX3" fmla="*/ 0 w 2785169"/>
                <a:gd name="connsiteY3" fmla="*/ 4823498 h 4823498"/>
              </a:gdLst>
              <a:ahLst/>
              <a:cxnLst>
                <a:cxn ang="0">
                  <a:pos x="connsiteX0" y="connsiteY0"/>
                </a:cxn>
                <a:cxn ang="0">
                  <a:pos x="connsiteX1" y="connsiteY1"/>
                </a:cxn>
                <a:cxn ang="0">
                  <a:pos x="connsiteX2" y="connsiteY2"/>
                </a:cxn>
                <a:cxn ang="0">
                  <a:pos x="connsiteX3" y="connsiteY3"/>
                </a:cxn>
              </a:cxnLst>
              <a:rect l="l" t="t" r="r" b="b"/>
              <a:pathLst>
                <a:path w="2785169" h="4823498">
                  <a:moveTo>
                    <a:pt x="2479140" y="0"/>
                  </a:moveTo>
                  <a:lnTo>
                    <a:pt x="2785169" y="582912"/>
                  </a:lnTo>
                  <a:lnTo>
                    <a:pt x="596473" y="4823498"/>
                  </a:lnTo>
                  <a:lnTo>
                    <a:pt x="0" y="482349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userDrawn="1"/>
          </p:nvSpPr>
          <p:spPr bwMode="auto">
            <a:xfrm>
              <a:off x="7542894" y="1012826"/>
              <a:ext cx="3068765" cy="5377027"/>
            </a:xfrm>
            <a:custGeom>
              <a:avLst/>
              <a:gdLst>
                <a:gd name="connsiteX0" fmla="*/ 2768241 w 3068765"/>
                <a:gd name="connsiteY0" fmla="*/ 0 h 5377027"/>
                <a:gd name="connsiteX1" fmla="*/ 2782451 w 3068765"/>
                <a:gd name="connsiteY1" fmla="*/ 9487 h 5377027"/>
                <a:gd name="connsiteX2" fmla="*/ 3068765 w 3068765"/>
                <a:gd name="connsiteY2" fmla="*/ 576062 h 5377027"/>
                <a:gd name="connsiteX3" fmla="*/ 2768767 w 3068765"/>
                <a:gd name="connsiteY3" fmla="*/ 1160821 h 5377027"/>
                <a:gd name="connsiteX4" fmla="*/ 599548 w 3068765"/>
                <a:gd name="connsiteY4" fmla="*/ 5377027 h 5377027"/>
                <a:gd name="connsiteX5" fmla="*/ 0 w 3068765"/>
                <a:gd name="connsiteY5" fmla="*/ 5377027 h 5377027"/>
                <a:gd name="connsiteX6" fmla="*/ 2465875 w 3068765"/>
                <a:gd name="connsiteY6" fmla="*/ 572373 h 5377027"/>
                <a:gd name="connsiteX7" fmla="*/ 2465612 w 3068765"/>
                <a:gd name="connsiteY7" fmla="*/ 571846 h 5377027"/>
                <a:gd name="connsiteX8" fmla="*/ 2753767 w 3068765"/>
                <a:gd name="connsiteY8" fmla="*/ 9751 h 5377027"/>
                <a:gd name="connsiteX9" fmla="*/ 2753767 w 3068765"/>
                <a:gd name="connsiteY9" fmla="*/ 10014 h 5377027"/>
                <a:gd name="connsiteX10" fmla="*/ 2768241 w 3068765"/>
                <a:gd name="connsiteY10" fmla="*/ 0 h 537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68765" h="5377027">
                  <a:moveTo>
                    <a:pt x="2768241" y="0"/>
                  </a:moveTo>
                  <a:cubicBezTo>
                    <a:pt x="2775609" y="0"/>
                    <a:pt x="2779031" y="3426"/>
                    <a:pt x="2782451" y="9487"/>
                  </a:cubicBezTo>
                  <a:lnTo>
                    <a:pt x="3068765" y="576062"/>
                  </a:lnTo>
                  <a:lnTo>
                    <a:pt x="2768767" y="1160821"/>
                  </a:lnTo>
                  <a:lnTo>
                    <a:pt x="599548" y="5377027"/>
                  </a:lnTo>
                  <a:lnTo>
                    <a:pt x="0" y="5377027"/>
                  </a:lnTo>
                  <a:lnTo>
                    <a:pt x="2465875" y="572373"/>
                  </a:lnTo>
                  <a:cubicBezTo>
                    <a:pt x="2465875" y="572110"/>
                    <a:pt x="2465612" y="572110"/>
                    <a:pt x="2465612" y="571846"/>
                  </a:cubicBezTo>
                  <a:lnTo>
                    <a:pt x="2753767" y="9751"/>
                  </a:lnTo>
                  <a:lnTo>
                    <a:pt x="2753767" y="10014"/>
                  </a:lnTo>
                  <a:cubicBezTo>
                    <a:pt x="2757452" y="3162"/>
                    <a:pt x="2760347" y="0"/>
                    <a:pt x="276824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userDrawn="1"/>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userDrawn="1"/>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1" name="Freeform 8"/>
            <p:cNvSpPr>
              <a:spLocks/>
            </p:cNvSpPr>
            <p:nvPr userDrawn="1"/>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 name="Titel 1">
            <a:extLst>
              <a:ext uri="{FF2B5EF4-FFF2-40B4-BE49-F238E27FC236}">
                <a16:creationId xmlns:a16="http://schemas.microsoft.com/office/drawing/2014/main" id="{827C9CB2-8A35-42D4-A36A-A3E3AB3A4829}"/>
              </a:ext>
            </a:extLst>
          </p:cNvPr>
          <p:cNvSpPr>
            <a:spLocks noGrp="1"/>
          </p:cNvSpPr>
          <p:nvPr>
            <p:ph type="title" hasCustomPrompt="1"/>
          </p:nvPr>
        </p:nvSpPr>
        <p:spPr bwMode="gray">
          <a:xfrm>
            <a:off x="479376" y="404664"/>
            <a:ext cx="7416000" cy="936000"/>
          </a:xfrm>
        </p:spPr>
        <p:txBody>
          <a:bodyPr anchor="t"/>
          <a:lstStyle>
            <a:lvl1pPr>
              <a:defRPr sz="2800"/>
            </a:lvl1pPr>
          </a:lstStyle>
          <a:p>
            <a:r>
              <a:rPr lang="en-US"/>
              <a:t>Divider title</a:t>
            </a:r>
            <a:br>
              <a:rPr lang="en-US"/>
            </a:br>
            <a:r>
              <a:rPr lang="en-US"/>
              <a:t>(Trebuchet bold 28pt)</a:t>
            </a:r>
          </a:p>
        </p:txBody>
      </p:sp>
      <p:sp>
        <p:nvSpPr>
          <p:cNvPr id="11" name="Foliennummernplatzhalter 5">
            <a:extLst>
              <a:ext uri="{FF2B5EF4-FFF2-40B4-BE49-F238E27FC236}">
                <a16:creationId xmlns:a16="http://schemas.microsoft.com/office/drawing/2014/main" id="{BA1332E4-F12F-4F31-9613-9185ADB2FA06}"/>
              </a:ext>
            </a:extLst>
          </p:cNvPr>
          <p:cNvSpPr>
            <a:spLocks noGrp="1"/>
          </p:cNvSpPr>
          <p:nvPr>
            <p:ph type="sldNum" sz="quarter" idx="12"/>
          </p:nvPr>
        </p:nvSpPr>
        <p:spPr bwMode="gray">
          <a:xfrm>
            <a:off x="11712574" y="6453352"/>
            <a:ext cx="479425" cy="404648"/>
          </a:xfrm>
        </p:spPr>
        <p:txBody>
          <a:bodyPr/>
          <a:lstStyle/>
          <a:p>
            <a:fld id="{8FF9B0DE-3FEB-4AA0-B465-B80EF7C1333D}" type="slidenum">
              <a:rPr lang="en-US" smtClean="0"/>
              <a:t>‹nr.›</a:t>
            </a:fld>
            <a:endParaRPr lang="en-US"/>
          </a:p>
        </p:txBody>
      </p:sp>
      <p:sp>
        <p:nvSpPr>
          <p:cNvPr id="16" name="Bildplatzhalter 15">
            <a:extLst>
              <a:ext uri="{FF2B5EF4-FFF2-40B4-BE49-F238E27FC236}">
                <a16:creationId xmlns:a16="http://schemas.microsoft.com/office/drawing/2014/main" id="{58D44CCB-6647-4CE0-A329-775CA6EE8410}"/>
              </a:ext>
            </a:extLst>
          </p:cNvPr>
          <p:cNvSpPr>
            <a:spLocks noGrp="1"/>
          </p:cNvSpPr>
          <p:nvPr>
            <p:ph type="pic" sz="quarter" idx="14" hasCustomPrompt="1"/>
          </p:nvPr>
        </p:nvSpPr>
        <p:spPr bwMode="gray">
          <a:xfrm>
            <a:off x="478349" y="1578768"/>
            <a:ext cx="11233028" cy="4874889"/>
          </a:xfrm>
          <a:custGeom>
            <a:avLst/>
            <a:gdLst>
              <a:gd name="connsiteX0" fmla="*/ 73 w 11233028"/>
              <a:gd name="connsiteY0" fmla="*/ 0 h 4874889"/>
              <a:gd name="connsiteX1" fmla="*/ 10144713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0" fmla="*/ 73 w 11233028"/>
              <a:gd name="connsiteY0" fmla="*/ 0 h 4874889"/>
              <a:gd name="connsiteX1" fmla="*/ 10135188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 name="connsiteX0" fmla="*/ 73 w 11233028"/>
              <a:gd name="connsiteY0" fmla="*/ 0 h 4874889"/>
              <a:gd name="connsiteX1" fmla="*/ 10128045 w 11233028"/>
              <a:gd name="connsiteY1" fmla="*/ 0 h 4874889"/>
              <a:gd name="connsiteX2" fmla="*/ 10497714 w 11233028"/>
              <a:gd name="connsiteY2" fmla="*/ 689697 h 4874889"/>
              <a:gd name="connsiteX3" fmla="*/ 11070093 w 11233028"/>
              <a:gd name="connsiteY3" fmla="*/ 1809030 h 4874889"/>
              <a:gd name="connsiteX4" fmla="*/ 11233028 w 11233028"/>
              <a:gd name="connsiteY4" fmla="*/ 2126896 h 4874889"/>
              <a:gd name="connsiteX5" fmla="*/ 11233028 w 11233028"/>
              <a:gd name="connsiteY5" fmla="*/ 4874889 h 4874889"/>
              <a:gd name="connsiteX6" fmla="*/ 1027 w 11233028"/>
              <a:gd name="connsiteY6" fmla="*/ 4874889 h 4874889"/>
              <a:gd name="connsiteX7" fmla="*/ 0 w 11233028"/>
              <a:gd name="connsiteY7" fmla="*/ 1208427 h 4874889"/>
              <a:gd name="connsiteX8" fmla="*/ 73 w 11233028"/>
              <a:gd name="connsiteY8" fmla="*/ 0 h 4874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33028" h="4874889">
                <a:moveTo>
                  <a:pt x="73" y="0"/>
                </a:moveTo>
                <a:lnTo>
                  <a:pt x="10128045" y="0"/>
                </a:lnTo>
                <a:lnTo>
                  <a:pt x="10497714" y="689697"/>
                </a:lnTo>
                <a:lnTo>
                  <a:pt x="11070093" y="1809030"/>
                </a:lnTo>
                <a:lnTo>
                  <a:pt x="11233028" y="2126896"/>
                </a:lnTo>
                <a:lnTo>
                  <a:pt x="11233028" y="4874889"/>
                </a:lnTo>
                <a:lnTo>
                  <a:pt x="1027" y="4874889"/>
                </a:lnTo>
                <a:cubicBezTo>
                  <a:pt x="1623" y="3636122"/>
                  <a:pt x="342" y="2430581"/>
                  <a:pt x="0" y="1208427"/>
                </a:cubicBezTo>
                <a:cubicBezTo>
                  <a:pt x="24" y="805618"/>
                  <a:pt x="49" y="402809"/>
                  <a:pt x="73" y="0"/>
                </a:cubicBez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pic>
        <p:nvPicPr>
          <p:cNvPr id="2" name="Picture 1" descr="A picture containing text, font, graphics, graphic design&#10;&#10;Description automatically generated">
            <a:extLst>
              <a:ext uri="{FF2B5EF4-FFF2-40B4-BE49-F238E27FC236}">
                <a16:creationId xmlns:a16="http://schemas.microsoft.com/office/drawing/2014/main" id="{ECD03827-A395-54ED-4FD3-3A3E5185EB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48701" y="476582"/>
            <a:ext cx="1361012" cy="278092"/>
          </a:xfrm>
          <a:prstGeom prst="rect">
            <a:avLst/>
          </a:prstGeom>
        </p:spPr>
      </p:pic>
    </p:spTree>
    <p:extLst>
      <p:ext uri="{BB962C8B-B14F-4D97-AF65-F5344CB8AC3E}">
        <p14:creationId xmlns:p14="http://schemas.microsoft.com/office/powerpoint/2010/main" val="34958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Divider with picture and client logo">
    <p:spTree>
      <p:nvGrpSpPr>
        <p:cNvPr id="1" name=""/>
        <p:cNvGrpSpPr/>
        <p:nvPr/>
      </p:nvGrpSpPr>
      <p:grpSpPr>
        <a:xfrm>
          <a:off x="0" y="0"/>
          <a:ext cx="0" cy="0"/>
          <a:chOff x="0" y="0"/>
          <a:chExt cx="0" cy="0"/>
        </a:xfrm>
      </p:grpSpPr>
      <p:sp>
        <p:nvSpPr>
          <p:cNvPr id="20" name="Bildplatzhalter 19">
            <a:extLst>
              <a:ext uri="{FF2B5EF4-FFF2-40B4-BE49-F238E27FC236}">
                <a16:creationId xmlns:a16="http://schemas.microsoft.com/office/drawing/2014/main" id="{27740E3F-A43D-497D-A7CD-06595F6D3BF1}"/>
              </a:ext>
            </a:extLst>
          </p:cNvPr>
          <p:cNvSpPr>
            <a:spLocks noGrp="1"/>
          </p:cNvSpPr>
          <p:nvPr>
            <p:ph type="pic" sz="quarter" idx="13" hasCustomPrompt="1"/>
          </p:nvPr>
        </p:nvSpPr>
        <p:spPr bwMode="gray">
          <a:xfrm>
            <a:off x="479376" y="1555690"/>
            <a:ext cx="7493889" cy="5162697"/>
          </a:xfrm>
          <a:custGeom>
            <a:avLst/>
            <a:gdLst>
              <a:gd name="connsiteX0" fmla="*/ 0 w 7176799"/>
              <a:gd name="connsiteY0" fmla="*/ 0 h 4392249"/>
              <a:gd name="connsiteX1" fmla="*/ 7176799 w 7176799"/>
              <a:gd name="connsiteY1" fmla="*/ 0 h 4392249"/>
              <a:gd name="connsiteX2" fmla="*/ 7069747 w 7176799"/>
              <a:gd name="connsiteY2" fmla="*/ 206994 h 4392249"/>
              <a:gd name="connsiteX3" fmla="*/ 4934953 w 7176799"/>
              <a:gd name="connsiteY3" fmla="*/ 4334785 h 4392249"/>
              <a:gd name="connsiteX4" fmla="*/ 4905234 w 7176799"/>
              <a:gd name="connsiteY4" fmla="*/ 4392249 h 4392249"/>
              <a:gd name="connsiteX5" fmla="*/ 0 w 7176799"/>
              <a:gd name="connsiteY5" fmla="*/ 4392249 h 4392249"/>
              <a:gd name="connsiteX0" fmla="*/ 0 w 7176799"/>
              <a:gd name="connsiteY0" fmla="*/ 0 h 4897132"/>
              <a:gd name="connsiteX1" fmla="*/ 7176799 w 7176799"/>
              <a:gd name="connsiteY1" fmla="*/ 504883 h 4897132"/>
              <a:gd name="connsiteX2" fmla="*/ 7069747 w 7176799"/>
              <a:gd name="connsiteY2" fmla="*/ 711877 h 4897132"/>
              <a:gd name="connsiteX3" fmla="*/ 4934953 w 7176799"/>
              <a:gd name="connsiteY3" fmla="*/ 4839668 h 4897132"/>
              <a:gd name="connsiteX4" fmla="*/ 4905234 w 7176799"/>
              <a:gd name="connsiteY4" fmla="*/ 4897132 h 4897132"/>
              <a:gd name="connsiteX5" fmla="*/ 0 w 7176799"/>
              <a:gd name="connsiteY5" fmla="*/ 4897132 h 4897132"/>
              <a:gd name="connsiteX6" fmla="*/ 0 w 7176799"/>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05234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34953 w 7437655"/>
              <a:gd name="connsiteY3" fmla="*/ 4839668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4897132"/>
              <a:gd name="connsiteX1" fmla="*/ 7437655 w 7437655"/>
              <a:gd name="connsiteY1" fmla="*/ 2805 h 4897132"/>
              <a:gd name="connsiteX2" fmla="*/ 7069747 w 7437655"/>
              <a:gd name="connsiteY2" fmla="*/ 711877 h 4897132"/>
              <a:gd name="connsiteX3" fmla="*/ 4988741 w 7437655"/>
              <a:gd name="connsiteY3" fmla="*/ 4842113 h 4897132"/>
              <a:gd name="connsiteX4" fmla="*/ 4966357 w 7437655"/>
              <a:gd name="connsiteY4" fmla="*/ 4897132 h 4897132"/>
              <a:gd name="connsiteX5" fmla="*/ 0 w 7437655"/>
              <a:gd name="connsiteY5" fmla="*/ 4897132 h 4897132"/>
              <a:gd name="connsiteX6" fmla="*/ 0 w 7437655"/>
              <a:gd name="connsiteY6" fmla="*/ 0 h 4897132"/>
              <a:gd name="connsiteX0" fmla="*/ 0 w 7437655"/>
              <a:gd name="connsiteY0" fmla="*/ 0 h 5462202"/>
              <a:gd name="connsiteX1" fmla="*/ 7437655 w 7437655"/>
              <a:gd name="connsiteY1" fmla="*/ 2805 h 5462202"/>
              <a:gd name="connsiteX2" fmla="*/ 7069747 w 7437655"/>
              <a:gd name="connsiteY2" fmla="*/ 711877 h 5462202"/>
              <a:gd name="connsiteX3" fmla="*/ 4988741 w 7437655"/>
              <a:gd name="connsiteY3" fmla="*/ 4842113 h 5462202"/>
              <a:gd name="connsiteX4" fmla="*/ 4966357 w 7437655"/>
              <a:gd name="connsiteY4" fmla="*/ 4897132 h 5462202"/>
              <a:gd name="connsiteX5" fmla="*/ 0 w 7437655"/>
              <a:gd name="connsiteY5" fmla="*/ 4897132 h 5462202"/>
              <a:gd name="connsiteX6" fmla="*/ 0 w 7437655"/>
              <a:gd name="connsiteY6" fmla="*/ 0 h 5462202"/>
              <a:gd name="connsiteX0" fmla="*/ 0 w 7437655"/>
              <a:gd name="connsiteY0" fmla="*/ 0 h 5162697"/>
              <a:gd name="connsiteX1" fmla="*/ 7437655 w 7437655"/>
              <a:gd name="connsiteY1" fmla="*/ 2805 h 5162697"/>
              <a:gd name="connsiteX2" fmla="*/ 7123536 w 7437655"/>
              <a:gd name="connsiteY2" fmla="*/ 711877 h 5162697"/>
              <a:gd name="connsiteX3" fmla="*/ 4988741 w 7437655"/>
              <a:gd name="connsiteY3" fmla="*/ 4842113 h 5162697"/>
              <a:gd name="connsiteX4" fmla="*/ 4966357 w 7437655"/>
              <a:gd name="connsiteY4" fmla="*/ 4897132 h 5162697"/>
              <a:gd name="connsiteX5" fmla="*/ 0 w 7437655"/>
              <a:gd name="connsiteY5" fmla="*/ 4897132 h 5162697"/>
              <a:gd name="connsiteX6" fmla="*/ 0 w 7437655"/>
              <a:gd name="connsiteY6" fmla="*/ 0 h 5162697"/>
              <a:gd name="connsiteX0" fmla="*/ 0 w 7493889"/>
              <a:gd name="connsiteY0" fmla="*/ 0 h 5162697"/>
              <a:gd name="connsiteX1" fmla="*/ 7493889 w 7493889"/>
              <a:gd name="connsiteY1" fmla="*/ 2805 h 5162697"/>
              <a:gd name="connsiteX2" fmla="*/ 7123536 w 7493889"/>
              <a:gd name="connsiteY2" fmla="*/ 711877 h 5162697"/>
              <a:gd name="connsiteX3" fmla="*/ 4988741 w 7493889"/>
              <a:gd name="connsiteY3" fmla="*/ 4842113 h 5162697"/>
              <a:gd name="connsiteX4" fmla="*/ 4966357 w 7493889"/>
              <a:gd name="connsiteY4" fmla="*/ 4897132 h 5162697"/>
              <a:gd name="connsiteX5" fmla="*/ 0 w 7493889"/>
              <a:gd name="connsiteY5" fmla="*/ 4897132 h 5162697"/>
              <a:gd name="connsiteX6" fmla="*/ 0 w 7493889"/>
              <a:gd name="connsiteY6" fmla="*/ 0 h 51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93889" h="5162697">
                <a:moveTo>
                  <a:pt x="0" y="0"/>
                </a:moveTo>
                <a:lnTo>
                  <a:pt x="7493889" y="2805"/>
                </a:lnTo>
                <a:lnTo>
                  <a:pt x="7123536" y="711877"/>
                </a:lnTo>
                <a:cubicBezTo>
                  <a:pt x="6429867" y="2088622"/>
                  <a:pt x="5348271" y="4144571"/>
                  <a:pt x="4988741" y="4842113"/>
                </a:cubicBezTo>
                <a:cubicBezTo>
                  <a:pt x="4629211" y="5539656"/>
                  <a:pt x="4973818" y="4878792"/>
                  <a:pt x="4966357" y="4897132"/>
                </a:cubicBezTo>
                <a:lnTo>
                  <a:pt x="0" y="4897132"/>
                </a:lnTo>
                <a:lnTo>
                  <a:pt x="0" y="0"/>
                </a:lnTo>
                <a:close/>
              </a:path>
            </a:pathLst>
          </a:cu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grpSp>
        <p:nvGrpSpPr>
          <p:cNvPr id="15" name="Gruppieren 14"/>
          <p:cNvGrpSpPr/>
          <p:nvPr userDrawn="1"/>
        </p:nvGrpSpPr>
        <p:grpSpPr>
          <a:xfrm>
            <a:off x="5224463" y="0"/>
            <a:ext cx="6985049" cy="6867525"/>
            <a:chOff x="5224463" y="0"/>
            <a:chExt cx="6985049" cy="6867525"/>
          </a:xfrm>
        </p:grpSpPr>
        <p:sp>
          <p:nvSpPr>
            <p:cNvPr id="16" name="Freihandform 15"/>
            <p:cNvSpPr>
              <a:spLocks/>
            </p:cNvSpPr>
            <p:nvPr userDrawn="1"/>
          </p:nvSpPr>
          <p:spPr bwMode="auto">
            <a:xfrm>
              <a:off x="5224463" y="0"/>
              <a:ext cx="6985048" cy="6865938"/>
            </a:xfrm>
            <a:custGeom>
              <a:avLst/>
              <a:gdLst>
                <a:gd name="connsiteX0" fmla="*/ 3544887 w 6985048"/>
                <a:gd name="connsiteY0" fmla="*/ 0 h 6865938"/>
                <a:gd name="connsiteX1" fmla="*/ 6613525 w 6985048"/>
                <a:gd name="connsiteY1" fmla="*/ 0 h 6865938"/>
                <a:gd name="connsiteX2" fmla="*/ 6985048 w 6985048"/>
                <a:gd name="connsiteY2" fmla="*/ 708482 h 6865938"/>
                <a:gd name="connsiteX3" fmla="*/ 6985048 w 6985048"/>
                <a:gd name="connsiteY3" fmla="*/ 4673261 h 6865938"/>
                <a:gd name="connsiteX4" fmla="*/ 5692775 w 6985048"/>
                <a:gd name="connsiteY4" fmla="*/ 2173288 h 6865938"/>
                <a:gd name="connsiteX5" fmla="*/ 3268663 w 6985048"/>
                <a:gd name="connsiteY5" fmla="*/ 6865938 h 6865938"/>
                <a:gd name="connsiteX6" fmla="*/ 0 w 6985048"/>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5048" h="6865938">
                  <a:moveTo>
                    <a:pt x="3544887" y="0"/>
                  </a:moveTo>
                  <a:lnTo>
                    <a:pt x="6613525" y="0"/>
                  </a:lnTo>
                  <a:lnTo>
                    <a:pt x="6985048" y="708482"/>
                  </a:lnTo>
                  <a:lnTo>
                    <a:pt x="6985048" y="4673261"/>
                  </a:lnTo>
                  <a:lnTo>
                    <a:pt x="5692775" y="2173288"/>
                  </a:lnTo>
                  <a:lnTo>
                    <a:pt x="3268663" y="6865938"/>
                  </a:lnTo>
                  <a:lnTo>
                    <a:pt x="0" y="6865938"/>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7" name="Freihandform 26"/>
            <p:cNvSpPr>
              <a:spLocks/>
            </p:cNvSpPr>
            <p:nvPr userDrawn="1"/>
          </p:nvSpPr>
          <p:spPr bwMode="auto">
            <a:xfrm>
              <a:off x="5813426" y="0"/>
              <a:ext cx="6396085" cy="6865938"/>
            </a:xfrm>
            <a:custGeom>
              <a:avLst/>
              <a:gdLst>
                <a:gd name="connsiteX0" fmla="*/ 3546475 w 6396085"/>
                <a:gd name="connsiteY0" fmla="*/ 0 h 6865938"/>
                <a:gd name="connsiteX1" fmla="*/ 6024563 w 6396085"/>
                <a:gd name="connsiteY1" fmla="*/ 0 h 6865938"/>
                <a:gd name="connsiteX2" fmla="*/ 6396085 w 6396085"/>
                <a:gd name="connsiteY2" fmla="*/ 708480 h 6865938"/>
                <a:gd name="connsiteX3" fmla="*/ 6396085 w 6396085"/>
                <a:gd name="connsiteY3" fmla="*/ 3505914 h 6865938"/>
                <a:gd name="connsiteX4" fmla="*/ 5408613 w 6396085"/>
                <a:gd name="connsiteY4" fmla="*/ 1579563 h 6865938"/>
                <a:gd name="connsiteX5" fmla="*/ 2679700 w 6396085"/>
                <a:gd name="connsiteY5" fmla="*/ 6865938 h 6865938"/>
                <a:gd name="connsiteX6" fmla="*/ 0 w 6396085"/>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96085" h="6865938">
                  <a:moveTo>
                    <a:pt x="3546475" y="0"/>
                  </a:moveTo>
                  <a:lnTo>
                    <a:pt x="6024563" y="0"/>
                  </a:lnTo>
                  <a:lnTo>
                    <a:pt x="6396085" y="708480"/>
                  </a:lnTo>
                  <a:lnTo>
                    <a:pt x="6396085" y="3505914"/>
                  </a:lnTo>
                  <a:lnTo>
                    <a:pt x="5408613" y="1579563"/>
                  </a:lnTo>
                  <a:lnTo>
                    <a:pt x="2679700" y="6865938"/>
                  </a:lnTo>
                  <a:lnTo>
                    <a:pt x="0" y="6865938"/>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8" name="Freihandform 27"/>
            <p:cNvSpPr>
              <a:spLocks/>
            </p:cNvSpPr>
            <p:nvPr userDrawn="1"/>
          </p:nvSpPr>
          <p:spPr bwMode="auto">
            <a:xfrm>
              <a:off x="6438901" y="0"/>
              <a:ext cx="5770610" cy="6865938"/>
            </a:xfrm>
            <a:custGeom>
              <a:avLst/>
              <a:gdLst>
                <a:gd name="connsiteX0" fmla="*/ 3544888 w 5770610"/>
                <a:gd name="connsiteY0" fmla="*/ 0 h 6865938"/>
                <a:gd name="connsiteX1" fmla="*/ 5397501 w 5770610"/>
                <a:gd name="connsiteY1" fmla="*/ 0 h 6865938"/>
                <a:gd name="connsiteX2" fmla="*/ 5770610 w 5770610"/>
                <a:gd name="connsiteY2" fmla="*/ 717518 h 6865938"/>
                <a:gd name="connsiteX3" fmla="*/ 5770610 w 5770610"/>
                <a:gd name="connsiteY3" fmla="*/ 3509897 h 6865938"/>
                <a:gd name="connsiteX4" fmla="*/ 4781551 w 5770610"/>
                <a:gd name="connsiteY4" fmla="*/ 1582738 h 6865938"/>
                <a:gd name="connsiteX5" fmla="*/ 2054225 w 5770610"/>
                <a:gd name="connsiteY5" fmla="*/ 6865938 h 6865938"/>
                <a:gd name="connsiteX6" fmla="*/ 0 w 5770610"/>
                <a:gd name="connsiteY6" fmla="*/ 6865938 h 6865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0610" h="6865938">
                  <a:moveTo>
                    <a:pt x="3544888" y="0"/>
                  </a:moveTo>
                  <a:lnTo>
                    <a:pt x="5397501" y="0"/>
                  </a:lnTo>
                  <a:lnTo>
                    <a:pt x="5770610" y="717518"/>
                  </a:lnTo>
                  <a:lnTo>
                    <a:pt x="5770610" y="3509897"/>
                  </a:lnTo>
                  <a:lnTo>
                    <a:pt x="4781551" y="1582738"/>
                  </a:lnTo>
                  <a:lnTo>
                    <a:pt x="2054225" y="6865938"/>
                  </a:lnTo>
                  <a:lnTo>
                    <a:pt x="0" y="6865938"/>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eform 9"/>
            <p:cNvSpPr>
              <a:spLocks/>
            </p:cNvSpPr>
            <p:nvPr userDrawn="1"/>
          </p:nvSpPr>
          <p:spPr bwMode="auto">
            <a:xfrm>
              <a:off x="7896227" y="1566354"/>
              <a:ext cx="3030680" cy="5301171"/>
            </a:xfrm>
            <a:custGeom>
              <a:avLst/>
              <a:gdLst>
                <a:gd name="T0" fmla="*/ 1903 w 1903"/>
                <a:gd name="T1" fmla="*/ 372 h 3329"/>
                <a:gd name="T2" fmla="*/ 1712 w 1903"/>
                <a:gd name="T3" fmla="*/ 0 h 3329"/>
                <a:gd name="T4" fmla="*/ 0 w 1903"/>
                <a:gd name="T5" fmla="*/ 3329 h 3329"/>
                <a:gd name="T6" fmla="*/ 375 w 1903"/>
                <a:gd name="T7" fmla="*/ 3329 h 3329"/>
                <a:gd name="T8" fmla="*/ 1903 w 1903"/>
                <a:gd name="T9" fmla="*/ 372 h 3329"/>
                <a:gd name="connsiteX0" fmla="*/ 10000 w 10000"/>
                <a:gd name="connsiteY0" fmla="*/ 1153 h 10036"/>
                <a:gd name="connsiteX1" fmla="*/ 9035 w 10000"/>
                <a:gd name="connsiteY1" fmla="*/ 0 h 10036"/>
                <a:gd name="connsiteX2" fmla="*/ 0 w 10000"/>
                <a:gd name="connsiteY2" fmla="*/ 10036 h 10036"/>
                <a:gd name="connsiteX3" fmla="*/ 1971 w 10000"/>
                <a:gd name="connsiteY3" fmla="*/ 10036 h 10036"/>
                <a:gd name="connsiteX4" fmla="*/ 10000 w 10000"/>
                <a:gd name="connsiteY4" fmla="*/ 1153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108 h 10036"/>
                <a:gd name="connsiteX1" fmla="*/ 9035 w 10032"/>
                <a:gd name="connsiteY1" fmla="*/ 0 h 10036"/>
                <a:gd name="connsiteX2" fmla="*/ 0 w 10032"/>
                <a:gd name="connsiteY2" fmla="*/ 10036 h 10036"/>
                <a:gd name="connsiteX3" fmla="*/ 1971 w 10032"/>
                <a:gd name="connsiteY3" fmla="*/ 10036 h 10036"/>
                <a:gd name="connsiteX4" fmla="*/ 10032 w 10032"/>
                <a:gd name="connsiteY4" fmla="*/ 1108 h 10036"/>
                <a:gd name="connsiteX0" fmla="*/ 10032 w 10032"/>
                <a:gd name="connsiteY0" fmla="*/ 1094 h 10022"/>
                <a:gd name="connsiteX1" fmla="*/ 9019 w 10032"/>
                <a:gd name="connsiteY1" fmla="*/ 0 h 10022"/>
                <a:gd name="connsiteX2" fmla="*/ 0 w 10032"/>
                <a:gd name="connsiteY2" fmla="*/ 10022 h 10022"/>
                <a:gd name="connsiteX3" fmla="*/ 1971 w 10032"/>
                <a:gd name="connsiteY3" fmla="*/ 10022 h 10022"/>
                <a:gd name="connsiteX4" fmla="*/ 10032 w 10032"/>
                <a:gd name="connsiteY4" fmla="*/ 1094 h 10022"/>
                <a:gd name="connsiteX0" fmla="*/ 10032 w 10032"/>
                <a:gd name="connsiteY0" fmla="*/ 1112 h 10040"/>
                <a:gd name="connsiteX1" fmla="*/ 9035 w 10032"/>
                <a:gd name="connsiteY1" fmla="*/ 0 h 10040"/>
                <a:gd name="connsiteX2" fmla="*/ 0 w 10032"/>
                <a:gd name="connsiteY2" fmla="*/ 10040 h 10040"/>
                <a:gd name="connsiteX3" fmla="*/ 1971 w 10032"/>
                <a:gd name="connsiteY3" fmla="*/ 10040 h 10040"/>
                <a:gd name="connsiteX4" fmla="*/ 10032 w 10032"/>
                <a:gd name="connsiteY4" fmla="*/ 1112 h 10040"/>
                <a:gd name="connsiteX0" fmla="*/ 10032 w 10032"/>
                <a:gd name="connsiteY0" fmla="*/ 1085 h 10013"/>
                <a:gd name="connsiteX1" fmla="*/ 8980 w 10032"/>
                <a:gd name="connsiteY1" fmla="*/ 0 h 10013"/>
                <a:gd name="connsiteX2" fmla="*/ 0 w 10032"/>
                <a:gd name="connsiteY2" fmla="*/ 10013 h 10013"/>
                <a:gd name="connsiteX3" fmla="*/ 1971 w 10032"/>
                <a:gd name="connsiteY3" fmla="*/ 10013 h 10013"/>
                <a:gd name="connsiteX4" fmla="*/ 10032 w 10032"/>
                <a:gd name="connsiteY4" fmla="*/ 1085 h 10013"/>
                <a:gd name="connsiteX0" fmla="*/ 10032 w 10032"/>
                <a:gd name="connsiteY0" fmla="*/ 1103 h 10031"/>
                <a:gd name="connsiteX1" fmla="*/ 9019 w 10032"/>
                <a:gd name="connsiteY1" fmla="*/ 0 h 10031"/>
                <a:gd name="connsiteX2" fmla="*/ 0 w 10032"/>
                <a:gd name="connsiteY2" fmla="*/ 10031 h 10031"/>
                <a:gd name="connsiteX3" fmla="*/ 1971 w 10032"/>
                <a:gd name="connsiteY3" fmla="*/ 10031 h 10031"/>
                <a:gd name="connsiteX4" fmla="*/ 10032 w 10032"/>
                <a:gd name="connsiteY4" fmla="*/ 1103 h 10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2" h="10031">
                  <a:moveTo>
                    <a:pt x="10032" y="1103"/>
                  </a:moveTo>
                  <a:lnTo>
                    <a:pt x="9019" y="0"/>
                  </a:lnTo>
                  <a:lnTo>
                    <a:pt x="0" y="10031"/>
                  </a:lnTo>
                  <a:lnTo>
                    <a:pt x="1971" y="10031"/>
                  </a:lnTo>
                  <a:lnTo>
                    <a:pt x="10032" y="1103"/>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0"/>
            <p:cNvSpPr>
              <a:spLocks/>
            </p:cNvSpPr>
            <p:nvPr userDrawn="1"/>
          </p:nvSpPr>
          <p:spPr bwMode="auto">
            <a:xfrm>
              <a:off x="7297738" y="1012825"/>
              <a:ext cx="3313920" cy="5854700"/>
            </a:xfrm>
            <a:custGeom>
              <a:avLst/>
              <a:gdLst>
                <a:gd name="T0" fmla="*/ 12602 w 12602"/>
                <a:gd name="T1" fmla="*/ 2168 h 22217"/>
                <a:gd name="T2" fmla="*/ 11505 w 12602"/>
                <a:gd name="T3" fmla="*/ 36 h 22217"/>
                <a:gd name="T4" fmla="*/ 11505 w 12602"/>
                <a:gd name="T5" fmla="*/ 36 h 22217"/>
                <a:gd name="T6" fmla="*/ 11451 w 12602"/>
                <a:gd name="T7" fmla="*/ 0 h 22217"/>
                <a:gd name="T8" fmla="*/ 11396 w 12602"/>
                <a:gd name="T9" fmla="*/ 38 h 22217"/>
                <a:gd name="T10" fmla="*/ 11396 w 12602"/>
                <a:gd name="T11" fmla="*/ 37 h 22217"/>
                <a:gd name="T12" fmla="*/ 10301 w 12602"/>
                <a:gd name="T13" fmla="*/ 2170 h 22217"/>
                <a:gd name="T14" fmla="*/ 10302 w 12602"/>
                <a:gd name="T15" fmla="*/ 2172 h 22217"/>
                <a:gd name="T16" fmla="*/ 0 w 12602"/>
                <a:gd name="T17" fmla="*/ 22217 h 22217"/>
                <a:gd name="T18" fmla="*/ 2276 w 12602"/>
                <a:gd name="T19" fmla="*/ 22217 h 22217"/>
                <a:gd name="T20" fmla="*/ 11453 w 12602"/>
                <a:gd name="T21" fmla="*/ 4405 h 22217"/>
                <a:gd name="T22" fmla="*/ 11453 w 12602"/>
                <a:gd name="T23" fmla="*/ 4405 h 22217"/>
                <a:gd name="T24" fmla="*/ 12602 w 12602"/>
                <a:gd name="T25" fmla="*/ 2168 h 22217"/>
                <a:gd name="connsiteX0" fmla="*/ 12620 w 12620"/>
                <a:gd name="connsiteY0" fmla="*/ 2168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68 h 22217"/>
                <a:gd name="connsiteX0" fmla="*/ 12611 w 12611"/>
                <a:gd name="connsiteY0" fmla="*/ 2186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86 h 22217"/>
                <a:gd name="connsiteX0" fmla="*/ 12602 w 12602"/>
                <a:gd name="connsiteY0" fmla="*/ 2177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77 h 22217"/>
                <a:gd name="connsiteX0" fmla="*/ 12611 w 12611"/>
                <a:gd name="connsiteY0" fmla="*/ 2195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95 h 22217"/>
                <a:gd name="connsiteX0" fmla="*/ 12602 w 12602"/>
                <a:gd name="connsiteY0" fmla="*/ 2168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68 h 22217"/>
                <a:gd name="connsiteX0" fmla="*/ 12602 w 12602"/>
                <a:gd name="connsiteY0" fmla="*/ 2186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86 h 22217"/>
                <a:gd name="connsiteX0" fmla="*/ 12575 w 12575"/>
                <a:gd name="connsiteY0" fmla="*/ 2186 h 22217"/>
                <a:gd name="connsiteX1" fmla="*/ 11505 w 12575"/>
                <a:gd name="connsiteY1" fmla="*/ 36 h 22217"/>
                <a:gd name="connsiteX2" fmla="*/ 11505 w 12575"/>
                <a:gd name="connsiteY2" fmla="*/ 36 h 22217"/>
                <a:gd name="connsiteX3" fmla="*/ 11451 w 12575"/>
                <a:gd name="connsiteY3" fmla="*/ 0 h 22217"/>
                <a:gd name="connsiteX4" fmla="*/ 11396 w 12575"/>
                <a:gd name="connsiteY4" fmla="*/ 38 h 22217"/>
                <a:gd name="connsiteX5" fmla="*/ 11396 w 12575"/>
                <a:gd name="connsiteY5" fmla="*/ 37 h 22217"/>
                <a:gd name="connsiteX6" fmla="*/ 10301 w 12575"/>
                <a:gd name="connsiteY6" fmla="*/ 2170 h 22217"/>
                <a:gd name="connsiteX7" fmla="*/ 10302 w 12575"/>
                <a:gd name="connsiteY7" fmla="*/ 2172 h 22217"/>
                <a:gd name="connsiteX8" fmla="*/ 0 w 12575"/>
                <a:gd name="connsiteY8" fmla="*/ 22217 h 22217"/>
                <a:gd name="connsiteX9" fmla="*/ 2276 w 12575"/>
                <a:gd name="connsiteY9" fmla="*/ 22217 h 22217"/>
                <a:gd name="connsiteX10" fmla="*/ 11453 w 12575"/>
                <a:gd name="connsiteY10" fmla="*/ 4405 h 22217"/>
                <a:gd name="connsiteX11" fmla="*/ 11453 w 12575"/>
                <a:gd name="connsiteY11" fmla="*/ 4405 h 22217"/>
                <a:gd name="connsiteX12" fmla="*/ 12575 w 12575"/>
                <a:gd name="connsiteY12" fmla="*/ 2186 h 22217"/>
                <a:gd name="connsiteX0" fmla="*/ 12584 w 12584"/>
                <a:gd name="connsiteY0" fmla="*/ 2177 h 22217"/>
                <a:gd name="connsiteX1" fmla="*/ 11505 w 12584"/>
                <a:gd name="connsiteY1" fmla="*/ 36 h 22217"/>
                <a:gd name="connsiteX2" fmla="*/ 11505 w 12584"/>
                <a:gd name="connsiteY2" fmla="*/ 36 h 22217"/>
                <a:gd name="connsiteX3" fmla="*/ 11451 w 12584"/>
                <a:gd name="connsiteY3" fmla="*/ 0 h 22217"/>
                <a:gd name="connsiteX4" fmla="*/ 11396 w 12584"/>
                <a:gd name="connsiteY4" fmla="*/ 38 h 22217"/>
                <a:gd name="connsiteX5" fmla="*/ 11396 w 12584"/>
                <a:gd name="connsiteY5" fmla="*/ 37 h 22217"/>
                <a:gd name="connsiteX6" fmla="*/ 10301 w 12584"/>
                <a:gd name="connsiteY6" fmla="*/ 2170 h 22217"/>
                <a:gd name="connsiteX7" fmla="*/ 10302 w 12584"/>
                <a:gd name="connsiteY7" fmla="*/ 2172 h 22217"/>
                <a:gd name="connsiteX8" fmla="*/ 0 w 12584"/>
                <a:gd name="connsiteY8" fmla="*/ 22217 h 22217"/>
                <a:gd name="connsiteX9" fmla="*/ 2276 w 12584"/>
                <a:gd name="connsiteY9" fmla="*/ 22217 h 22217"/>
                <a:gd name="connsiteX10" fmla="*/ 11453 w 12584"/>
                <a:gd name="connsiteY10" fmla="*/ 4405 h 22217"/>
                <a:gd name="connsiteX11" fmla="*/ 11453 w 12584"/>
                <a:gd name="connsiteY11" fmla="*/ 4405 h 22217"/>
                <a:gd name="connsiteX12" fmla="*/ 12584 w 12584"/>
                <a:gd name="connsiteY12" fmla="*/ 2177 h 22217"/>
                <a:gd name="connsiteX0" fmla="*/ 12593 w 12593"/>
                <a:gd name="connsiteY0" fmla="*/ 2177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77 h 22217"/>
                <a:gd name="connsiteX0" fmla="*/ 12611 w 12611"/>
                <a:gd name="connsiteY0" fmla="*/ 2177 h 22217"/>
                <a:gd name="connsiteX1" fmla="*/ 11505 w 12611"/>
                <a:gd name="connsiteY1" fmla="*/ 36 h 22217"/>
                <a:gd name="connsiteX2" fmla="*/ 11505 w 12611"/>
                <a:gd name="connsiteY2" fmla="*/ 36 h 22217"/>
                <a:gd name="connsiteX3" fmla="*/ 11451 w 12611"/>
                <a:gd name="connsiteY3" fmla="*/ 0 h 22217"/>
                <a:gd name="connsiteX4" fmla="*/ 11396 w 12611"/>
                <a:gd name="connsiteY4" fmla="*/ 38 h 22217"/>
                <a:gd name="connsiteX5" fmla="*/ 11396 w 12611"/>
                <a:gd name="connsiteY5" fmla="*/ 37 h 22217"/>
                <a:gd name="connsiteX6" fmla="*/ 10301 w 12611"/>
                <a:gd name="connsiteY6" fmla="*/ 2170 h 22217"/>
                <a:gd name="connsiteX7" fmla="*/ 10302 w 12611"/>
                <a:gd name="connsiteY7" fmla="*/ 2172 h 22217"/>
                <a:gd name="connsiteX8" fmla="*/ 0 w 12611"/>
                <a:gd name="connsiteY8" fmla="*/ 22217 h 22217"/>
                <a:gd name="connsiteX9" fmla="*/ 2276 w 12611"/>
                <a:gd name="connsiteY9" fmla="*/ 22217 h 22217"/>
                <a:gd name="connsiteX10" fmla="*/ 11453 w 12611"/>
                <a:gd name="connsiteY10" fmla="*/ 4405 h 22217"/>
                <a:gd name="connsiteX11" fmla="*/ 11453 w 12611"/>
                <a:gd name="connsiteY11" fmla="*/ 4405 h 22217"/>
                <a:gd name="connsiteX12" fmla="*/ 12611 w 12611"/>
                <a:gd name="connsiteY12" fmla="*/ 2177 h 22217"/>
                <a:gd name="connsiteX0" fmla="*/ 12620 w 12620"/>
                <a:gd name="connsiteY0" fmla="*/ 2186 h 22217"/>
                <a:gd name="connsiteX1" fmla="*/ 11505 w 12620"/>
                <a:gd name="connsiteY1" fmla="*/ 36 h 22217"/>
                <a:gd name="connsiteX2" fmla="*/ 11505 w 12620"/>
                <a:gd name="connsiteY2" fmla="*/ 36 h 22217"/>
                <a:gd name="connsiteX3" fmla="*/ 11451 w 12620"/>
                <a:gd name="connsiteY3" fmla="*/ 0 h 22217"/>
                <a:gd name="connsiteX4" fmla="*/ 11396 w 12620"/>
                <a:gd name="connsiteY4" fmla="*/ 38 h 22217"/>
                <a:gd name="connsiteX5" fmla="*/ 11396 w 12620"/>
                <a:gd name="connsiteY5" fmla="*/ 37 h 22217"/>
                <a:gd name="connsiteX6" fmla="*/ 10301 w 12620"/>
                <a:gd name="connsiteY6" fmla="*/ 2170 h 22217"/>
                <a:gd name="connsiteX7" fmla="*/ 10302 w 12620"/>
                <a:gd name="connsiteY7" fmla="*/ 2172 h 22217"/>
                <a:gd name="connsiteX8" fmla="*/ 0 w 12620"/>
                <a:gd name="connsiteY8" fmla="*/ 22217 h 22217"/>
                <a:gd name="connsiteX9" fmla="*/ 2276 w 12620"/>
                <a:gd name="connsiteY9" fmla="*/ 22217 h 22217"/>
                <a:gd name="connsiteX10" fmla="*/ 11453 w 12620"/>
                <a:gd name="connsiteY10" fmla="*/ 4405 h 22217"/>
                <a:gd name="connsiteX11" fmla="*/ 11453 w 12620"/>
                <a:gd name="connsiteY11" fmla="*/ 4405 h 22217"/>
                <a:gd name="connsiteX12" fmla="*/ 12620 w 12620"/>
                <a:gd name="connsiteY12" fmla="*/ 2186 h 22217"/>
                <a:gd name="connsiteX0" fmla="*/ 12602 w 12602"/>
                <a:gd name="connsiteY0" fmla="*/ 2159 h 22217"/>
                <a:gd name="connsiteX1" fmla="*/ 11505 w 12602"/>
                <a:gd name="connsiteY1" fmla="*/ 36 h 22217"/>
                <a:gd name="connsiteX2" fmla="*/ 11505 w 12602"/>
                <a:gd name="connsiteY2" fmla="*/ 36 h 22217"/>
                <a:gd name="connsiteX3" fmla="*/ 11451 w 12602"/>
                <a:gd name="connsiteY3" fmla="*/ 0 h 22217"/>
                <a:gd name="connsiteX4" fmla="*/ 11396 w 12602"/>
                <a:gd name="connsiteY4" fmla="*/ 38 h 22217"/>
                <a:gd name="connsiteX5" fmla="*/ 11396 w 12602"/>
                <a:gd name="connsiteY5" fmla="*/ 37 h 22217"/>
                <a:gd name="connsiteX6" fmla="*/ 10301 w 12602"/>
                <a:gd name="connsiteY6" fmla="*/ 2170 h 22217"/>
                <a:gd name="connsiteX7" fmla="*/ 10302 w 12602"/>
                <a:gd name="connsiteY7" fmla="*/ 2172 h 22217"/>
                <a:gd name="connsiteX8" fmla="*/ 0 w 12602"/>
                <a:gd name="connsiteY8" fmla="*/ 22217 h 22217"/>
                <a:gd name="connsiteX9" fmla="*/ 2276 w 12602"/>
                <a:gd name="connsiteY9" fmla="*/ 22217 h 22217"/>
                <a:gd name="connsiteX10" fmla="*/ 11453 w 12602"/>
                <a:gd name="connsiteY10" fmla="*/ 4405 h 22217"/>
                <a:gd name="connsiteX11" fmla="*/ 11453 w 12602"/>
                <a:gd name="connsiteY11" fmla="*/ 4405 h 22217"/>
                <a:gd name="connsiteX12" fmla="*/ 12602 w 12602"/>
                <a:gd name="connsiteY12" fmla="*/ 2159 h 22217"/>
                <a:gd name="connsiteX0" fmla="*/ 12593 w 12593"/>
                <a:gd name="connsiteY0" fmla="*/ 2186 h 22217"/>
                <a:gd name="connsiteX1" fmla="*/ 11505 w 12593"/>
                <a:gd name="connsiteY1" fmla="*/ 36 h 22217"/>
                <a:gd name="connsiteX2" fmla="*/ 11505 w 12593"/>
                <a:gd name="connsiteY2" fmla="*/ 36 h 22217"/>
                <a:gd name="connsiteX3" fmla="*/ 11451 w 12593"/>
                <a:gd name="connsiteY3" fmla="*/ 0 h 22217"/>
                <a:gd name="connsiteX4" fmla="*/ 11396 w 12593"/>
                <a:gd name="connsiteY4" fmla="*/ 38 h 22217"/>
                <a:gd name="connsiteX5" fmla="*/ 11396 w 12593"/>
                <a:gd name="connsiteY5" fmla="*/ 37 h 22217"/>
                <a:gd name="connsiteX6" fmla="*/ 10301 w 12593"/>
                <a:gd name="connsiteY6" fmla="*/ 2170 h 22217"/>
                <a:gd name="connsiteX7" fmla="*/ 10302 w 12593"/>
                <a:gd name="connsiteY7" fmla="*/ 2172 h 22217"/>
                <a:gd name="connsiteX8" fmla="*/ 0 w 12593"/>
                <a:gd name="connsiteY8" fmla="*/ 22217 h 22217"/>
                <a:gd name="connsiteX9" fmla="*/ 2276 w 12593"/>
                <a:gd name="connsiteY9" fmla="*/ 22217 h 22217"/>
                <a:gd name="connsiteX10" fmla="*/ 11453 w 12593"/>
                <a:gd name="connsiteY10" fmla="*/ 4405 h 22217"/>
                <a:gd name="connsiteX11" fmla="*/ 11453 w 12593"/>
                <a:gd name="connsiteY11" fmla="*/ 4405 h 22217"/>
                <a:gd name="connsiteX12" fmla="*/ 12593 w 12593"/>
                <a:gd name="connsiteY12" fmla="*/ 2186 h 22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93" h="22217">
                  <a:moveTo>
                    <a:pt x="12593" y="2186"/>
                  </a:moveTo>
                  <a:lnTo>
                    <a:pt x="11505" y="36"/>
                  </a:lnTo>
                  <a:lnTo>
                    <a:pt x="11505" y="36"/>
                  </a:lnTo>
                  <a:cubicBezTo>
                    <a:pt x="11492" y="13"/>
                    <a:pt x="11479" y="0"/>
                    <a:pt x="11451" y="0"/>
                  </a:cubicBezTo>
                  <a:cubicBezTo>
                    <a:pt x="11421" y="0"/>
                    <a:pt x="11410" y="12"/>
                    <a:pt x="11396" y="38"/>
                  </a:cubicBezTo>
                  <a:lnTo>
                    <a:pt x="11396" y="37"/>
                  </a:lnTo>
                  <a:lnTo>
                    <a:pt x="10301" y="2170"/>
                  </a:lnTo>
                  <a:cubicBezTo>
                    <a:pt x="10301" y="2171"/>
                    <a:pt x="10302" y="2171"/>
                    <a:pt x="10302" y="2172"/>
                  </a:cubicBezTo>
                  <a:lnTo>
                    <a:pt x="0" y="22217"/>
                  </a:lnTo>
                  <a:lnTo>
                    <a:pt x="2276" y="22217"/>
                  </a:lnTo>
                  <a:lnTo>
                    <a:pt x="11453" y="4405"/>
                  </a:lnTo>
                  <a:lnTo>
                    <a:pt x="11453" y="4405"/>
                  </a:lnTo>
                  <a:lnTo>
                    <a:pt x="12593" y="218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ihandform 31"/>
            <p:cNvSpPr>
              <a:spLocks/>
            </p:cNvSpPr>
            <p:nvPr userDrawn="1"/>
          </p:nvSpPr>
          <p:spPr bwMode="auto">
            <a:xfrm>
              <a:off x="11215689" y="1011238"/>
              <a:ext cx="993823" cy="2506180"/>
            </a:xfrm>
            <a:custGeom>
              <a:avLst/>
              <a:gdLst>
                <a:gd name="connsiteX0" fmla="*/ 302747 w 993823"/>
                <a:gd name="connsiteY0" fmla="*/ 0 h 2506180"/>
                <a:gd name="connsiteX1" fmla="*/ 317214 w 993823"/>
                <a:gd name="connsiteY1" fmla="*/ 10014 h 2506180"/>
                <a:gd name="connsiteX2" fmla="*/ 605494 w 993823"/>
                <a:gd name="connsiteY2" fmla="*/ 571846 h 2506180"/>
                <a:gd name="connsiteX3" fmla="*/ 605231 w 993823"/>
                <a:gd name="connsiteY3" fmla="*/ 572373 h 2506180"/>
                <a:gd name="connsiteX4" fmla="*/ 851389 w 993823"/>
                <a:gd name="connsiteY4" fmla="*/ 1052277 h 2506180"/>
                <a:gd name="connsiteX5" fmla="*/ 993823 w 993823"/>
                <a:gd name="connsiteY5" fmla="*/ 1329964 h 2506180"/>
                <a:gd name="connsiteX6" fmla="*/ 993823 w 993823"/>
                <a:gd name="connsiteY6" fmla="*/ 2506180 h 2506180"/>
                <a:gd name="connsiteX7" fmla="*/ 984275 w 993823"/>
                <a:gd name="connsiteY7" fmla="*/ 2487610 h 2506180"/>
                <a:gd name="connsiteX8" fmla="*/ 302221 w 993823"/>
                <a:gd name="connsiteY8" fmla="*/ 1161085 h 2506180"/>
                <a:gd name="connsiteX9" fmla="*/ 0 w 993823"/>
                <a:gd name="connsiteY9" fmla="*/ 571319 h 2506180"/>
                <a:gd name="connsiteX10" fmla="*/ 288544 w 993823"/>
                <a:gd name="connsiteY10" fmla="*/ 9487 h 2506180"/>
                <a:gd name="connsiteX11" fmla="*/ 302747 w 993823"/>
                <a:gd name="connsiteY11" fmla="*/ 0 h 2506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93823" h="2506180">
                  <a:moveTo>
                    <a:pt x="302747" y="0"/>
                  </a:moveTo>
                  <a:cubicBezTo>
                    <a:pt x="310638" y="0"/>
                    <a:pt x="313531" y="3162"/>
                    <a:pt x="317214" y="10014"/>
                  </a:cubicBezTo>
                  <a:cubicBezTo>
                    <a:pt x="605494" y="571846"/>
                    <a:pt x="605494" y="571846"/>
                    <a:pt x="605494" y="571846"/>
                  </a:cubicBezTo>
                  <a:cubicBezTo>
                    <a:pt x="605231" y="572373"/>
                    <a:pt x="605231" y="572373"/>
                    <a:pt x="605231" y="572373"/>
                  </a:cubicBezTo>
                  <a:cubicBezTo>
                    <a:pt x="689902" y="737446"/>
                    <a:pt x="771927" y="897360"/>
                    <a:pt x="851389" y="1052277"/>
                  </a:cubicBezTo>
                  <a:lnTo>
                    <a:pt x="993823" y="1329964"/>
                  </a:lnTo>
                  <a:lnTo>
                    <a:pt x="993823" y="2506180"/>
                  </a:lnTo>
                  <a:lnTo>
                    <a:pt x="984275" y="2487610"/>
                  </a:lnTo>
                  <a:cubicBezTo>
                    <a:pt x="302221" y="1161085"/>
                    <a:pt x="302221" y="1161085"/>
                    <a:pt x="302221" y="1161085"/>
                  </a:cubicBezTo>
                  <a:lnTo>
                    <a:pt x="0" y="571319"/>
                  </a:lnTo>
                  <a:cubicBezTo>
                    <a:pt x="288544" y="9487"/>
                    <a:pt x="288544" y="9487"/>
                    <a:pt x="288544" y="9487"/>
                  </a:cubicBezTo>
                  <a:cubicBezTo>
                    <a:pt x="291963" y="3426"/>
                    <a:pt x="295382" y="0"/>
                    <a:pt x="302747" y="0"/>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userDrawn="1"/>
          </p:nvSpPr>
          <p:spPr bwMode="auto">
            <a:xfrm>
              <a:off x="11836402" y="0"/>
              <a:ext cx="373109" cy="717518"/>
            </a:xfrm>
            <a:custGeom>
              <a:avLst/>
              <a:gdLst>
                <a:gd name="connsiteX0" fmla="*/ 0 w 373109"/>
                <a:gd name="connsiteY0" fmla="*/ 0 h 717518"/>
                <a:gd name="connsiteX1" fmla="*/ 373109 w 373109"/>
                <a:gd name="connsiteY1" fmla="*/ 0 h 717518"/>
                <a:gd name="connsiteX2" fmla="*/ 373109 w 373109"/>
                <a:gd name="connsiteY2" fmla="*/ 717518 h 717518"/>
              </a:gdLst>
              <a:ahLst/>
              <a:cxnLst>
                <a:cxn ang="0">
                  <a:pos x="connsiteX0" y="connsiteY0"/>
                </a:cxn>
                <a:cxn ang="0">
                  <a:pos x="connsiteX1" y="connsiteY1"/>
                </a:cxn>
                <a:cxn ang="0">
                  <a:pos x="connsiteX2" y="connsiteY2"/>
                </a:cxn>
              </a:cxnLst>
              <a:rect l="l" t="t" r="r" b="b"/>
              <a:pathLst>
                <a:path w="373109" h="717518">
                  <a:moveTo>
                    <a:pt x="0" y="0"/>
                  </a:moveTo>
                  <a:lnTo>
                    <a:pt x="373109" y="0"/>
                  </a:lnTo>
                  <a:lnTo>
                    <a:pt x="373109" y="7175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8"/>
            <p:cNvSpPr>
              <a:spLocks/>
            </p:cNvSpPr>
            <p:nvPr userDrawn="1"/>
          </p:nvSpPr>
          <p:spPr bwMode="auto">
            <a:xfrm>
              <a:off x="10611661" y="979164"/>
              <a:ext cx="608790" cy="1194123"/>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 name="connsiteX0" fmla="*/ 0 w 10039"/>
                <a:gd name="connsiteY0" fmla="*/ 5243 h 10276"/>
                <a:gd name="connsiteX1" fmla="*/ 4800 w 10039"/>
                <a:gd name="connsiteY1" fmla="*/ 360 h 10276"/>
                <a:gd name="connsiteX2" fmla="*/ 4800 w 10039"/>
                <a:gd name="connsiteY2" fmla="*/ 362 h 10276"/>
                <a:gd name="connsiteX3" fmla="*/ 5039 w 10039"/>
                <a:gd name="connsiteY3" fmla="*/ 276 h 10276"/>
                <a:gd name="connsiteX4" fmla="*/ 5274 w 10039"/>
                <a:gd name="connsiteY4" fmla="*/ 358 h 10276"/>
                <a:gd name="connsiteX5" fmla="*/ 5274 w 10039"/>
                <a:gd name="connsiteY5" fmla="*/ 358 h 10276"/>
                <a:gd name="connsiteX6" fmla="*/ 10039 w 10039"/>
                <a:gd name="connsiteY6" fmla="*/ 5198 h 10276"/>
                <a:gd name="connsiteX7" fmla="*/ 10039 w 10039"/>
                <a:gd name="connsiteY7" fmla="*/ 5198 h 10276"/>
                <a:gd name="connsiteX8" fmla="*/ 5043 w 10039"/>
                <a:gd name="connsiteY8" fmla="*/ 10276 h 10276"/>
                <a:gd name="connsiteX9" fmla="*/ 0 w 10039"/>
                <a:gd name="connsiteY9" fmla="*/ 5243 h 10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39" h="10276">
                  <a:moveTo>
                    <a:pt x="0" y="5243"/>
                  </a:moveTo>
                  <a:lnTo>
                    <a:pt x="4800" y="360"/>
                  </a:lnTo>
                  <a:cubicBezTo>
                    <a:pt x="5600" y="-453"/>
                    <a:pt x="4800" y="362"/>
                    <a:pt x="4800" y="362"/>
                  </a:cubicBezTo>
                  <a:cubicBezTo>
                    <a:pt x="4857" y="303"/>
                    <a:pt x="4909" y="276"/>
                    <a:pt x="5039" y="276"/>
                  </a:cubicBezTo>
                  <a:cubicBezTo>
                    <a:pt x="5156" y="276"/>
                    <a:pt x="5217" y="306"/>
                    <a:pt x="5274" y="358"/>
                  </a:cubicBezTo>
                  <a:lnTo>
                    <a:pt x="5274" y="358"/>
                  </a:lnTo>
                  <a:lnTo>
                    <a:pt x="10039" y="5198"/>
                  </a:lnTo>
                  <a:lnTo>
                    <a:pt x="10039" y="5198"/>
                  </a:lnTo>
                  <a:lnTo>
                    <a:pt x="5043" y="10276"/>
                  </a:lnTo>
                  <a:cubicBezTo>
                    <a:pt x="39" y="5202"/>
                    <a:pt x="0" y="5243"/>
                    <a:pt x="0" y="5243"/>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el 1"/>
          <p:cNvSpPr>
            <a:spLocks noGrp="1"/>
          </p:cNvSpPr>
          <p:nvPr>
            <p:ph type="title" hasCustomPrompt="1"/>
          </p:nvPr>
        </p:nvSpPr>
        <p:spPr bwMode="gray">
          <a:xfrm>
            <a:off x="479960" y="404664"/>
            <a:ext cx="7416000" cy="936000"/>
          </a:xfrm>
        </p:spPr>
        <p:txBody>
          <a:bodyPr anchor="t"/>
          <a:lstStyle>
            <a:lvl1pPr>
              <a:defRPr sz="2800"/>
            </a:lvl1pPr>
          </a:lstStyle>
          <a:p>
            <a:r>
              <a:rPr lang="en-US"/>
              <a:t>Divider title</a:t>
            </a:r>
            <a:br>
              <a:rPr lang="en-US"/>
            </a:br>
            <a:r>
              <a:rPr lang="en-US"/>
              <a:t>(Trebuchet bold 28pt)</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pic>
        <p:nvPicPr>
          <p:cNvPr id="3" name="Picture 2" descr="A picture containing text, font, graphics, graphic design&#10;&#10;Description automatically generated">
            <a:extLst>
              <a:ext uri="{FF2B5EF4-FFF2-40B4-BE49-F238E27FC236}">
                <a16:creationId xmlns:a16="http://schemas.microsoft.com/office/drawing/2014/main" id="{03BD2E9D-7FB1-FF54-5C7E-A496A5E7E9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48701" y="476582"/>
            <a:ext cx="1361012" cy="278092"/>
          </a:xfrm>
          <a:prstGeom prst="rect">
            <a:avLst/>
          </a:prstGeom>
        </p:spPr>
      </p:pic>
    </p:spTree>
    <p:extLst>
      <p:ext uri="{BB962C8B-B14F-4D97-AF65-F5344CB8AC3E}">
        <p14:creationId xmlns:p14="http://schemas.microsoft.com/office/powerpoint/2010/main" val="138018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nten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1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76490111"/>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1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11447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ne content with marginalia">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741684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741684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8112126" y="1917000"/>
            <a:ext cx="3600450" cy="4104000"/>
          </a:xfrm>
        </p:spPr>
        <p:txBody>
          <a:bodyPr/>
          <a:lstStyle>
            <a:lvl1pPr>
              <a:defRPr sz="16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70379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9" name="Bildplatzhalter 8">
            <a:extLst>
              <a:ext uri="{FF2B5EF4-FFF2-40B4-BE49-F238E27FC236}">
                <a16:creationId xmlns:a16="http://schemas.microsoft.com/office/drawing/2014/main" id="{62180F27-732A-4307-A406-DBE86F1FA52B}"/>
              </a:ext>
            </a:extLst>
          </p:cNvPr>
          <p:cNvSpPr>
            <a:spLocks noGrp="1"/>
          </p:cNvSpPr>
          <p:nvPr>
            <p:ph type="pic" sz="quarter" idx="13" hasCustomPrompt="1"/>
          </p:nvPr>
        </p:nvSpPr>
        <p:spPr bwMode="gray">
          <a:xfrm>
            <a:off x="479376" y="1557288"/>
            <a:ext cx="1123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65705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5472162"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1917000"/>
            <a:ext cx="5472162" cy="4104000"/>
          </a:xfrm>
        </p:spPr>
        <p:txBody>
          <a:bodyPr/>
          <a:lstStyle>
            <a:lvl1pPr>
              <a:defRPr sz="16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407496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3-picture and text">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2" name="Titel 11"/>
          <p:cNvSpPr>
            <a:spLocks noGrp="1"/>
          </p:cNvSpPr>
          <p:nvPr>
            <p:ph type="title" hasCustomPrompt="1"/>
          </p:nvPr>
        </p:nvSpPr>
        <p:spPr bwMode="gray"/>
        <p:txBody>
          <a:bodyPr/>
          <a:lstStyle>
            <a:lvl1pPr>
              <a:defRPr/>
            </a:lvl1pPr>
          </a:lstStyle>
          <a:p>
            <a:r>
              <a:rPr lang="en-US"/>
              <a:t>Headline</a:t>
            </a:r>
          </a:p>
        </p:txBody>
      </p:sp>
      <p:sp>
        <p:nvSpPr>
          <p:cNvPr id="11" name="Bildplatzhalter 10">
            <a:extLst>
              <a:ext uri="{FF2B5EF4-FFF2-40B4-BE49-F238E27FC236}">
                <a16:creationId xmlns:a16="http://schemas.microsoft.com/office/drawing/2014/main" id="{8ED24D80-C954-41AD-84FB-8CE8AFC7B9DB}"/>
              </a:ext>
            </a:extLst>
          </p:cNvPr>
          <p:cNvSpPr>
            <a:spLocks noGrp="1"/>
          </p:cNvSpPr>
          <p:nvPr>
            <p:ph type="pic" sz="quarter" idx="14" hasCustomPrompt="1"/>
          </p:nvPr>
        </p:nvSpPr>
        <p:spPr bwMode="gray">
          <a:xfrm>
            <a:off x="479376" y="1556172"/>
            <a:ext cx="7416849"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7"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40277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974">
          <p15:clr>
            <a:srgbClr val="5ACBF0"/>
          </p15:clr>
        </p15:guide>
        <p15:guide id="2" pos="5110">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Bildplatzhalter 10">
            <a:extLst>
              <a:ext uri="{FF2B5EF4-FFF2-40B4-BE49-F238E27FC236}">
                <a16:creationId xmlns:a16="http://schemas.microsoft.com/office/drawing/2014/main" id="{073DB4D9-965F-4EE7-BB67-A840BCBDC12F}"/>
              </a:ext>
            </a:extLst>
          </p:cNvPr>
          <p:cNvSpPr>
            <a:spLocks noGrp="1"/>
          </p:cNvSpPr>
          <p:nvPr>
            <p:ph type="pic" sz="quarter" idx="13" hasCustomPrompt="1"/>
          </p:nvPr>
        </p:nvSpPr>
        <p:spPr bwMode="gray">
          <a:xfrm>
            <a:off x="6240015" y="1556792"/>
            <a:ext cx="547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8"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87709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31">
          <p15:clr>
            <a:srgbClr val="5ACBF0"/>
          </p15:clr>
        </p15:guide>
        <p15:guide id="2" pos="3749">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s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11232000"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80000" y="3861338"/>
            <a:ext cx="1123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97306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3356662"/>
            <a:ext cx="5472162"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299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6240000" y="1557338"/>
            <a:ext cx="5472113"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358738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hree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3" name="Textplatzhalter 4"/>
          <p:cNvSpPr>
            <a:spLocks noGrp="1"/>
          </p:cNvSpPr>
          <p:nvPr>
            <p:ph type="body" sz="quarter" idx="15" hasCustomPrompt="1"/>
          </p:nvPr>
        </p:nvSpPr>
        <p:spPr>
          <a:xfrm>
            <a:off x="479376" y="1557338"/>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309923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hree contents in two columns (1)">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80000"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80000"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Inhaltsplatzhalter 2"/>
          <p:cNvSpPr>
            <a:spLocks noGrp="1"/>
          </p:cNvSpPr>
          <p:nvPr>
            <p:ph idx="19" hasCustomPrompt="1"/>
          </p:nvPr>
        </p:nvSpPr>
        <p:spPr bwMode="gray">
          <a:xfrm>
            <a:off x="6240000" y="1917000"/>
            <a:ext cx="5472162" cy="4104388"/>
          </a:xfrm>
        </p:spPr>
        <p:txBody>
          <a:bodyPr/>
          <a:lstStyle>
            <a:lvl1pPr>
              <a:defRPr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Textplatzhalter 15"/>
          <p:cNvSpPr>
            <a:spLocks noGrp="1"/>
          </p:cNvSpPr>
          <p:nvPr>
            <p:ph type="body" sz="quarter" idx="16" hasCustomPrompt="1"/>
          </p:nvPr>
        </p:nvSpPr>
        <p:spPr>
          <a:xfrm>
            <a:off x="479425"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15427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ne content with marginalia">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7416849"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741684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8112126" y="1917000"/>
            <a:ext cx="3600450"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022410913"/>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hree contents in two columns (2)">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4104388"/>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21"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52179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hree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3356662"/>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2997000"/>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4295537" y="1557338"/>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8112000" y="3356324"/>
            <a:ext cx="3600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8112000" y="2996662"/>
            <a:ext cx="3600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8111537" y="1557000"/>
            <a:ext cx="3600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73739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6240000" y="1917000"/>
            <a:ext cx="259200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624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9120000" y="1917000"/>
            <a:ext cx="2592000" cy="4104000"/>
          </a:xfrm>
        </p:spPr>
        <p:txBody>
          <a:bodyPr/>
          <a:lstStyle>
            <a:lvl1pPr>
              <a:defRPr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9120000" y="155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15" name="Textplatzhalter 4"/>
          <p:cNvSpPr>
            <a:spLocks noGrp="1"/>
          </p:cNvSpPr>
          <p:nvPr>
            <p:ph type="body" sz="quarter" idx="15" hasCustomPrompt="1"/>
          </p:nvPr>
        </p:nvSpPr>
        <p:spPr>
          <a:xfrm>
            <a:off x="479376" y="1557338"/>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375504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our contents in two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6239838" y="1917000"/>
            <a:ext cx="5472162"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6240000"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39838" y="4221000"/>
            <a:ext cx="5472162" cy="1800000"/>
          </a:xfrm>
        </p:spPr>
        <p:txBody>
          <a:bodyPr/>
          <a:lstStyle>
            <a:lvl1pPr>
              <a:defRPr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2" name="Textplatzhalter 15"/>
          <p:cNvSpPr>
            <a:spLocks noGrp="1"/>
          </p:cNvSpPr>
          <p:nvPr>
            <p:ph type="body" sz="quarter" idx="16" hasCustomPrompt="1"/>
          </p:nvPr>
        </p:nvSpPr>
        <p:spPr>
          <a:xfrm>
            <a:off x="6239263" y="3861000"/>
            <a:ext cx="5472113" cy="288925"/>
          </a:xfrm>
        </p:spPr>
        <p:txBody>
          <a:bodyPr anchor="b"/>
          <a:lstStyle>
            <a:lvl1pPr marL="0" indent="0">
              <a:buFont typeface="Arial" panose="020B0604020202020204" pitchFamily="34" charset="0"/>
              <a:buNone/>
              <a:defRPr sz="1600" b="1">
                <a:solidFill>
                  <a:schemeClr val="bg2"/>
                </a:solidFill>
              </a:defRPr>
            </a:lvl1pPr>
            <a:lvl2pPr marL="0" indent="0">
              <a:buFont typeface="Arial" panose="020B0604020202020204" pitchFamily="34" charset="0"/>
              <a:buNone/>
              <a:defRPr sz="1400" b="1">
                <a:solidFill>
                  <a:schemeClr val="bg2"/>
                </a:solidFill>
              </a:defRPr>
            </a:lvl2pPr>
            <a:lvl3pPr marL="0" indent="0">
              <a:buFont typeface="Arial" panose="020B0604020202020204" pitchFamily="34" charset="0"/>
              <a:buNone/>
              <a:defRPr sz="1400" b="1">
                <a:solidFill>
                  <a:schemeClr val="bg2"/>
                </a:solidFill>
              </a:defRPr>
            </a:lvl3pPr>
            <a:lvl4pPr marL="0" indent="0">
              <a:buFont typeface="Arial" panose="020B0604020202020204" pitchFamily="34" charset="0"/>
              <a:buNone/>
              <a:defRPr sz="1400" b="1">
                <a:solidFill>
                  <a:schemeClr val="bg2"/>
                </a:solidFill>
              </a:defRPr>
            </a:lvl4pPr>
            <a:lvl5pPr marL="0" indent="0">
              <a:buFont typeface="Arial" panose="020B0604020202020204" pitchFamily="34" charset="0"/>
              <a:buNone/>
              <a:defRPr sz="1400" b="1">
                <a:solidFill>
                  <a:schemeClr val="bg2"/>
                </a:solidFill>
              </a:defRPr>
            </a:lvl5pPr>
            <a:lvl6pPr marL="0" indent="0">
              <a:buNone/>
              <a:defRPr sz="1400" b="1">
                <a:solidFill>
                  <a:schemeClr val="bg2"/>
                </a:solidFill>
              </a:defRPr>
            </a:lvl6pPr>
            <a:lvl7pPr marL="0" indent="0">
              <a:buNone/>
              <a:defRPr sz="1400" b="1">
                <a:solidFill>
                  <a:schemeClr val="bg2"/>
                </a:solidFill>
              </a:defRPr>
            </a:lvl7pPr>
            <a:lvl8pPr marL="0" indent="0">
              <a:buNone/>
              <a:defRPr sz="1400" b="1">
                <a:solidFill>
                  <a:schemeClr val="bg2"/>
                </a:solidFill>
              </a:defRPr>
            </a:lvl8pPr>
            <a:lvl9pPr marL="0" indent="0">
              <a:buNone/>
              <a:defRPr sz="1400" b="1">
                <a:solidFill>
                  <a:schemeClr val="bg2"/>
                </a:solidFill>
              </a:defRPr>
            </a:lvl9pPr>
          </a:lstStyle>
          <a:p>
            <a:pPr lvl="0"/>
            <a:r>
              <a:rPr lang="en-US"/>
              <a:t>Subtitle</a:t>
            </a:r>
          </a:p>
        </p:txBody>
      </p:sp>
      <p:sp>
        <p:nvSpPr>
          <p:cNvPr id="13" name="Inhaltsplatzhalter 2"/>
          <p:cNvSpPr>
            <a:spLocks noGrp="1"/>
          </p:cNvSpPr>
          <p:nvPr>
            <p:ph idx="19" hasCustomPrompt="1"/>
          </p:nvPr>
        </p:nvSpPr>
        <p:spPr bwMode="gray">
          <a:xfrm>
            <a:off x="480000" y="1916612"/>
            <a:ext cx="5472162" cy="1799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0"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2" hasCustomPrompt="1"/>
          </p:nvPr>
        </p:nvSpPr>
        <p:spPr bwMode="gray">
          <a:xfrm>
            <a:off x="480624" y="4221274"/>
            <a:ext cx="5472162" cy="1799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platzhalter 4"/>
          <p:cNvSpPr>
            <a:spLocks noGrp="1"/>
          </p:cNvSpPr>
          <p:nvPr>
            <p:ph type="body" sz="quarter" idx="23" hasCustomPrompt="1"/>
          </p:nvPr>
        </p:nvSpPr>
        <p:spPr>
          <a:xfrm>
            <a:off x="480000" y="3862000"/>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8" name="Textplatzhalter 15"/>
          <p:cNvSpPr>
            <a:spLocks noGrp="1"/>
          </p:cNvSpPr>
          <p:nvPr>
            <p:ph type="body" sz="quarter" idx="24"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414668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our contents and picture above">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3360000" y="3356662"/>
            <a:ext cx="2592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3360000" y="2997000"/>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4" name="Bildplatzhalter 3"/>
          <p:cNvSpPr>
            <a:spLocks noGrp="1"/>
          </p:cNvSpPr>
          <p:nvPr>
            <p:ph type="pic" sz="quarter" idx="19" hasCustomPrompt="1"/>
          </p:nvPr>
        </p:nvSpPr>
        <p:spPr>
          <a:xfrm>
            <a:off x="479425"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2" name="Bildplatzhalter 3"/>
          <p:cNvSpPr>
            <a:spLocks noGrp="1"/>
          </p:cNvSpPr>
          <p:nvPr>
            <p:ph type="pic" sz="quarter" idx="20" hasCustomPrompt="1"/>
          </p:nvPr>
        </p:nvSpPr>
        <p:spPr>
          <a:xfrm>
            <a:off x="3359537" y="1557338"/>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3" name="Inhaltsplatzhalter 2"/>
          <p:cNvSpPr>
            <a:spLocks noGrp="1"/>
          </p:cNvSpPr>
          <p:nvPr>
            <p:ph idx="21" hasCustomPrompt="1"/>
          </p:nvPr>
        </p:nvSpPr>
        <p:spPr bwMode="gray">
          <a:xfrm>
            <a:off x="6240000" y="3356324"/>
            <a:ext cx="2592000" cy="2664726"/>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extplatzhalter 4"/>
          <p:cNvSpPr>
            <a:spLocks noGrp="1"/>
          </p:cNvSpPr>
          <p:nvPr>
            <p:ph type="body" sz="quarter" idx="22" hasCustomPrompt="1"/>
          </p:nvPr>
        </p:nvSpPr>
        <p:spPr>
          <a:xfrm>
            <a:off x="624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5" name="Bildplatzhalter 3"/>
          <p:cNvSpPr>
            <a:spLocks noGrp="1"/>
          </p:cNvSpPr>
          <p:nvPr>
            <p:ph type="pic" sz="quarter" idx="23" hasCustomPrompt="1"/>
          </p:nvPr>
        </p:nvSpPr>
        <p:spPr>
          <a:xfrm>
            <a:off x="624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17" name="Inhaltsplatzhalter 2"/>
          <p:cNvSpPr>
            <a:spLocks noGrp="1"/>
          </p:cNvSpPr>
          <p:nvPr>
            <p:ph idx="24" hasCustomPrompt="1"/>
          </p:nvPr>
        </p:nvSpPr>
        <p:spPr bwMode="gray">
          <a:xfrm>
            <a:off x="9120000" y="3356324"/>
            <a:ext cx="2592000" cy="2664726"/>
          </a:xfrm>
        </p:spPr>
        <p:txBody>
          <a:bodyPr/>
          <a:lstStyle>
            <a:lvl1pPr>
              <a:defRPr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5" hasCustomPrompt="1"/>
          </p:nvPr>
        </p:nvSpPr>
        <p:spPr>
          <a:xfrm>
            <a:off x="9120000" y="2996662"/>
            <a:ext cx="259200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Bildplatzhalter 3"/>
          <p:cNvSpPr>
            <a:spLocks noGrp="1"/>
          </p:cNvSpPr>
          <p:nvPr>
            <p:ph type="pic" sz="quarter" idx="26" hasCustomPrompt="1"/>
          </p:nvPr>
        </p:nvSpPr>
        <p:spPr>
          <a:xfrm>
            <a:off x="9120000" y="1557000"/>
            <a:ext cx="2592000" cy="1368425"/>
          </a:xfrm>
          <a:solidFill>
            <a:schemeClr val="accent5"/>
          </a:solidFill>
        </p:spPr>
        <p:txBody>
          <a:bodyPr/>
          <a:lstStyle>
            <a:lvl1pPr algn="ctr">
              <a:defRPr sz="1200" b="0">
                <a:solidFill>
                  <a:schemeClr val="tx1"/>
                </a:solidFill>
              </a:defRPr>
            </a:lvl1pPr>
          </a:lstStyle>
          <a:p>
            <a:r>
              <a:rPr lang="en-US"/>
              <a:t>Please click icon </a:t>
            </a:r>
            <a:br>
              <a:rPr lang="en-US"/>
            </a:br>
            <a:r>
              <a:rPr lang="en-US"/>
              <a:t>to insert picture</a:t>
            </a:r>
          </a:p>
        </p:txBody>
      </p:sp>
      <p:sp>
        <p:nvSpPr>
          <p:cNvPr id="20"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284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ix contents in three column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6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6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Inhaltsplatzhalter 2"/>
          <p:cNvSpPr>
            <a:spLocks noGrp="1"/>
          </p:cNvSpPr>
          <p:nvPr>
            <p:ph idx="19" hasCustomPrompt="1"/>
          </p:nvPr>
        </p:nvSpPr>
        <p:spPr bwMode="gray">
          <a:xfrm>
            <a:off x="8112000" y="1917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Textplatzhalter 4"/>
          <p:cNvSpPr>
            <a:spLocks noGrp="1"/>
          </p:cNvSpPr>
          <p:nvPr>
            <p:ph type="body" sz="quarter" idx="20" hasCustomPrompt="1"/>
          </p:nvPr>
        </p:nvSpPr>
        <p:spPr>
          <a:xfrm>
            <a:off x="8112000" y="1557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2" name="Inhaltsplatzhalter 2"/>
          <p:cNvSpPr>
            <a:spLocks noGrp="1"/>
          </p:cNvSpPr>
          <p:nvPr>
            <p:ph idx="21" hasCustomPrompt="1"/>
          </p:nvPr>
        </p:nvSpPr>
        <p:spPr bwMode="gray">
          <a:xfrm>
            <a:off x="480000"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3" name="Textplatzhalter 4"/>
          <p:cNvSpPr>
            <a:spLocks noGrp="1"/>
          </p:cNvSpPr>
          <p:nvPr>
            <p:ph type="body" sz="quarter" idx="22" hasCustomPrompt="1"/>
          </p:nvPr>
        </p:nvSpPr>
        <p:spPr>
          <a:xfrm>
            <a:off x="480000"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4" name="Inhaltsplatzhalter 2"/>
          <p:cNvSpPr>
            <a:spLocks noGrp="1"/>
          </p:cNvSpPr>
          <p:nvPr>
            <p:ph idx="23" hasCustomPrompt="1"/>
          </p:nvPr>
        </p:nvSpPr>
        <p:spPr bwMode="gray">
          <a:xfrm>
            <a:off x="4296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platzhalter 4"/>
          <p:cNvSpPr>
            <a:spLocks noGrp="1"/>
          </p:cNvSpPr>
          <p:nvPr>
            <p:ph type="body" sz="quarter" idx="24" hasCustomPrompt="1"/>
          </p:nvPr>
        </p:nvSpPr>
        <p:spPr>
          <a:xfrm>
            <a:off x="4296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7" name="Inhaltsplatzhalter 2"/>
          <p:cNvSpPr>
            <a:spLocks noGrp="1"/>
          </p:cNvSpPr>
          <p:nvPr>
            <p:ph idx="25" hasCustomPrompt="1"/>
          </p:nvPr>
        </p:nvSpPr>
        <p:spPr bwMode="gray">
          <a:xfrm>
            <a:off x="8112624" y="4221000"/>
            <a:ext cx="3600499" cy="1800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Textplatzhalter 4"/>
          <p:cNvSpPr>
            <a:spLocks noGrp="1"/>
          </p:cNvSpPr>
          <p:nvPr>
            <p:ph type="body" sz="quarter" idx="26" hasCustomPrompt="1"/>
          </p:nvPr>
        </p:nvSpPr>
        <p:spPr>
          <a:xfrm>
            <a:off x="8112624" y="3861000"/>
            <a:ext cx="3600499"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
        <p:nvSpPr>
          <p:cNvPr id="20" name="Textplatzhalter 4"/>
          <p:cNvSpPr>
            <a:spLocks noGrp="1"/>
          </p:cNvSpPr>
          <p:nvPr>
            <p:ph type="body" sz="quarter" idx="15" hasCustomPrompt="1"/>
          </p:nvPr>
        </p:nvSpPr>
        <p:spPr>
          <a:xfrm>
            <a:off x="479376" y="1557338"/>
            <a:ext cx="3601123"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Tree>
    <p:extLst>
      <p:ext uri="{BB962C8B-B14F-4D97-AF65-F5344CB8AC3E}">
        <p14:creationId xmlns:p14="http://schemas.microsoft.com/office/powerpoint/2010/main" val="16928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urvey flow ">
    <p:spTree>
      <p:nvGrpSpPr>
        <p:cNvPr id="1" name=""/>
        <p:cNvGrpSpPr/>
        <p:nvPr/>
      </p:nvGrpSpPr>
      <p:grpSpPr>
        <a:xfrm>
          <a:off x="0" y="0"/>
          <a:ext cx="0" cy="0"/>
          <a:chOff x="0" y="0"/>
          <a:chExt cx="0" cy="0"/>
        </a:xfrm>
      </p:grpSpPr>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4295775" y="1917000"/>
            <a:ext cx="7416850" cy="4104000"/>
          </a:xfrm>
        </p:spPr>
        <p:txBody>
          <a:bodyPr/>
          <a:lstStyle>
            <a:lvl1pPr>
              <a:defRPr sz="1500" b="0">
                <a:solidFill>
                  <a:schemeClr val="tx1"/>
                </a:solidFill>
              </a:defRPr>
            </a:lvl1pPr>
            <a:lvl2pPr marL="180000" indent="-180000">
              <a:buFont typeface="Arial" panose="020B0604020202020204" pitchFamily="34" charset="0"/>
              <a:buChar char="•"/>
              <a:defRPr/>
            </a:lvl2pPr>
            <a:lvl3pPr marL="360000" indent="-180000">
              <a:buFont typeface="Arial" panose="020B0604020202020204" pitchFamily="34" charset="0"/>
              <a:buChar char="•"/>
              <a:defRPr/>
            </a:lvl3pPr>
            <a:lvl4pPr marL="540000" indent="-180000">
              <a:buFont typeface="Arial" panose="020B0604020202020204" pitchFamily="34" charset="0"/>
              <a:buChar char="•"/>
              <a:defRPr/>
            </a:lvl4pPr>
            <a:lvl5pPr marL="720000" indent="-180000">
              <a:buFont typeface="Arial" panose="020B0604020202020204" pitchFamily="34" charset="0"/>
              <a:buChar char="•"/>
              <a:defRPr/>
            </a:lvl5pPr>
            <a:lvl6pPr marL="900000" indent="-180000">
              <a:defRPr/>
            </a:lvl6pPr>
            <a:lvl7pPr marL="900000" indent="-180000">
              <a:defRPr/>
            </a:lvl7pPr>
            <a:lvl8pPr marL="900000" indent="-180000">
              <a:defRPr/>
            </a:lvl8pPr>
            <a:lvl9pPr marL="900000" indent="-180000">
              <a:defRPr/>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4295775" y="1557338"/>
            <a:ext cx="7416850"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69308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35890061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57210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25637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Only title">
    <p:spTree>
      <p:nvGrpSpPr>
        <p:cNvPr id="1" name=""/>
        <p:cNvGrpSpPr/>
        <p:nvPr/>
      </p:nvGrpSpPr>
      <p:grpSpPr>
        <a:xfrm>
          <a:off x="0" y="0"/>
          <a:ext cx="0" cy="0"/>
          <a:chOff x="0" y="0"/>
          <a:chExt cx="0" cy="0"/>
        </a:xfrm>
      </p:grpSpPr>
      <p:pic>
        <p:nvPicPr>
          <p:cNvPr id="7" name="Grafik 40">
            <a:extLst>
              <a:ext uri="{FF2B5EF4-FFF2-40B4-BE49-F238E27FC236}">
                <a16:creationId xmlns:a16="http://schemas.microsoft.com/office/drawing/2014/main" id="{DB76D63D-FCFD-4107-B440-122823C7D6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3019" r="76608" b="4661"/>
          <a:stretch/>
        </p:blipFill>
        <p:spPr bwMode="gray">
          <a:xfrm>
            <a:off x="9480470" y="1"/>
            <a:ext cx="2711529" cy="6857999"/>
          </a:xfrm>
          <a:prstGeom prst="rect">
            <a:avLst/>
          </a:prstGeom>
        </p:spPr>
      </p:pic>
      <p:graphicFrame>
        <p:nvGraphicFramePr>
          <p:cNvPr id="3" name="Objek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4" imgW="306" imgH="306" progId="TCLayout.ActiveDocument.1">
                  <p:embed/>
                </p:oleObj>
              </mc:Choice>
              <mc:Fallback>
                <p:oleObj name="think-cell Folie" r:id="rId4" imgW="306" imgH="306" progId="TCLayout.ActiveDocument.1">
                  <p:embed/>
                  <p:pic>
                    <p:nvPicPr>
                      <p:cNvPr id="3" name="Objek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defRPr/>
            </a:lvl1pPr>
          </a:lstStyle>
          <a:p>
            <a:r>
              <a:rPr lang="en-US"/>
              <a:t>Headline</a:t>
            </a:r>
          </a:p>
        </p:txBody>
      </p:sp>
      <p:sp>
        <p:nvSpPr>
          <p:cNvPr id="5" name="Foliennummernplatzhalter 4"/>
          <p:cNvSpPr>
            <a:spLocks noGrp="1"/>
          </p:cNvSpPr>
          <p:nvPr>
            <p:ph type="sldNum" sz="quarter" idx="12"/>
          </p:nvPr>
        </p:nvSpPr>
        <p:spPr bwMode="gray"/>
        <p:txBody>
          <a:bodyPr/>
          <a:lstStyle/>
          <a:p>
            <a:fld id="{8FF9B0DE-3FEB-4AA0-B465-B80EF7C1333D}" type="slidenum">
              <a:rPr lang="en-US" smtClean="0"/>
              <a:t>‹nr.›</a:t>
            </a:fld>
            <a:endParaRPr lang="en-US"/>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395436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lvl1pPr>
          </a:lstStyle>
          <a:p>
            <a:r>
              <a:rPr lang="en-US"/>
              <a:t>Headline</a:t>
            </a:r>
          </a:p>
        </p:txBody>
      </p:sp>
      <p:sp>
        <p:nvSpPr>
          <p:cNvPr id="7" name="Foliennummernplatzhalter 6"/>
          <p:cNvSpPr>
            <a:spLocks noGrp="1"/>
          </p:cNvSpPr>
          <p:nvPr>
            <p:ph type="sldNum" sz="quarter" idx="12"/>
          </p:nvPr>
        </p:nvSpPr>
        <p:spPr bwMode="gray"/>
        <p:txBody>
          <a:bodyPr/>
          <a:lstStyle/>
          <a:p>
            <a:fld id="{8FF9B0DE-3FEB-4AA0-B465-B80EF7C1333D}" type="slidenum">
              <a:rPr lang="en-US" smtClean="0"/>
              <a:t>‹nr.›</a:t>
            </a:fld>
            <a:endParaRPr lang="en-US"/>
          </a:p>
        </p:txBody>
      </p:sp>
      <p:sp>
        <p:nvSpPr>
          <p:cNvPr id="9" name="Bildplatzhalter 8">
            <a:extLst>
              <a:ext uri="{FF2B5EF4-FFF2-40B4-BE49-F238E27FC236}">
                <a16:creationId xmlns:a16="http://schemas.microsoft.com/office/drawing/2014/main" id="{62180F27-732A-4307-A406-DBE86F1FA52B}"/>
              </a:ext>
            </a:extLst>
          </p:cNvPr>
          <p:cNvSpPr>
            <a:spLocks noGrp="1"/>
          </p:cNvSpPr>
          <p:nvPr>
            <p:ph type="pic" sz="quarter" idx="13" hasCustomPrompt="1"/>
          </p:nvPr>
        </p:nvSpPr>
        <p:spPr bwMode="gray">
          <a:xfrm>
            <a:off x="479376" y="1557288"/>
            <a:ext cx="11232000" cy="4464000"/>
          </a:xfrm>
          <a:prstGeom prst="rect">
            <a:avLst/>
          </a:prstGeom>
          <a:solidFill>
            <a:schemeClr val="accent5"/>
          </a:solidFill>
        </p:spPr>
        <p:txBody>
          <a:bodyPr wrap="square" bIns="1296000" anchor="ctr">
            <a:noAutofit/>
          </a:bodyPr>
          <a:lstStyle>
            <a:lvl1pPr algn="ctr">
              <a:lnSpc>
                <a:spcPct val="100000"/>
              </a:lnSpc>
              <a:defRPr sz="1200" b="0" i="0" baseline="0">
                <a:solidFill>
                  <a:schemeClr val="tx1"/>
                </a:solidFill>
              </a:defRPr>
            </a:lvl1pPr>
          </a:lstStyle>
          <a:p>
            <a:r>
              <a:rPr lang="en-US"/>
              <a:t>Please click icon </a:t>
            </a:r>
            <a:br>
              <a:rPr lang="en-US"/>
            </a:br>
            <a:r>
              <a:rPr lang="en-US"/>
              <a:t>to insert picture</a:t>
            </a:r>
          </a:p>
        </p:txBody>
      </p:sp>
      <p:sp>
        <p:nvSpPr>
          <p:cNvPr id="6"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5071380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grpSp>
        <p:nvGrpSpPr>
          <p:cNvPr id="27" name="Gruppieren 26"/>
          <p:cNvGrpSpPr/>
          <p:nvPr userDrawn="1"/>
        </p:nvGrpSpPr>
        <p:grpSpPr>
          <a:xfrm>
            <a:off x="918531" y="0"/>
            <a:ext cx="11273468" cy="6858003"/>
            <a:chOff x="918532" y="-45824"/>
            <a:chExt cx="11273468" cy="6903825"/>
          </a:xfrm>
        </p:grpSpPr>
        <p:sp>
          <p:nvSpPr>
            <p:cNvPr id="28" name="Freihandform 27"/>
            <p:cNvSpPr>
              <a:spLocks/>
            </p:cNvSpPr>
            <p:nvPr userDrawn="1"/>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9" name="Freihandform 28"/>
            <p:cNvSpPr>
              <a:spLocks/>
            </p:cNvSpPr>
            <p:nvPr userDrawn="1"/>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0" name="Freihandform 29"/>
            <p:cNvSpPr>
              <a:spLocks/>
            </p:cNvSpPr>
            <p:nvPr userDrawn="1"/>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pic>
          <p:nvPicPr>
            <p:cNvPr id="31" name="Grafik 30">
              <a:extLst>
                <a:ext uri="{FF2B5EF4-FFF2-40B4-BE49-F238E27FC236}">
                  <a16:creationId xmlns:a16="http://schemas.microsoft.com/office/drawing/2014/main" id="{BFD4A19A-17A3-402D-8493-77AB1DFAA1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gray">
            <a:xfrm>
              <a:off x="9813619" y="404813"/>
              <a:ext cx="1901235" cy="397970"/>
            </a:xfrm>
            <a:prstGeom prst="rect">
              <a:avLst/>
            </a:prstGeom>
          </p:spPr>
        </p:pic>
        <p:sp>
          <p:nvSpPr>
            <p:cNvPr id="32" name="Freihandform 31"/>
            <p:cNvSpPr>
              <a:spLocks/>
            </p:cNvSpPr>
            <p:nvPr userDrawn="1"/>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3" name="Freihandform 32"/>
            <p:cNvSpPr>
              <a:spLocks/>
            </p:cNvSpPr>
            <p:nvPr userDrawn="1"/>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4" name="Freeform 20"/>
            <p:cNvSpPr>
              <a:spLocks/>
            </p:cNvSpPr>
            <p:nvPr userDrawn="1"/>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ihandform 34"/>
            <p:cNvSpPr>
              <a:spLocks/>
            </p:cNvSpPr>
            <p:nvPr userDrawn="1"/>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sp>
        <p:nvSpPr>
          <p:cNvPr id="9" name="Rechteck 8"/>
          <p:cNvSpPr/>
          <p:nvPr userDrawn="1"/>
        </p:nvSpPr>
        <p:spPr bwMode="gray">
          <a:xfrm>
            <a:off x="8184000" y="4770804"/>
            <a:ext cx="3528575" cy="17280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b"/>
          <a:lstStyle/>
          <a:p>
            <a:pPr algn="l">
              <a:lnSpc>
                <a:spcPct val="120000"/>
              </a:lnSpc>
            </a:pPr>
            <a:r>
              <a:rPr lang="en-US" sz="1000" b="1">
                <a:solidFill>
                  <a:schemeClr val="bg1"/>
                </a:solidFill>
              </a:rPr>
              <a:t>Copyright © MetrixLab BV</a:t>
            </a:r>
          </a:p>
          <a:p>
            <a:pPr algn="l">
              <a:lnSpc>
                <a:spcPct val="120000"/>
              </a:lnSpc>
            </a:pPr>
            <a:r>
              <a:rPr lang="en-US" sz="1000">
                <a:solidFill>
                  <a:schemeClr val="bg1"/>
                </a:solidFill>
              </a:rPr>
              <a:t>All rights reserved. Nothing from this report is allowed to be multiplied, to be stored in an automated file, or to be made public electronically, mechanical, by photocopies, rerecording or any other manner, without written consent of MetrixLab. </a:t>
            </a:r>
          </a:p>
        </p:txBody>
      </p:sp>
      <p:sp>
        <p:nvSpPr>
          <p:cNvPr id="2" name="Textfeld 1"/>
          <p:cNvSpPr txBox="1"/>
          <p:nvPr userDrawn="1"/>
        </p:nvSpPr>
        <p:spPr bwMode="gray">
          <a:xfrm>
            <a:off x="479425" y="3269502"/>
            <a:ext cx="5616575" cy="432000"/>
          </a:xfrm>
          <a:prstGeom prst="rect">
            <a:avLst/>
          </a:prstGeom>
          <a:noFill/>
        </p:spPr>
        <p:txBody>
          <a:bodyPr wrap="square" lIns="0" tIns="0" rIns="0" bIns="0" rtlCol="0">
            <a:noAutofit/>
          </a:bodyPr>
          <a:lstStyle/>
          <a:p>
            <a:pPr marL="0" indent="0">
              <a:lnSpc>
                <a:spcPct val="120000"/>
              </a:lnSpc>
              <a:buSzPct val="80000"/>
              <a:buFontTx/>
              <a:buNone/>
            </a:pPr>
            <a:r>
              <a:rPr lang="en-US" sz="2800" b="1" i="0" kern="1200">
                <a:solidFill>
                  <a:schemeClr val="bg2"/>
                </a:solidFill>
                <a:latin typeface="+mj-lt"/>
                <a:ea typeface="+mj-ea"/>
                <a:cs typeface="+mj-cs"/>
              </a:rPr>
              <a:t>Thank</a:t>
            </a:r>
            <a:r>
              <a:rPr lang="en-US" sz="1600" b="0" i="0" kern="1200" baseline="0">
                <a:solidFill>
                  <a:schemeClr val="tx1"/>
                </a:solidFill>
                <a:latin typeface="+mn-lt"/>
                <a:ea typeface="+mn-ea"/>
                <a:cs typeface="+mn-cs"/>
              </a:rPr>
              <a:t> </a:t>
            </a:r>
            <a:r>
              <a:rPr lang="en-US" sz="2800" b="1" i="0" kern="1200">
                <a:solidFill>
                  <a:schemeClr val="bg2"/>
                </a:solidFill>
                <a:latin typeface="+mj-lt"/>
                <a:ea typeface="+mj-ea"/>
                <a:cs typeface="+mj-cs"/>
              </a:rPr>
              <a:t>you</a:t>
            </a:r>
          </a:p>
        </p:txBody>
      </p:sp>
      <p:sp>
        <p:nvSpPr>
          <p:cNvPr id="17" name="Textplatzhalter 9">
            <a:extLst>
              <a:ext uri="{FF2B5EF4-FFF2-40B4-BE49-F238E27FC236}">
                <a16:creationId xmlns:a16="http://schemas.microsoft.com/office/drawing/2014/main" id="{A1C76382-7069-4D66-AD21-4A85EC18E514}"/>
              </a:ext>
            </a:extLst>
          </p:cNvPr>
          <p:cNvSpPr>
            <a:spLocks noGrp="1"/>
          </p:cNvSpPr>
          <p:nvPr>
            <p:ph type="body" sz="quarter" idx="22" hasCustomPrompt="1"/>
          </p:nvPr>
        </p:nvSpPr>
        <p:spPr bwMode="gray">
          <a:xfrm>
            <a:off x="479425" y="5030272"/>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18" name="Textplatzhalter 9">
            <a:extLst>
              <a:ext uri="{FF2B5EF4-FFF2-40B4-BE49-F238E27FC236}">
                <a16:creationId xmlns:a16="http://schemas.microsoft.com/office/drawing/2014/main" id="{A1C76382-7069-4D66-AD21-4A85EC18E514}"/>
              </a:ext>
            </a:extLst>
          </p:cNvPr>
          <p:cNvSpPr>
            <a:spLocks noGrp="1"/>
          </p:cNvSpPr>
          <p:nvPr>
            <p:ph type="body" sz="quarter" idx="23" hasCustomPrompt="1"/>
          </p:nvPr>
        </p:nvSpPr>
        <p:spPr bwMode="gray">
          <a:xfrm>
            <a:off x="479425" y="5286798"/>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19" name="Textplatzhalter 9">
            <a:extLst>
              <a:ext uri="{FF2B5EF4-FFF2-40B4-BE49-F238E27FC236}">
                <a16:creationId xmlns:a16="http://schemas.microsoft.com/office/drawing/2014/main" id="{A1C76382-7069-4D66-AD21-4A85EC18E514}"/>
              </a:ext>
            </a:extLst>
          </p:cNvPr>
          <p:cNvSpPr>
            <a:spLocks noGrp="1"/>
          </p:cNvSpPr>
          <p:nvPr>
            <p:ph type="body" sz="quarter" idx="24" hasCustomPrompt="1"/>
          </p:nvPr>
        </p:nvSpPr>
        <p:spPr bwMode="gray">
          <a:xfrm>
            <a:off x="479425" y="5543325"/>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
        <p:nvSpPr>
          <p:cNvPr id="20" name="Textplatzhalter 9">
            <a:extLst>
              <a:ext uri="{FF2B5EF4-FFF2-40B4-BE49-F238E27FC236}">
                <a16:creationId xmlns:a16="http://schemas.microsoft.com/office/drawing/2014/main" id="{710D230A-D3AF-476C-A914-511191FEA682}"/>
              </a:ext>
            </a:extLst>
          </p:cNvPr>
          <p:cNvSpPr>
            <a:spLocks noGrp="1"/>
          </p:cNvSpPr>
          <p:nvPr>
            <p:ph type="body" sz="quarter" idx="25" hasCustomPrompt="1"/>
          </p:nvPr>
        </p:nvSpPr>
        <p:spPr bwMode="gray">
          <a:xfrm>
            <a:off x="479425" y="4068796"/>
            <a:ext cx="5616624" cy="216000"/>
          </a:xfrm>
        </p:spPr>
        <p:txBody>
          <a:bodyPr anchor="ctr"/>
          <a:lstStyle>
            <a:lvl1pPr marL="0">
              <a:lnSpc>
                <a:spcPct val="120000"/>
              </a:lnSpc>
              <a:buFontTx/>
              <a:buNone/>
              <a:defRPr sz="1600" b="0">
                <a:solidFill>
                  <a:schemeClr val="bg2"/>
                </a:solidFill>
              </a:defRPr>
            </a:lvl1pPr>
            <a:lvl2pPr>
              <a:defRPr>
                <a:solidFill>
                  <a:schemeClr val="bg2"/>
                </a:solidFill>
              </a:defRPr>
            </a:lvl2pPr>
            <a:lvl3pPr marL="0" marR="0" indent="0" algn="l" defTabSz="914400" rtl="0" eaLnBrk="1" fontAlgn="auto" latinLnBrk="0" hangingPunct="1">
              <a:lnSpc>
                <a:spcPct val="120000"/>
              </a:lnSpc>
              <a:spcBef>
                <a:spcPts val="0"/>
              </a:spcBef>
              <a:spcAft>
                <a:spcPts val="0"/>
              </a:spcAft>
              <a:buClrTx/>
              <a:buSzPct val="100000"/>
              <a:buFontTx/>
              <a:buNone/>
              <a:tabLst/>
              <a:defRPr sz="1600" b="0">
                <a:solidFill>
                  <a:schemeClr val="bg2"/>
                </a:solidFill>
              </a:defRPr>
            </a:lvl3pPr>
            <a:lvl4pPr marL="0" indent="0">
              <a:lnSpc>
                <a:spcPct val="120000"/>
              </a:lnSpc>
              <a:buFontTx/>
              <a:buNone/>
              <a:defRPr sz="1600" b="0">
                <a:solidFill>
                  <a:schemeClr val="bg2"/>
                </a:solidFill>
              </a:defRPr>
            </a:lvl4pPr>
            <a:lvl5pPr marL="0" indent="0">
              <a:lnSpc>
                <a:spcPct val="120000"/>
              </a:lnSpc>
              <a:buFontTx/>
              <a:buNone/>
              <a:defRPr sz="1600" b="0">
                <a:solidFill>
                  <a:schemeClr val="bg2"/>
                </a:solidFill>
              </a:defRPr>
            </a:lvl5pPr>
            <a:lvl6pPr marL="0" indent="0">
              <a:lnSpc>
                <a:spcPct val="120000"/>
              </a:lnSpc>
              <a:buFontTx/>
              <a:buNone/>
              <a:defRPr sz="1600" b="0">
                <a:solidFill>
                  <a:schemeClr val="bg2"/>
                </a:solidFill>
              </a:defRPr>
            </a:lvl6pPr>
            <a:lvl7pPr marL="0" indent="0">
              <a:lnSpc>
                <a:spcPct val="120000"/>
              </a:lnSpc>
              <a:buFontTx/>
              <a:buNone/>
              <a:defRPr sz="1600" b="0">
                <a:solidFill>
                  <a:schemeClr val="bg2"/>
                </a:solidFill>
              </a:defRPr>
            </a:lvl7pPr>
            <a:lvl8pPr marL="0" indent="0">
              <a:lnSpc>
                <a:spcPct val="120000"/>
              </a:lnSpc>
              <a:buFontTx/>
              <a:buNone/>
              <a:defRPr sz="1600" b="0">
                <a:solidFill>
                  <a:schemeClr val="bg2"/>
                </a:solidFill>
              </a:defRPr>
            </a:lvl8pPr>
            <a:lvl9pPr marL="0" indent="0">
              <a:lnSpc>
                <a:spcPct val="100000"/>
              </a:lnSpc>
              <a:buFontTx/>
              <a:buNone/>
              <a:defRPr sz="1600" b="0">
                <a:solidFill>
                  <a:schemeClr val="bg2"/>
                </a:solidFill>
              </a:defRPr>
            </a:lvl9pPr>
          </a:lstStyle>
          <a:p>
            <a:pPr lvl="8"/>
            <a:r>
              <a:rPr lang="en-US"/>
              <a:t>Name</a:t>
            </a:r>
          </a:p>
        </p:txBody>
      </p:sp>
      <p:sp>
        <p:nvSpPr>
          <p:cNvPr id="21" name="Textplatzhalter 9">
            <a:extLst>
              <a:ext uri="{FF2B5EF4-FFF2-40B4-BE49-F238E27FC236}">
                <a16:creationId xmlns:a16="http://schemas.microsoft.com/office/drawing/2014/main" id="{4171D6E2-8C1A-41F5-9FAA-91AFD72A4659}"/>
              </a:ext>
            </a:extLst>
          </p:cNvPr>
          <p:cNvSpPr>
            <a:spLocks noGrp="1"/>
          </p:cNvSpPr>
          <p:nvPr>
            <p:ph type="body" sz="quarter" idx="26" hasCustomPrompt="1"/>
          </p:nvPr>
        </p:nvSpPr>
        <p:spPr bwMode="gray">
          <a:xfrm>
            <a:off x="479425" y="4325322"/>
            <a:ext cx="5616624" cy="216000"/>
          </a:xfrm>
        </p:spPr>
        <p:txBody>
          <a:bodyPr anchor="ctr"/>
          <a:lstStyle>
            <a:lvl1pPr marL="0">
              <a:lnSpc>
                <a:spcPct val="100000"/>
              </a:lnSpc>
              <a:buFontTx/>
              <a:buNone/>
              <a:defRPr sz="1400" b="1">
                <a:solidFill>
                  <a:schemeClr val="tx1"/>
                </a:solidFill>
              </a:defRPr>
            </a:lvl1pPr>
            <a:lvl2pPr>
              <a:lnSpc>
                <a:spcPct val="100000"/>
              </a:lnSpc>
              <a:defRPr sz="1400" b="1">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1">
                <a:solidFill>
                  <a:schemeClr val="tx1"/>
                </a:solidFill>
              </a:defRPr>
            </a:lvl3pPr>
            <a:lvl4pPr marL="0" indent="0">
              <a:lnSpc>
                <a:spcPct val="100000"/>
              </a:lnSpc>
              <a:buFontTx/>
              <a:buNone/>
              <a:defRPr sz="1400" b="1">
                <a:solidFill>
                  <a:schemeClr val="tx1"/>
                </a:solidFill>
              </a:defRPr>
            </a:lvl4pPr>
            <a:lvl5pPr marL="0" indent="0">
              <a:lnSpc>
                <a:spcPct val="100000"/>
              </a:lnSpc>
              <a:buFontTx/>
              <a:buNone/>
              <a:defRPr sz="1400" b="1">
                <a:solidFill>
                  <a:schemeClr val="tx1"/>
                </a:solidFill>
              </a:defRPr>
            </a:lvl5pPr>
            <a:lvl6pPr marL="0" indent="0">
              <a:lnSpc>
                <a:spcPct val="100000"/>
              </a:lnSpc>
              <a:buFontTx/>
              <a:buNone/>
              <a:defRPr sz="1400" b="1">
                <a:solidFill>
                  <a:schemeClr val="tx1"/>
                </a:solidFill>
              </a:defRPr>
            </a:lvl6pPr>
            <a:lvl7pPr marL="0" indent="0">
              <a:lnSpc>
                <a:spcPct val="100000"/>
              </a:lnSpc>
              <a:buFontTx/>
              <a:buNone/>
              <a:defRPr sz="1400" b="1">
                <a:solidFill>
                  <a:schemeClr val="tx1"/>
                </a:solidFill>
              </a:defRPr>
            </a:lvl7pPr>
            <a:lvl8pPr marL="0" indent="0">
              <a:lnSpc>
                <a:spcPct val="100000"/>
              </a:lnSpc>
              <a:buFontTx/>
              <a:buNone/>
              <a:defRPr sz="1400" b="1">
                <a:solidFill>
                  <a:schemeClr val="tx1"/>
                </a:solidFill>
              </a:defRPr>
            </a:lvl8pPr>
            <a:lvl9pPr marL="0" indent="0">
              <a:lnSpc>
                <a:spcPct val="100000"/>
              </a:lnSpc>
              <a:buFontTx/>
              <a:buNone/>
              <a:defRPr sz="1400" b="1">
                <a:solidFill>
                  <a:schemeClr val="tx1"/>
                </a:solidFill>
              </a:defRPr>
            </a:lvl9pPr>
          </a:lstStyle>
          <a:p>
            <a:pPr lvl="8"/>
            <a:r>
              <a:rPr lang="en-US"/>
              <a:t>Job title</a:t>
            </a:r>
          </a:p>
        </p:txBody>
      </p:sp>
      <p:sp>
        <p:nvSpPr>
          <p:cNvPr id="22" name="Textplatzhalter 9">
            <a:extLst>
              <a:ext uri="{FF2B5EF4-FFF2-40B4-BE49-F238E27FC236}">
                <a16:creationId xmlns:a16="http://schemas.microsoft.com/office/drawing/2014/main" id="{98626525-D7DA-4AB8-88AC-7B4EDA946767}"/>
              </a:ext>
            </a:extLst>
          </p:cNvPr>
          <p:cNvSpPr>
            <a:spLocks noGrp="1"/>
          </p:cNvSpPr>
          <p:nvPr>
            <p:ph type="body" sz="quarter" idx="27" hasCustomPrompt="1"/>
          </p:nvPr>
        </p:nvSpPr>
        <p:spPr bwMode="gray">
          <a:xfrm>
            <a:off x="479425" y="4581849"/>
            <a:ext cx="5616624" cy="216000"/>
          </a:xfrm>
        </p:spPr>
        <p:txBody>
          <a:bodyPr anchor="ctr"/>
          <a:lstStyle>
            <a:lvl1pPr marL="0">
              <a:lnSpc>
                <a:spcPct val="100000"/>
              </a:lnSpc>
              <a:buFontTx/>
              <a:buNone/>
              <a:defRPr sz="1400" b="0">
                <a:solidFill>
                  <a:schemeClr val="tx1"/>
                </a:solidFill>
              </a:defRPr>
            </a:lvl1pPr>
            <a:lvl2pPr>
              <a:lnSpc>
                <a:spcPct val="100000"/>
              </a:lnSpc>
              <a:defRPr sz="1400" b="0">
                <a:solidFill>
                  <a:schemeClr val="tx1"/>
                </a:solidFill>
              </a:defRPr>
            </a:lvl2pPr>
            <a:lvl3pPr marL="0" marR="0" indent="0" algn="l" defTabSz="914400" rtl="0" eaLnBrk="1" fontAlgn="auto" latinLnBrk="0" hangingPunct="1">
              <a:lnSpc>
                <a:spcPct val="100000"/>
              </a:lnSpc>
              <a:spcBef>
                <a:spcPts val="0"/>
              </a:spcBef>
              <a:spcAft>
                <a:spcPts val="0"/>
              </a:spcAft>
              <a:buClrTx/>
              <a:buSzPct val="100000"/>
              <a:buFontTx/>
              <a:buNone/>
              <a:tabLst/>
              <a:defRPr sz="1400" b="0">
                <a:solidFill>
                  <a:schemeClr val="tx1"/>
                </a:solidFill>
              </a:defRPr>
            </a:lvl3pPr>
            <a:lvl4pPr marL="0" indent="0">
              <a:lnSpc>
                <a:spcPct val="100000"/>
              </a:lnSpc>
              <a:buFontTx/>
              <a:buNone/>
              <a:defRPr sz="1400" b="0">
                <a:solidFill>
                  <a:schemeClr val="tx1"/>
                </a:solidFill>
              </a:defRPr>
            </a:lvl4pPr>
            <a:lvl5pPr marL="0" indent="0">
              <a:lnSpc>
                <a:spcPct val="100000"/>
              </a:lnSpc>
              <a:buFontTx/>
              <a:buNone/>
              <a:defRPr sz="1400" b="0">
                <a:solidFill>
                  <a:schemeClr val="tx1"/>
                </a:solidFill>
              </a:defRPr>
            </a:lvl5pPr>
            <a:lvl6pPr marL="0" indent="0">
              <a:lnSpc>
                <a:spcPct val="100000"/>
              </a:lnSpc>
              <a:buFontTx/>
              <a:buNone/>
              <a:defRPr sz="1400" b="0">
                <a:solidFill>
                  <a:schemeClr val="tx1"/>
                </a:solidFill>
              </a:defRPr>
            </a:lvl6pPr>
            <a:lvl7pPr marL="0" indent="0">
              <a:lnSpc>
                <a:spcPct val="100000"/>
              </a:lnSpc>
              <a:buFontTx/>
              <a:buNone/>
              <a:defRPr sz="1400" b="0">
                <a:solidFill>
                  <a:schemeClr val="tx1"/>
                </a:solidFill>
              </a:defRPr>
            </a:lvl7pPr>
            <a:lvl8pPr marL="0" indent="0">
              <a:lnSpc>
                <a:spcPct val="100000"/>
              </a:lnSpc>
              <a:buFontTx/>
              <a:buNone/>
              <a:defRPr sz="1400" b="0">
                <a:solidFill>
                  <a:schemeClr val="tx1"/>
                </a:solidFill>
              </a:defRPr>
            </a:lvl8pPr>
            <a:lvl9pPr marL="0" indent="0">
              <a:lnSpc>
                <a:spcPct val="100000"/>
              </a:lnSpc>
              <a:buFontTx/>
              <a:buNone/>
              <a:defRPr sz="1400" b="0">
                <a:solidFill>
                  <a:schemeClr val="tx1"/>
                </a:solidFill>
              </a:defRPr>
            </a:lvl9pPr>
          </a:lstStyle>
          <a:p>
            <a:pPr lvl="0"/>
            <a:r>
              <a:rPr lang="en-US"/>
              <a:t>Email address</a:t>
            </a:r>
          </a:p>
        </p:txBody>
      </p:sp>
    </p:spTree>
    <p:extLst>
      <p:ext uri="{BB962C8B-B14F-4D97-AF65-F5344CB8AC3E}">
        <p14:creationId xmlns:p14="http://schemas.microsoft.com/office/powerpoint/2010/main" val="48850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tro / Outro">
    <p:spTree>
      <p:nvGrpSpPr>
        <p:cNvPr id="1" name=""/>
        <p:cNvGrpSpPr/>
        <p:nvPr/>
      </p:nvGrpSpPr>
      <p:grpSpPr>
        <a:xfrm>
          <a:off x="0" y="0"/>
          <a:ext cx="0" cy="0"/>
          <a:chOff x="0" y="0"/>
          <a:chExt cx="0" cy="0"/>
        </a:xfrm>
      </p:grpSpPr>
      <p:grpSp>
        <p:nvGrpSpPr>
          <p:cNvPr id="15" name="Gruppieren 14"/>
          <p:cNvGrpSpPr/>
          <p:nvPr userDrawn="1"/>
        </p:nvGrpSpPr>
        <p:grpSpPr>
          <a:xfrm>
            <a:off x="918531" y="0"/>
            <a:ext cx="11273468" cy="6858003"/>
            <a:chOff x="918532" y="-45824"/>
            <a:chExt cx="11273468" cy="6903825"/>
          </a:xfrm>
        </p:grpSpPr>
        <p:sp>
          <p:nvSpPr>
            <p:cNvPr id="16" name="Freihandform 15"/>
            <p:cNvSpPr>
              <a:spLocks/>
            </p:cNvSpPr>
            <p:nvPr userDrawn="1"/>
          </p:nvSpPr>
          <p:spPr bwMode="auto">
            <a:xfrm rot="5400000">
              <a:off x="3103353" y="-2230645"/>
              <a:ext cx="6903825" cy="11273468"/>
            </a:xfrm>
            <a:custGeom>
              <a:avLst/>
              <a:gdLst>
                <a:gd name="connsiteX0" fmla="*/ 0 w 6903825"/>
                <a:gd name="connsiteY0" fmla="*/ 11273468 h 11273468"/>
                <a:gd name="connsiteX1" fmla="*/ 0 w 6903825"/>
                <a:gd name="connsiteY1" fmla="*/ 0 h 11273468"/>
                <a:gd name="connsiteX2" fmla="*/ 6903825 w 6903825"/>
                <a:gd name="connsiteY2" fmla="*/ 0 h 11273468"/>
                <a:gd name="connsiteX3" fmla="*/ 6903825 w 6903825"/>
                <a:gd name="connsiteY3" fmla="*/ 8220578 h 11273468"/>
                <a:gd name="connsiteX4" fmla="*/ 4240635 w 6903825"/>
                <a:gd name="connsiteY4" fmla="*/ 3075464 h 11273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5" h="11273468">
                  <a:moveTo>
                    <a:pt x="0" y="11273468"/>
                  </a:moveTo>
                  <a:lnTo>
                    <a:pt x="0" y="0"/>
                  </a:lnTo>
                  <a:lnTo>
                    <a:pt x="6903825" y="0"/>
                  </a:lnTo>
                  <a:lnTo>
                    <a:pt x="6903825" y="8220578"/>
                  </a:lnTo>
                  <a:lnTo>
                    <a:pt x="4240635" y="3075464"/>
                  </a:lnTo>
                  <a:close/>
                </a:path>
              </a:pathLst>
            </a:custGeom>
            <a:solidFill>
              <a:srgbClr val="12BD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7" name="Freihandform 16"/>
            <p:cNvSpPr>
              <a:spLocks/>
            </p:cNvSpPr>
            <p:nvPr userDrawn="1"/>
          </p:nvSpPr>
          <p:spPr bwMode="auto">
            <a:xfrm rot="5400000">
              <a:off x="3104192" y="-2229807"/>
              <a:ext cx="6903823" cy="11271793"/>
            </a:xfrm>
            <a:custGeom>
              <a:avLst/>
              <a:gdLst>
                <a:gd name="connsiteX0" fmla="*/ 0 w 6903823"/>
                <a:gd name="connsiteY0" fmla="*/ 11271793 h 11271793"/>
                <a:gd name="connsiteX1" fmla="*/ 0 w 6903823"/>
                <a:gd name="connsiteY1" fmla="*/ 0 h 11271793"/>
                <a:gd name="connsiteX2" fmla="*/ 6903823 w 6903823"/>
                <a:gd name="connsiteY2" fmla="*/ 0 h 11271793"/>
                <a:gd name="connsiteX3" fmla="*/ 6903823 w 6903823"/>
                <a:gd name="connsiteY3" fmla="*/ 5416958 h 11271793"/>
                <a:gd name="connsiteX4" fmla="*/ 4972155 w 6903823"/>
                <a:gd name="connsiteY4" fmla="*/ 1654335 h 11271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823" h="11271793">
                  <a:moveTo>
                    <a:pt x="0" y="11271793"/>
                  </a:moveTo>
                  <a:lnTo>
                    <a:pt x="0" y="0"/>
                  </a:lnTo>
                  <a:lnTo>
                    <a:pt x="6903823" y="0"/>
                  </a:lnTo>
                  <a:lnTo>
                    <a:pt x="6903823" y="5416958"/>
                  </a:lnTo>
                  <a:lnTo>
                    <a:pt x="4972155" y="165433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18" name="Freihandform 17"/>
            <p:cNvSpPr>
              <a:spLocks/>
            </p:cNvSpPr>
            <p:nvPr userDrawn="1"/>
          </p:nvSpPr>
          <p:spPr bwMode="auto">
            <a:xfrm rot="5400000">
              <a:off x="3104162" y="-2229837"/>
              <a:ext cx="6903823" cy="11271852"/>
            </a:xfrm>
            <a:custGeom>
              <a:avLst/>
              <a:gdLst>
                <a:gd name="connsiteX0" fmla="*/ 0 w 6903823"/>
                <a:gd name="connsiteY0" fmla="*/ 11271852 h 11271852"/>
                <a:gd name="connsiteX1" fmla="*/ 0 w 6903823"/>
                <a:gd name="connsiteY1" fmla="*/ 1736220 h 11271852"/>
                <a:gd name="connsiteX2" fmla="*/ 897657 w 6903823"/>
                <a:gd name="connsiteY2" fmla="*/ 0 h 11271852"/>
                <a:gd name="connsiteX3" fmla="*/ 6903823 w 6903823"/>
                <a:gd name="connsiteY3" fmla="*/ 0 h 11271852"/>
                <a:gd name="connsiteX4" fmla="*/ 6903823 w 6903823"/>
                <a:gd name="connsiteY4" fmla="*/ 5427525 h 11271852"/>
                <a:gd name="connsiteX5" fmla="*/ 4968345 w 6903823"/>
                <a:gd name="connsiteY5" fmla="*/ 1661954 h 1127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03823" h="11271852">
                  <a:moveTo>
                    <a:pt x="0" y="11271852"/>
                  </a:moveTo>
                  <a:lnTo>
                    <a:pt x="0" y="1736220"/>
                  </a:lnTo>
                  <a:lnTo>
                    <a:pt x="897657" y="0"/>
                  </a:lnTo>
                  <a:lnTo>
                    <a:pt x="6903823" y="0"/>
                  </a:lnTo>
                  <a:lnTo>
                    <a:pt x="6903823" y="5427525"/>
                  </a:lnTo>
                  <a:lnTo>
                    <a:pt x="4968345" y="1661954"/>
                  </a:lnTo>
                  <a:close/>
                </a:path>
              </a:pathLst>
            </a:custGeom>
            <a:solidFill>
              <a:srgbClr val="1245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0" name="Freihandform 19"/>
            <p:cNvSpPr>
              <a:spLocks/>
            </p:cNvSpPr>
            <p:nvPr userDrawn="1"/>
          </p:nvSpPr>
          <p:spPr bwMode="auto">
            <a:xfrm rot="5400000">
              <a:off x="3636908" y="-2761610"/>
              <a:ext cx="4272599" cy="9704175"/>
            </a:xfrm>
            <a:custGeom>
              <a:avLst/>
              <a:gdLst>
                <a:gd name="connsiteX0" fmla="*/ 0 w 4240634"/>
                <a:gd name="connsiteY0" fmla="*/ 9608925 h 9608925"/>
                <a:gd name="connsiteX1" fmla="*/ 0 w 4240634"/>
                <a:gd name="connsiteY1" fmla="*/ 6820655 h 9608925"/>
                <a:gd name="connsiteX2" fmla="*/ 3512924 w 4240634"/>
                <a:gd name="connsiteY2" fmla="*/ 0 h 9608925"/>
                <a:gd name="connsiteX3" fmla="*/ 4240634 w 4240634"/>
                <a:gd name="connsiteY3" fmla="*/ 1413511 h 9608925"/>
                <a:gd name="connsiteX0" fmla="*/ 0 w 4272599"/>
                <a:gd name="connsiteY0" fmla="*/ 9608925 h 9608925"/>
                <a:gd name="connsiteX1" fmla="*/ 0 w 4272599"/>
                <a:gd name="connsiteY1" fmla="*/ 6820655 h 9608925"/>
                <a:gd name="connsiteX2" fmla="*/ 3512924 w 4272599"/>
                <a:gd name="connsiteY2" fmla="*/ 0 h 9608925"/>
                <a:gd name="connsiteX3" fmla="*/ 4272599 w 4272599"/>
                <a:gd name="connsiteY3" fmla="*/ 1350009 h 9608925"/>
                <a:gd name="connsiteX4" fmla="*/ 0 w 4272599"/>
                <a:gd name="connsiteY4" fmla="*/ 9608925 h 9608925"/>
                <a:gd name="connsiteX0" fmla="*/ 0 w 4272599"/>
                <a:gd name="connsiteY0" fmla="*/ 9704175 h 9704175"/>
                <a:gd name="connsiteX1" fmla="*/ 0 w 4272599"/>
                <a:gd name="connsiteY1" fmla="*/ 6915905 h 9704175"/>
                <a:gd name="connsiteX2" fmla="*/ 3564063 w 4272599"/>
                <a:gd name="connsiteY2" fmla="*/ 0 h 9704175"/>
                <a:gd name="connsiteX3" fmla="*/ 4272599 w 4272599"/>
                <a:gd name="connsiteY3" fmla="*/ 1445259 h 9704175"/>
                <a:gd name="connsiteX4" fmla="*/ 0 w 4272599"/>
                <a:gd name="connsiteY4" fmla="*/ 9704175 h 9704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2599" h="9704175">
                  <a:moveTo>
                    <a:pt x="0" y="9704175"/>
                  </a:moveTo>
                  <a:lnTo>
                    <a:pt x="0" y="6915905"/>
                  </a:lnTo>
                  <a:lnTo>
                    <a:pt x="3564063" y="0"/>
                  </a:lnTo>
                  <a:lnTo>
                    <a:pt x="4272599" y="1445259"/>
                  </a:lnTo>
                  <a:lnTo>
                    <a:pt x="0" y="9704175"/>
                  </a:ln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1" name="Freihandform 20"/>
            <p:cNvSpPr>
              <a:spLocks/>
            </p:cNvSpPr>
            <p:nvPr userDrawn="1"/>
          </p:nvSpPr>
          <p:spPr bwMode="auto">
            <a:xfrm rot="5400000">
              <a:off x="6045229" y="-2385502"/>
              <a:ext cx="3512924" cy="8192283"/>
            </a:xfrm>
            <a:custGeom>
              <a:avLst/>
              <a:gdLst>
                <a:gd name="connsiteX0" fmla="*/ 0 w 3512924"/>
                <a:gd name="connsiteY0" fmla="*/ 8192283 h 8192283"/>
                <a:gd name="connsiteX1" fmla="*/ 0 w 3512924"/>
                <a:gd name="connsiteY1" fmla="*/ 5380808 h 8192283"/>
                <a:gd name="connsiteX2" fmla="*/ 150365 w 3512924"/>
                <a:gd name="connsiteY2" fmla="*/ 5088225 h 8192283"/>
                <a:gd name="connsiteX3" fmla="*/ 2060305 w 3512924"/>
                <a:gd name="connsiteY3" fmla="*/ 1371832 h 8192283"/>
                <a:gd name="connsiteX4" fmla="*/ 2059674 w 3512924"/>
                <a:gd name="connsiteY4" fmla="*/ 1370569 h 8192283"/>
                <a:gd name="connsiteX5" fmla="*/ 2751247 w 3512924"/>
                <a:gd name="connsiteY5" fmla="*/ 23369 h 8192283"/>
                <a:gd name="connsiteX6" fmla="*/ 2751247 w 3512924"/>
                <a:gd name="connsiteY6" fmla="*/ 24000 h 8192283"/>
                <a:gd name="connsiteX7" fmla="*/ 2785983 w 3512924"/>
                <a:gd name="connsiteY7" fmla="*/ 0 h 8192283"/>
                <a:gd name="connsiteX8" fmla="*/ 2820088 w 3512924"/>
                <a:gd name="connsiteY8" fmla="*/ 22737 h 8192283"/>
                <a:gd name="connsiteX9" fmla="*/ 3512924 w 3512924"/>
                <a:gd name="connsiteY9" fmla="*/ 1369306 h 8192283"/>
                <a:gd name="connsiteX10" fmla="*/ 2787246 w 3512924"/>
                <a:gd name="connsiteY10" fmla="*/ 2782192 h 8192283"/>
                <a:gd name="connsiteX11" fmla="*/ 23522 w 3512924"/>
                <a:gd name="connsiteY11" fmla="*/ 8146626 h 81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2924" h="8192283">
                  <a:moveTo>
                    <a:pt x="0" y="8192283"/>
                  </a:moveTo>
                  <a:lnTo>
                    <a:pt x="0" y="5380808"/>
                  </a:lnTo>
                  <a:lnTo>
                    <a:pt x="150365" y="5088225"/>
                  </a:lnTo>
                  <a:cubicBezTo>
                    <a:pt x="714851" y="3989838"/>
                    <a:pt x="1348660" y="2756563"/>
                    <a:pt x="2060305" y="1371832"/>
                  </a:cubicBezTo>
                  <a:cubicBezTo>
                    <a:pt x="2060305" y="1371832"/>
                    <a:pt x="2060305" y="1371832"/>
                    <a:pt x="2059674" y="1370569"/>
                  </a:cubicBezTo>
                  <a:cubicBezTo>
                    <a:pt x="2059674" y="1370569"/>
                    <a:pt x="2059674" y="1370569"/>
                    <a:pt x="2751247" y="23369"/>
                  </a:cubicBezTo>
                  <a:cubicBezTo>
                    <a:pt x="2751247" y="23369"/>
                    <a:pt x="2751247" y="23369"/>
                    <a:pt x="2751247" y="24000"/>
                  </a:cubicBezTo>
                  <a:cubicBezTo>
                    <a:pt x="2760089" y="7579"/>
                    <a:pt x="2767036" y="0"/>
                    <a:pt x="2785983" y="0"/>
                  </a:cubicBezTo>
                  <a:cubicBezTo>
                    <a:pt x="2803667" y="0"/>
                    <a:pt x="2811878" y="8210"/>
                    <a:pt x="2820088" y="22737"/>
                  </a:cubicBezTo>
                  <a:cubicBezTo>
                    <a:pt x="2820088" y="22737"/>
                    <a:pt x="2820088" y="22737"/>
                    <a:pt x="3512924" y="1369306"/>
                  </a:cubicBezTo>
                  <a:lnTo>
                    <a:pt x="2787246" y="2782192"/>
                  </a:lnTo>
                  <a:cubicBezTo>
                    <a:pt x="2787246" y="2782192"/>
                    <a:pt x="2787246" y="2782192"/>
                    <a:pt x="23522" y="814662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eform 20"/>
            <p:cNvSpPr>
              <a:spLocks/>
            </p:cNvSpPr>
            <p:nvPr userDrawn="1"/>
          </p:nvSpPr>
          <p:spPr bwMode="auto">
            <a:xfrm rot="5400000">
              <a:off x="9781381" y="2802256"/>
              <a:ext cx="1455420" cy="2785110"/>
            </a:xfrm>
            <a:custGeom>
              <a:avLst/>
              <a:gdLst>
                <a:gd name="T0" fmla="*/ 0 w 2302"/>
                <a:gd name="T1" fmla="*/ 2170 h 4405"/>
                <a:gd name="T2" fmla="*/ 1096 w 2302"/>
                <a:gd name="T3" fmla="*/ 37 h 4405"/>
                <a:gd name="T4" fmla="*/ 1096 w 2302"/>
                <a:gd name="T5" fmla="*/ 38 h 4405"/>
                <a:gd name="T6" fmla="*/ 1151 w 2302"/>
                <a:gd name="T7" fmla="*/ 0 h 4405"/>
                <a:gd name="T8" fmla="*/ 1205 w 2302"/>
                <a:gd name="T9" fmla="*/ 36 h 4405"/>
                <a:gd name="T10" fmla="*/ 1205 w 2302"/>
                <a:gd name="T11" fmla="*/ 36 h 4405"/>
                <a:gd name="T12" fmla="*/ 2302 w 2302"/>
                <a:gd name="T13" fmla="*/ 2168 h 4405"/>
                <a:gd name="T14" fmla="*/ 2302 w 2302"/>
                <a:gd name="T15" fmla="*/ 2168 h 4405"/>
                <a:gd name="T16" fmla="*/ 1152 w 2302"/>
                <a:gd name="T17" fmla="*/ 4405 h 4405"/>
                <a:gd name="T18" fmla="*/ 0 w 2302"/>
                <a:gd name="T19" fmla="*/ 2170 h 4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02" h="4405">
                  <a:moveTo>
                    <a:pt x="0" y="2170"/>
                  </a:moveTo>
                  <a:cubicBezTo>
                    <a:pt x="1096" y="37"/>
                    <a:pt x="1096" y="37"/>
                    <a:pt x="1096" y="37"/>
                  </a:cubicBezTo>
                  <a:cubicBezTo>
                    <a:pt x="1096" y="38"/>
                    <a:pt x="1096" y="38"/>
                    <a:pt x="1096" y="38"/>
                  </a:cubicBezTo>
                  <a:cubicBezTo>
                    <a:pt x="1109" y="12"/>
                    <a:pt x="1121" y="0"/>
                    <a:pt x="1151" y="0"/>
                  </a:cubicBezTo>
                  <a:cubicBezTo>
                    <a:pt x="1178" y="0"/>
                    <a:pt x="1192" y="13"/>
                    <a:pt x="1205" y="36"/>
                  </a:cubicBezTo>
                  <a:cubicBezTo>
                    <a:pt x="1205" y="36"/>
                    <a:pt x="1205" y="36"/>
                    <a:pt x="1205" y="36"/>
                  </a:cubicBezTo>
                  <a:cubicBezTo>
                    <a:pt x="2302" y="2168"/>
                    <a:pt x="2302" y="2168"/>
                    <a:pt x="2302" y="2168"/>
                  </a:cubicBezTo>
                  <a:cubicBezTo>
                    <a:pt x="2302" y="2168"/>
                    <a:pt x="2302" y="2168"/>
                    <a:pt x="2302" y="2168"/>
                  </a:cubicBezTo>
                  <a:cubicBezTo>
                    <a:pt x="1152" y="4405"/>
                    <a:pt x="1152" y="4405"/>
                    <a:pt x="1152" y="4405"/>
                  </a:cubicBezTo>
                  <a:cubicBezTo>
                    <a:pt x="0" y="2170"/>
                    <a:pt x="0" y="2170"/>
                    <a:pt x="0" y="2170"/>
                  </a:cubicBezTo>
                  <a:close/>
                </a:path>
              </a:pathLst>
            </a:custGeom>
            <a:solidFill>
              <a:srgbClr val="2B62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ihandform 22"/>
            <p:cNvSpPr>
              <a:spLocks/>
            </p:cNvSpPr>
            <p:nvPr userDrawn="1"/>
          </p:nvSpPr>
          <p:spPr bwMode="auto">
            <a:xfrm rot="5400000">
              <a:off x="8355291" y="3311583"/>
              <a:ext cx="1937321" cy="5155515"/>
            </a:xfrm>
            <a:custGeom>
              <a:avLst/>
              <a:gdLst>
                <a:gd name="connsiteX0" fmla="*/ 0 w 1946910"/>
                <a:gd name="connsiteY0" fmla="*/ 1369306 h 5155448"/>
                <a:gd name="connsiteX1" fmla="*/ 692505 w 1946910"/>
                <a:gd name="connsiteY1" fmla="*/ 22737 h 5155448"/>
                <a:gd name="connsiteX2" fmla="*/ 726593 w 1946910"/>
                <a:gd name="connsiteY2" fmla="*/ 0 h 5155448"/>
                <a:gd name="connsiteX3" fmla="*/ 761313 w 1946910"/>
                <a:gd name="connsiteY3" fmla="*/ 24000 h 5155448"/>
                <a:gd name="connsiteX4" fmla="*/ 1453186 w 1946910"/>
                <a:gd name="connsiteY4" fmla="*/ 1370569 h 5155448"/>
                <a:gd name="connsiteX5" fmla="*/ 1452555 w 1946910"/>
                <a:gd name="connsiteY5" fmla="*/ 1371832 h 5155448"/>
                <a:gd name="connsiteX6" fmla="*/ 1752633 w 1946910"/>
                <a:gd name="connsiteY6" fmla="*/ 1956063 h 5155448"/>
                <a:gd name="connsiteX7" fmla="*/ 1946910 w 1946910"/>
                <a:gd name="connsiteY7" fmla="*/ 2334309 h 5155448"/>
                <a:gd name="connsiteX8" fmla="*/ 1946910 w 1946910"/>
                <a:gd name="connsiteY8" fmla="*/ 5155448 h 5155448"/>
                <a:gd name="connsiteX9" fmla="*/ 1937694 w 1946910"/>
                <a:gd name="connsiteY9" fmla="*/ 5137549 h 5155448"/>
                <a:gd name="connsiteX10" fmla="*/ 725331 w 1946910"/>
                <a:gd name="connsiteY10" fmla="*/ 2782823 h 5155448"/>
                <a:gd name="connsiteX0" fmla="*/ 0 w 1937321"/>
                <a:gd name="connsiteY0" fmla="*/ 1457658 h 5240625"/>
                <a:gd name="connsiteX1" fmla="*/ 682916 w 1937321"/>
                <a:gd name="connsiteY1" fmla="*/ 107914 h 5240625"/>
                <a:gd name="connsiteX2" fmla="*/ 717004 w 1937321"/>
                <a:gd name="connsiteY2" fmla="*/ 85177 h 5240625"/>
                <a:gd name="connsiteX3" fmla="*/ 751724 w 1937321"/>
                <a:gd name="connsiteY3" fmla="*/ 109177 h 5240625"/>
                <a:gd name="connsiteX4" fmla="*/ 1443597 w 1937321"/>
                <a:gd name="connsiteY4" fmla="*/ 1455746 h 5240625"/>
                <a:gd name="connsiteX5" fmla="*/ 1442966 w 1937321"/>
                <a:gd name="connsiteY5" fmla="*/ 1457009 h 5240625"/>
                <a:gd name="connsiteX6" fmla="*/ 1743044 w 1937321"/>
                <a:gd name="connsiteY6" fmla="*/ 2041240 h 5240625"/>
                <a:gd name="connsiteX7" fmla="*/ 1937321 w 1937321"/>
                <a:gd name="connsiteY7" fmla="*/ 2419486 h 5240625"/>
                <a:gd name="connsiteX8" fmla="*/ 1937321 w 1937321"/>
                <a:gd name="connsiteY8" fmla="*/ 5240625 h 5240625"/>
                <a:gd name="connsiteX9" fmla="*/ 1928105 w 1937321"/>
                <a:gd name="connsiteY9" fmla="*/ 5222726 h 5240625"/>
                <a:gd name="connsiteX10" fmla="*/ 715742 w 1937321"/>
                <a:gd name="connsiteY10" fmla="*/ 2868000 h 5240625"/>
                <a:gd name="connsiteX11" fmla="*/ 0 w 1937321"/>
                <a:gd name="connsiteY11" fmla="*/ 1457658 h 5240625"/>
                <a:gd name="connsiteX0" fmla="*/ 0 w 1937321"/>
                <a:gd name="connsiteY0" fmla="*/ 1501648 h 5284615"/>
                <a:gd name="connsiteX1" fmla="*/ 682916 w 1937321"/>
                <a:gd name="connsiteY1" fmla="*/ 151904 h 5284615"/>
                <a:gd name="connsiteX2" fmla="*/ 853802 w 1937321"/>
                <a:gd name="connsiteY2" fmla="*/ 29309 h 5284615"/>
                <a:gd name="connsiteX3" fmla="*/ 717004 w 1937321"/>
                <a:gd name="connsiteY3" fmla="*/ 129167 h 5284615"/>
                <a:gd name="connsiteX4" fmla="*/ 751724 w 1937321"/>
                <a:gd name="connsiteY4" fmla="*/ 153167 h 5284615"/>
                <a:gd name="connsiteX5" fmla="*/ 1443597 w 1937321"/>
                <a:gd name="connsiteY5" fmla="*/ 1499736 h 5284615"/>
                <a:gd name="connsiteX6" fmla="*/ 1442966 w 1937321"/>
                <a:gd name="connsiteY6" fmla="*/ 1500999 h 5284615"/>
                <a:gd name="connsiteX7" fmla="*/ 1743044 w 1937321"/>
                <a:gd name="connsiteY7" fmla="*/ 2085230 h 5284615"/>
                <a:gd name="connsiteX8" fmla="*/ 1937321 w 1937321"/>
                <a:gd name="connsiteY8" fmla="*/ 2463476 h 5284615"/>
                <a:gd name="connsiteX9" fmla="*/ 1937321 w 1937321"/>
                <a:gd name="connsiteY9" fmla="*/ 5284615 h 5284615"/>
                <a:gd name="connsiteX10" fmla="*/ 1928105 w 1937321"/>
                <a:gd name="connsiteY10" fmla="*/ 5266716 h 5284615"/>
                <a:gd name="connsiteX11" fmla="*/ 715742 w 1937321"/>
                <a:gd name="connsiteY11" fmla="*/ 2911990 h 5284615"/>
                <a:gd name="connsiteX12" fmla="*/ 0 w 1937321"/>
                <a:gd name="connsiteY12" fmla="*/ 1501648 h 5284615"/>
                <a:gd name="connsiteX0" fmla="*/ 0 w 1937321"/>
                <a:gd name="connsiteY0" fmla="*/ 1457711 h 5240678"/>
                <a:gd name="connsiteX1" fmla="*/ 682916 w 1937321"/>
                <a:gd name="connsiteY1" fmla="*/ 107967 h 5240678"/>
                <a:gd name="connsiteX2" fmla="*/ 717004 w 1937321"/>
                <a:gd name="connsiteY2" fmla="*/ 85230 h 5240678"/>
                <a:gd name="connsiteX3" fmla="*/ 751724 w 1937321"/>
                <a:gd name="connsiteY3" fmla="*/ 109230 h 5240678"/>
                <a:gd name="connsiteX4" fmla="*/ 1443597 w 1937321"/>
                <a:gd name="connsiteY4" fmla="*/ 1455799 h 5240678"/>
                <a:gd name="connsiteX5" fmla="*/ 1442966 w 1937321"/>
                <a:gd name="connsiteY5" fmla="*/ 1457062 h 5240678"/>
                <a:gd name="connsiteX6" fmla="*/ 1743044 w 1937321"/>
                <a:gd name="connsiteY6" fmla="*/ 2041293 h 5240678"/>
                <a:gd name="connsiteX7" fmla="*/ 1937321 w 1937321"/>
                <a:gd name="connsiteY7" fmla="*/ 2419539 h 5240678"/>
                <a:gd name="connsiteX8" fmla="*/ 1937321 w 1937321"/>
                <a:gd name="connsiteY8" fmla="*/ 5240678 h 5240678"/>
                <a:gd name="connsiteX9" fmla="*/ 1928105 w 1937321"/>
                <a:gd name="connsiteY9" fmla="*/ 5222779 h 5240678"/>
                <a:gd name="connsiteX10" fmla="*/ 715742 w 1937321"/>
                <a:gd name="connsiteY10" fmla="*/ 2868053 h 5240678"/>
                <a:gd name="connsiteX11" fmla="*/ 0 w 1937321"/>
                <a:gd name="connsiteY11" fmla="*/ 1457711 h 5240678"/>
                <a:gd name="connsiteX0" fmla="*/ 0 w 1937321"/>
                <a:gd name="connsiteY0" fmla="*/ 1372548 h 5155515"/>
                <a:gd name="connsiteX1" fmla="*/ 682916 w 1937321"/>
                <a:gd name="connsiteY1" fmla="*/ 22804 h 5155515"/>
                <a:gd name="connsiteX2" fmla="*/ 717004 w 1937321"/>
                <a:gd name="connsiteY2" fmla="*/ 67 h 5155515"/>
                <a:gd name="connsiteX3" fmla="*/ 751724 w 1937321"/>
                <a:gd name="connsiteY3" fmla="*/ 24067 h 5155515"/>
                <a:gd name="connsiteX4" fmla="*/ 1443597 w 1937321"/>
                <a:gd name="connsiteY4" fmla="*/ 1370636 h 5155515"/>
                <a:gd name="connsiteX5" fmla="*/ 1442966 w 1937321"/>
                <a:gd name="connsiteY5" fmla="*/ 1371899 h 5155515"/>
                <a:gd name="connsiteX6" fmla="*/ 1743044 w 1937321"/>
                <a:gd name="connsiteY6" fmla="*/ 1956130 h 5155515"/>
                <a:gd name="connsiteX7" fmla="*/ 1937321 w 1937321"/>
                <a:gd name="connsiteY7" fmla="*/ 2334376 h 5155515"/>
                <a:gd name="connsiteX8" fmla="*/ 1937321 w 1937321"/>
                <a:gd name="connsiteY8" fmla="*/ 5155515 h 5155515"/>
                <a:gd name="connsiteX9" fmla="*/ 1928105 w 1937321"/>
                <a:gd name="connsiteY9" fmla="*/ 5137616 h 5155515"/>
                <a:gd name="connsiteX10" fmla="*/ 715742 w 1937321"/>
                <a:gd name="connsiteY10" fmla="*/ 2782890 h 5155515"/>
                <a:gd name="connsiteX11" fmla="*/ 0 w 1937321"/>
                <a:gd name="connsiteY11" fmla="*/ 1372548 h 515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7321" h="5155515">
                  <a:moveTo>
                    <a:pt x="0" y="1372548"/>
                  </a:moveTo>
                  <a:cubicBezTo>
                    <a:pt x="692505" y="25979"/>
                    <a:pt x="668888" y="46763"/>
                    <a:pt x="682916" y="22804"/>
                  </a:cubicBezTo>
                  <a:cubicBezTo>
                    <a:pt x="696944" y="-1155"/>
                    <a:pt x="705536" y="-143"/>
                    <a:pt x="717004" y="67"/>
                  </a:cubicBezTo>
                  <a:cubicBezTo>
                    <a:pt x="728472" y="277"/>
                    <a:pt x="742886" y="7646"/>
                    <a:pt x="751724" y="24067"/>
                  </a:cubicBezTo>
                  <a:lnTo>
                    <a:pt x="1443597" y="1370636"/>
                  </a:lnTo>
                  <a:lnTo>
                    <a:pt x="1442966" y="1371899"/>
                  </a:lnTo>
                  <a:lnTo>
                    <a:pt x="1743044" y="1956130"/>
                  </a:lnTo>
                  <a:lnTo>
                    <a:pt x="1937321" y="2334376"/>
                  </a:lnTo>
                  <a:lnTo>
                    <a:pt x="1937321" y="5155515"/>
                  </a:lnTo>
                  <a:lnTo>
                    <a:pt x="1928105" y="5137616"/>
                  </a:lnTo>
                  <a:lnTo>
                    <a:pt x="715742" y="2782890"/>
                  </a:lnTo>
                  <a:cubicBezTo>
                    <a:pt x="473965" y="2311718"/>
                    <a:pt x="241777" y="1843720"/>
                    <a:pt x="0" y="1372548"/>
                  </a:cubicBezTo>
                  <a:close/>
                </a:path>
              </a:pathLst>
            </a:custGeom>
            <a:solidFill>
              <a:srgbClr val="005E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pic>
        <p:nvPicPr>
          <p:cNvPr id="5" name="Grafik 4">
            <a:extLst>
              <a:ext uri="{FF2B5EF4-FFF2-40B4-BE49-F238E27FC236}">
                <a16:creationId xmlns:a16="http://schemas.microsoft.com/office/drawing/2014/main" id="{FCA9F257-78D4-410D-8C5E-8CCD97DECC4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gray">
          <a:xfrm>
            <a:off x="1441943" y="3780517"/>
            <a:ext cx="4721481" cy="968509"/>
          </a:xfrm>
          <a:prstGeom prst="rect">
            <a:avLst/>
          </a:prstGeom>
        </p:spPr>
      </p:pic>
    </p:spTree>
    <p:extLst>
      <p:ext uri="{BB962C8B-B14F-4D97-AF65-F5344CB8AC3E}">
        <p14:creationId xmlns:p14="http://schemas.microsoft.com/office/powerpoint/2010/main" val="382141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s">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bwMode="gray">
          <a:xfrm>
            <a:off x="479376" y="1917000"/>
            <a:ext cx="5472162"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12"/>
          </p:nvPr>
        </p:nvSpPr>
        <p:spPr bwMode="gray"/>
        <p:txBody>
          <a:bodyPr/>
          <a:lstStyle/>
          <a:p>
            <a:fld id="{8FF9B0DE-3FEB-4AA0-B465-B80EF7C1333D}" type="slidenum">
              <a:rPr lang="en-US" smtClean="0"/>
              <a:t>‹nr.›</a:t>
            </a:fld>
            <a:endParaRPr lang="en-US"/>
          </a:p>
        </p:txBody>
      </p:sp>
      <p:sp>
        <p:nvSpPr>
          <p:cNvPr id="5" name="Textplatzhalter 4"/>
          <p:cNvSpPr>
            <a:spLocks noGrp="1"/>
          </p:cNvSpPr>
          <p:nvPr>
            <p:ph type="body" sz="quarter" idx="15" hasCustomPrompt="1"/>
          </p:nvPr>
        </p:nvSpPr>
        <p:spPr>
          <a:xfrm>
            <a:off x="479376"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11" name="Titel 10"/>
          <p:cNvSpPr>
            <a:spLocks noGrp="1"/>
          </p:cNvSpPr>
          <p:nvPr>
            <p:ph type="title" hasCustomPrompt="1"/>
          </p:nvPr>
        </p:nvSpPr>
        <p:spPr/>
        <p:txBody>
          <a:bodyPr/>
          <a:lstStyle>
            <a:lvl1pPr>
              <a:defRPr/>
            </a:lvl1pPr>
          </a:lstStyle>
          <a:p>
            <a:r>
              <a:rPr lang="en-US"/>
              <a:t>Headline</a:t>
            </a:r>
          </a:p>
        </p:txBody>
      </p:sp>
      <p:sp>
        <p:nvSpPr>
          <p:cNvPr id="7" name="Inhaltsplatzhalter 2"/>
          <p:cNvSpPr>
            <a:spLocks noGrp="1"/>
          </p:cNvSpPr>
          <p:nvPr>
            <p:ph idx="17" hasCustomPrompt="1"/>
          </p:nvPr>
        </p:nvSpPr>
        <p:spPr bwMode="gray">
          <a:xfrm>
            <a:off x="6240463" y="1917000"/>
            <a:ext cx="5472162" cy="4104000"/>
          </a:xfrm>
        </p:spPr>
        <p:txBody>
          <a:bodyPr/>
          <a:lstStyle>
            <a:lvl1pPr>
              <a:defRPr sz="1500" b="0">
                <a:solidFill>
                  <a:schemeClr val="tx1"/>
                </a:solidFill>
              </a:defRPr>
            </a:lvl1pPr>
            <a:lvl2pPr marL="180000" indent="-180000">
              <a:buFont typeface="Arial" panose="020B0604020202020204" pitchFamily="34" charset="0"/>
              <a:buChar char="•"/>
              <a:defRPr sz="1500"/>
            </a:lvl2pPr>
            <a:lvl3pPr marL="360000" indent="-180000">
              <a:buFont typeface="Arial" panose="020B0604020202020204" pitchFamily="34" charset="0"/>
              <a:buChar char="•"/>
              <a:defRPr sz="1500"/>
            </a:lvl3pPr>
            <a:lvl4pPr marL="540000" indent="-180000">
              <a:buFont typeface="Arial" panose="020B0604020202020204" pitchFamily="34" charset="0"/>
              <a:buChar char="•"/>
              <a:defRPr sz="1500"/>
            </a:lvl4pPr>
            <a:lvl5pPr marL="720000" indent="-180000">
              <a:buFont typeface="Arial" panose="020B0604020202020204" pitchFamily="34" charset="0"/>
              <a:buChar char="•"/>
              <a:defRPr sz="1500"/>
            </a:lvl5pPr>
            <a:lvl6pPr marL="900000" indent="-180000">
              <a:defRPr sz="1500"/>
            </a:lvl6pPr>
            <a:lvl7pPr marL="900000" indent="-180000">
              <a:defRPr sz="1500"/>
            </a:lvl7pPr>
            <a:lvl8pPr marL="900000" indent="-180000">
              <a:defRPr sz="1500"/>
            </a:lvl8pPr>
            <a:lvl9pPr marL="900000" indent="-180000">
              <a:defRPr sz="1500"/>
            </a:lvl9pPr>
          </a:lstStyle>
          <a:p>
            <a:pPr lvl="0"/>
            <a:r>
              <a:rPr lang="en-US"/>
              <a:t>Content area </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8" name="Textplatzhalter 4"/>
          <p:cNvSpPr>
            <a:spLocks noGrp="1"/>
          </p:cNvSpPr>
          <p:nvPr>
            <p:ph type="body" sz="quarter" idx="18" hasCustomPrompt="1"/>
          </p:nvPr>
        </p:nvSpPr>
        <p:spPr>
          <a:xfrm>
            <a:off x="6240463" y="1557338"/>
            <a:ext cx="5472162" cy="288000"/>
          </a:xfrm>
        </p:spPr>
        <p:txBody>
          <a:bodyPr/>
          <a:lstStyle>
            <a:lvl1pPr marL="0" indent="0">
              <a:buFont typeface="Arial" panose="020B0604020202020204" pitchFamily="34" charset="0"/>
              <a:buNone/>
              <a:defRPr b="1">
                <a:solidFill>
                  <a:schemeClr val="bg2"/>
                </a:solidFill>
              </a:defRPr>
            </a:lvl1pPr>
            <a:lvl2pPr marL="0" indent="0">
              <a:buFont typeface="Arial" panose="020B0604020202020204" pitchFamily="34" charset="0"/>
              <a:buNone/>
              <a:defRPr b="1">
                <a:solidFill>
                  <a:schemeClr val="bg2"/>
                </a:solidFill>
              </a:defRPr>
            </a:lvl2pPr>
            <a:lvl3pPr marL="0" indent="0">
              <a:buNone/>
              <a:defRPr b="1">
                <a:solidFill>
                  <a:schemeClr val="bg2"/>
                </a:solidFill>
              </a:defRPr>
            </a:lvl3pPr>
            <a:lvl4pPr marL="0" indent="0">
              <a:buNone/>
              <a:defRPr b="1">
                <a:solidFill>
                  <a:schemeClr val="bg2"/>
                </a:solidFill>
              </a:defRPr>
            </a:lvl4pPr>
            <a:lvl5pPr marL="0" indent="0">
              <a:buNone/>
              <a:defRPr b="1">
                <a:solidFill>
                  <a:schemeClr val="bg2"/>
                </a:solidFill>
              </a:defRPr>
            </a:lvl5pPr>
          </a:lstStyle>
          <a:p>
            <a:pPr lvl="0"/>
            <a:r>
              <a:rPr lang="en-US"/>
              <a:t>Subtitle</a:t>
            </a:r>
          </a:p>
        </p:txBody>
      </p:sp>
      <p:sp>
        <p:nvSpPr>
          <p:cNvPr id="9" name="Textplatzhalter 15"/>
          <p:cNvSpPr>
            <a:spLocks noGrp="1"/>
          </p:cNvSpPr>
          <p:nvPr>
            <p:ph type="body" sz="quarter" idx="16" hasCustomPrompt="1"/>
          </p:nvPr>
        </p:nvSpPr>
        <p:spPr>
          <a:xfrm>
            <a:off x="479425" y="6164263"/>
            <a:ext cx="9721850" cy="288925"/>
          </a:xfrm>
        </p:spPr>
        <p:txBody>
          <a:bodyPr anchor="b"/>
          <a:lstStyle>
            <a:lvl1pPr marL="0" indent="0">
              <a:buFont typeface="Arial" panose="020B0604020202020204" pitchFamily="34" charset="0"/>
              <a:buNone/>
              <a:defRPr sz="1000" b="0">
                <a:solidFill>
                  <a:schemeClr val="tx1"/>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a:t>Source / Question / Sample</a:t>
            </a:r>
          </a:p>
        </p:txBody>
      </p:sp>
    </p:spTree>
    <p:extLst>
      <p:ext uri="{BB962C8B-B14F-4D97-AF65-F5344CB8AC3E}">
        <p14:creationId xmlns:p14="http://schemas.microsoft.com/office/powerpoint/2010/main" val="164987134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ags" Target="../tags/tag2.xml"/><Relationship Id="rId35" Type="http://schemas.openxmlformats.org/officeDocument/2006/relationships/image" Target="../media/image3.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34" Type="http://schemas.openxmlformats.org/officeDocument/2006/relationships/image" Target="../media/image8.emf"/><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image" Target="../media/image1.emf"/><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tags" Target="../tags/tag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oleObject" Target="../embeddings/oleObject1.bin"/><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tags" Target="../tags/tag8.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ags" Target="../tags/tag7.xml"/><Relationship Id="rId35" Type="http://schemas.openxmlformats.org/officeDocument/2006/relationships/image" Target="../media/image3.png"/><Relationship Id="rId8"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34" Type="http://schemas.openxmlformats.org/officeDocument/2006/relationships/image" Target="../media/image1.emf"/><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oleObject" Target="../embeddings/oleObject1.bin"/><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29" Type="http://schemas.openxmlformats.org/officeDocument/2006/relationships/tags" Target="../tags/tag11.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image" Target="../media/image3.png"/><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theme" Target="../theme/theme3.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tags" Target="../tags/tag1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tags" Target="../tags/tag12.xml"/><Relationship Id="rId8"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29"/>
            </p:custDataLst>
            <p:extLst>
              <p:ext uri="{D42A27DB-BD31-4B8C-83A1-F6EECF244321}">
                <p14:modId xmlns:p14="http://schemas.microsoft.com/office/powerpoint/2010/main" val="32035954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2" imgW="306" imgH="306" progId="TCLayout.ActiveDocument.1">
                  <p:embed/>
                </p:oleObj>
              </mc:Choice>
              <mc:Fallback>
                <p:oleObj name="think-cell Folie" r:id="rId32" imgW="306" imgH="306" progId="TCLayout.ActiveDocument.1">
                  <p:embed/>
                  <p:pic>
                    <p:nvPicPr>
                      <p:cNvPr id="4" name="Objekt 3" hidden="1"/>
                      <p:cNvPicPr/>
                      <p:nvPr/>
                    </p:nvPicPr>
                    <p:blipFill>
                      <a:blip r:embed="rId33"/>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479376" y="404712"/>
            <a:ext cx="9360000" cy="720000"/>
          </a:xfrm>
          <a:prstGeom prst="rect">
            <a:avLst/>
          </a:prstGeom>
        </p:spPr>
        <p:txBody>
          <a:bodyPr vert="horz" lIns="0" tIns="18000" rIns="0" bIns="0" rtlCol="0" anchor="t">
            <a:noAutofit/>
          </a:bodyPr>
          <a:lstStyle/>
          <a:p>
            <a:r>
              <a:rPr lang="en-US"/>
              <a:t>Headline</a:t>
            </a:r>
          </a:p>
        </p:txBody>
      </p:sp>
      <p:sp>
        <p:nvSpPr>
          <p:cNvPr id="3" name="Textplatzhalter 2"/>
          <p:cNvSpPr>
            <a:spLocks noGrp="1"/>
          </p:cNvSpPr>
          <p:nvPr>
            <p:ph type="body" idx="1"/>
            <p:custDataLst>
              <p:tags r:id="rId30"/>
            </p:custDataLst>
          </p:nvPr>
        </p:nvSpPr>
        <p:spPr bwMode="gray">
          <a:xfrm>
            <a:off x="479376" y="1557312"/>
            <a:ext cx="11232000" cy="4464000"/>
          </a:xfrm>
          <a:prstGeom prst="rect">
            <a:avLst/>
          </a:prstGeom>
        </p:spPr>
        <p:txBody>
          <a:bodyPr vert="horz" lIns="0" tIns="0" rIns="0" bIns="0" rtlCol="0">
            <a:noAutofit/>
          </a:bodyPr>
          <a:lstStyle/>
          <a:p>
            <a:pPr lvl="0"/>
            <a:r>
              <a:rPr lang="en-US"/>
              <a:t>Content area // The list levels can be assigned using the commands "Increase list level" and "Decrease list level". You find this function on the tab page Home.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4"/>
          </p:nvPr>
        </p:nvSpPr>
        <p:spPr bwMode="gray">
          <a:xfrm>
            <a:off x="11712574" y="6453352"/>
            <a:ext cx="479425" cy="404648"/>
          </a:xfrm>
          <a:prstGeom prst="rect">
            <a:avLst/>
          </a:prstGeom>
        </p:spPr>
        <p:txBody>
          <a:bodyPr vert="horz" lIns="0" tIns="0" rIns="0" bIns="0" rtlCol="0" anchor="ctr">
            <a:noAutofit/>
          </a:bodyPr>
          <a:lstStyle>
            <a:lvl1pPr algn="ctr">
              <a:defRPr sz="1000">
                <a:solidFill>
                  <a:schemeClr val="tx1"/>
                </a:solidFill>
              </a:defRPr>
            </a:lvl1pPr>
          </a:lstStyle>
          <a:p>
            <a:fld id="{8FF9B0DE-3FEB-4AA0-B465-B80EF7C1333D}" type="slidenum">
              <a:rPr lang="en-US" smtClean="0"/>
              <a:pPr/>
              <a:t>‹nr.›</a:t>
            </a:fld>
            <a:endParaRPr lang="en-US"/>
          </a:p>
        </p:txBody>
      </p:sp>
      <p:grpSp>
        <p:nvGrpSpPr>
          <p:cNvPr id="21" name="Gruppieren 20"/>
          <p:cNvGrpSpPr/>
          <p:nvPr/>
        </p:nvGrpSpPr>
        <p:grpSpPr bwMode="gray">
          <a:xfrm>
            <a:off x="479376" y="-171400"/>
            <a:ext cx="11233248" cy="72000"/>
            <a:chOff x="479376" y="-243408"/>
            <a:chExt cx="11233248" cy="216000"/>
          </a:xfrm>
        </p:grpSpPr>
        <p:cxnSp>
          <p:nvCxnSpPr>
            <p:cNvPr id="13" name="Gerader Verbinder 12"/>
            <p:cNvCxnSpPr/>
            <p:nvPr/>
          </p:nvCxnSpPr>
          <p:spPr bwMode="gray">
            <a:xfrm>
              <a:off x="4793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bwMode="gray">
            <a:xfrm>
              <a:off x="40797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p:nvCxnSpPr>
          <p:spPr bwMode="gray">
            <a:xfrm>
              <a:off x="42958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bwMode="gray">
            <a:xfrm>
              <a:off x="595198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bwMode="gray">
            <a:xfrm>
              <a:off x="624001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bwMode="gray">
            <a:xfrm>
              <a:off x="78962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p:nvPr/>
          </p:nvCxnSpPr>
          <p:spPr bwMode="gray">
            <a:xfrm>
              <a:off x="81122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p:nvCxnSpPr>
          <p:spPr bwMode="gray">
            <a:xfrm>
              <a:off x="117126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uppieren 24"/>
          <p:cNvGrpSpPr/>
          <p:nvPr/>
        </p:nvGrpSpPr>
        <p:grpSpPr bwMode="gray">
          <a:xfrm>
            <a:off x="-168688" y="1556792"/>
            <a:ext cx="72000" cy="4464496"/>
            <a:chOff x="-456728" y="1556792"/>
            <a:chExt cx="216000" cy="4464496"/>
          </a:xfrm>
        </p:grpSpPr>
        <p:cxnSp>
          <p:nvCxnSpPr>
            <p:cNvPr id="23" name="Gerader Verbinder 22"/>
            <p:cNvCxnSpPr/>
            <p:nvPr/>
          </p:nvCxnSpPr>
          <p:spPr bwMode="gray">
            <a:xfrm>
              <a:off x="-456728" y="1556792"/>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bwMode="gray">
            <a:xfrm>
              <a:off x="-456728" y="602128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7" name="Grafik 26">
            <a:extLst>
              <a:ext uri="{FF2B5EF4-FFF2-40B4-BE49-F238E27FC236}">
                <a16:creationId xmlns:a16="http://schemas.microsoft.com/office/drawing/2014/main" id="{DF90A910-8081-4004-80F9-D53121D93611}"/>
              </a:ext>
            </a:extLst>
          </p:cNvPr>
          <p:cNvPicPr>
            <a:picLocks noChangeAspect="1"/>
          </p:cNvPicPr>
          <p:nvPr userDrawn="1"/>
        </p:nvPicPr>
        <p:blipFill>
          <a:blip r:embed="rId34">
            <a:extLst>
              <a:ext uri="{28A0092B-C50C-407E-A947-70E740481C1C}">
                <a14:useLocalDpi xmlns:a14="http://schemas.microsoft.com/office/drawing/2010/main" val="0"/>
              </a:ext>
            </a:extLst>
          </a:blip>
          <a:srcRect/>
          <a:stretch/>
        </p:blipFill>
        <p:spPr bwMode="gray">
          <a:xfrm>
            <a:off x="10842266" y="6569847"/>
            <a:ext cx="808100" cy="202025"/>
          </a:xfrm>
          <a:prstGeom prst="rect">
            <a:avLst/>
          </a:prstGeom>
        </p:spPr>
      </p:pic>
      <p:sp>
        <p:nvSpPr>
          <p:cNvPr id="7" name="Textfeld 6">
            <a:extLst>
              <a:ext uri="{FF2B5EF4-FFF2-40B4-BE49-F238E27FC236}">
                <a16:creationId xmlns:a16="http://schemas.microsoft.com/office/drawing/2014/main" id="{FBF1AD68-FD5C-4671-BD05-384C7B93B327}"/>
              </a:ext>
            </a:extLst>
          </p:cNvPr>
          <p:cNvSpPr txBox="1"/>
          <p:nvPr/>
        </p:nvSpPr>
        <p:spPr bwMode="gray">
          <a:xfrm>
            <a:off x="10200624" y="836728"/>
            <a:ext cx="1512000" cy="288000"/>
          </a:xfrm>
          <a:prstGeom prst="rect">
            <a:avLst/>
          </a:prstGeom>
          <a:noFill/>
        </p:spPr>
        <p:txBody>
          <a:bodyPr wrap="none" lIns="0" tIns="0" rIns="0" bIns="0" rtlCol="0" anchor="t">
            <a:noAutofit/>
          </a:bodyPr>
          <a:lstStyle/>
          <a:p>
            <a:pPr marL="0" indent="0" algn="r">
              <a:lnSpc>
                <a:spcPct val="100000"/>
              </a:lnSpc>
              <a:buSzPct val="80000"/>
              <a:buFont typeface="Wingdings" panose="05000000000000000000" pitchFamily="2" charset="2"/>
              <a:buNone/>
            </a:pPr>
            <a:r>
              <a:rPr lang="en-US" sz="1000" dirty="0">
                <a:solidFill>
                  <a:schemeClr val="tx2"/>
                </a:solidFill>
              </a:rPr>
              <a:t>P110547| December 2024</a:t>
            </a:r>
          </a:p>
          <a:p>
            <a:pPr marL="0" marR="0" lvl="0" indent="0" algn="r" defTabSz="914400" rtl="0" eaLnBrk="1" fontAlgn="auto" latinLnBrk="0" hangingPunct="1">
              <a:lnSpc>
                <a:spcPct val="100000"/>
              </a:lnSpc>
              <a:spcBef>
                <a:spcPts val="0"/>
              </a:spcBef>
              <a:spcAft>
                <a:spcPts val="0"/>
              </a:spcAft>
              <a:buClrTx/>
              <a:buSzPct val="80000"/>
              <a:buFont typeface="Wingdings" panose="05000000000000000000" pitchFamily="2" charset="2"/>
              <a:buNone/>
              <a:tabLst/>
              <a:defRPr/>
            </a:pPr>
            <a:r>
              <a:rPr lang="en-US" sz="1000" dirty="0">
                <a:solidFill>
                  <a:schemeClr val="tx2"/>
                </a:solidFill>
              </a:rPr>
              <a:t>ING Strategic Priorities C-level</a:t>
            </a:r>
          </a:p>
        </p:txBody>
      </p:sp>
      <p:sp>
        <p:nvSpPr>
          <p:cNvPr id="5" name="VCT_Marker_ID_5" hidden="1"/>
          <p:cNvSpPr/>
          <p:nvPr>
            <p:custDataLst>
              <p:tags r:id="rId31"/>
            </p:custDataLst>
          </p:nvPr>
        </p:nvSpPr>
        <p:spPr bwMode="gray">
          <a:xfrm>
            <a:off x="1270000" y="127000"/>
            <a:ext cx="127000" cy="12700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chemeClr val="tx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22" name="ING logo">
            <a:extLst>
              <a:ext uri="{FF2B5EF4-FFF2-40B4-BE49-F238E27FC236}">
                <a16:creationId xmlns:a16="http://schemas.microsoft.com/office/drawing/2014/main" id="{54AAC1F1-0DD5-4A10-95B3-5F9F66CB374A}"/>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p:blipFill>
        <p:spPr>
          <a:xfrm>
            <a:off x="10418406" y="494325"/>
            <a:ext cx="1292972" cy="268588"/>
          </a:xfrm>
          <a:prstGeom prst="rect">
            <a:avLst/>
          </a:prstGeom>
        </p:spPr>
      </p:pic>
    </p:spTree>
    <p:extLst>
      <p:ext uri="{BB962C8B-B14F-4D97-AF65-F5344CB8AC3E}">
        <p14:creationId xmlns:p14="http://schemas.microsoft.com/office/powerpoint/2010/main" val="259861064"/>
      </p:ext>
    </p:extLst>
  </p:cSld>
  <p:clrMap bg1="lt1" tx1="dk1" bg2="lt2" tx2="dk2" accent1="accent1" accent2="accent2" accent3="accent3" accent4="accent4" accent5="accent5" accent6="accent6" hlink="hlink" folHlink="folHlink"/>
  <p:sldLayoutIdLst>
    <p:sldLayoutId id="2147483700" r:id="rId1"/>
    <p:sldLayoutId id="2147483667" r:id="rId2"/>
    <p:sldLayoutId id="2147483701" r:id="rId3"/>
    <p:sldLayoutId id="2147483694" r:id="rId4"/>
    <p:sldLayoutId id="2147483695" r:id="rId5"/>
    <p:sldLayoutId id="2147483650" r:id="rId6"/>
    <p:sldLayoutId id="2147483674" r:id="rId7"/>
    <p:sldLayoutId id="2147483657" r:id="rId8"/>
    <p:sldLayoutId id="2147483675" r:id="rId9"/>
    <p:sldLayoutId id="2147483669" r:id="rId10"/>
    <p:sldLayoutId id="2147483656" r:id="rId11"/>
    <p:sldLayoutId id="2147483686" r:id="rId12"/>
    <p:sldLayoutId id="2147483682" r:id="rId13"/>
    <p:sldLayoutId id="2147483680" r:id="rId14"/>
    <p:sldLayoutId id="2147483677" r:id="rId15"/>
    <p:sldLayoutId id="2147483678" r:id="rId16"/>
    <p:sldLayoutId id="2147483683" r:id="rId17"/>
    <p:sldLayoutId id="2147483685" r:id="rId18"/>
    <p:sldLayoutId id="2147483679" r:id="rId19"/>
    <p:sldLayoutId id="2147483684" r:id="rId20"/>
    <p:sldLayoutId id="2147483681" r:id="rId21"/>
    <p:sldLayoutId id="2147483687" r:id="rId22"/>
    <p:sldLayoutId id="2147483654" r:id="rId23"/>
    <p:sldLayoutId id="2147483655" r:id="rId24"/>
    <p:sldLayoutId id="2147483688" r:id="rId25"/>
    <p:sldLayoutId id="2147483666" r:id="rId26"/>
    <p:sldLayoutId id="2147483665" r:id="rId27"/>
  </p:sldLayoutIdLst>
  <p:hf hdr="0"/>
  <p:txStyles>
    <p:titleStyle>
      <a:lvl1pPr algn="l" defTabSz="914400" rtl="0" eaLnBrk="1" latinLnBrk="0" hangingPunct="1">
        <a:lnSpc>
          <a:spcPct val="100000"/>
        </a:lnSpc>
        <a:spcBef>
          <a:spcPct val="0"/>
        </a:spcBef>
        <a:buNone/>
        <a:defRPr sz="1600" b="1" kern="1200">
          <a:solidFill>
            <a:schemeClr val="bg2"/>
          </a:solidFill>
          <a:latin typeface="+mj-lt"/>
          <a:ea typeface="+mj-ea"/>
          <a:cs typeface="+mj-cs"/>
        </a:defRPr>
      </a:lvl1pPr>
    </p:titleStyle>
    <p:body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547EBF"/>
          </p15:clr>
        </p15:guide>
        <p15:guide id="2" pos="3840">
          <p15:clr>
            <a:srgbClr val="5ACBF0"/>
          </p15:clr>
        </p15:guide>
        <p15:guide id="5" pos="7378">
          <p15:clr>
            <a:srgbClr val="547EBF"/>
          </p15:clr>
        </p15:guide>
        <p15:guide id="10" orient="horz" pos="981">
          <p15:clr>
            <a:srgbClr val="547EBF"/>
          </p15:clr>
        </p15:guide>
        <p15:guide id="11" orient="horz" pos="3793">
          <p15:clr>
            <a:srgbClr val="547EBF"/>
          </p15:clr>
        </p15:guide>
        <p15:guide id="12" orient="horz" pos="4065">
          <p15:clr>
            <a:srgbClr val="5ACBF0"/>
          </p15:clr>
        </p15:guide>
        <p15:guide id="13" orient="horz" pos="255">
          <p15:clr>
            <a:srgbClr val="547EBF"/>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p:custDataLst>
              <p:tags r:id="rId29"/>
            </p:custDataLst>
            <p:extLst>
              <p:ext uri="{D42A27DB-BD31-4B8C-83A1-F6EECF244321}">
                <p14:modId xmlns:p14="http://schemas.microsoft.com/office/powerpoint/2010/main" val="27683624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2" imgW="306" imgH="306" progId="TCLayout.ActiveDocument.1">
                  <p:embed/>
                </p:oleObj>
              </mc:Choice>
              <mc:Fallback>
                <p:oleObj name="think-cell Folie" r:id="rId32" imgW="306" imgH="306" progId="TCLayout.ActiveDocument.1">
                  <p:embed/>
                  <p:pic>
                    <p:nvPicPr>
                      <p:cNvPr id="4" name="Objekt 3" hidden="1"/>
                      <p:cNvPicPr/>
                      <p:nvPr/>
                    </p:nvPicPr>
                    <p:blipFill>
                      <a:blip r:embed="rId33"/>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479376" y="404712"/>
            <a:ext cx="9360000" cy="720000"/>
          </a:xfrm>
          <a:prstGeom prst="rect">
            <a:avLst/>
          </a:prstGeom>
        </p:spPr>
        <p:txBody>
          <a:bodyPr vert="horz" lIns="0" tIns="18000" rIns="0" bIns="0" rtlCol="0" anchor="t">
            <a:noAutofit/>
          </a:bodyPr>
          <a:lstStyle/>
          <a:p>
            <a:r>
              <a:rPr lang="en-US"/>
              <a:t>Headline</a:t>
            </a:r>
          </a:p>
        </p:txBody>
      </p:sp>
      <p:sp>
        <p:nvSpPr>
          <p:cNvPr id="3" name="Textplatzhalter 2"/>
          <p:cNvSpPr>
            <a:spLocks noGrp="1"/>
          </p:cNvSpPr>
          <p:nvPr>
            <p:ph type="body" idx="1"/>
            <p:custDataLst>
              <p:tags r:id="rId30"/>
            </p:custDataLst>
          </p:nvPr>
        </p:nvSpPr>
        <p:spPr bwMode="gray">
          <a:xfrm>
            <a:off x="479376" y="1557312"/>
            <a:ext cx="11232000" cy="4464000"/>
          </a:xfrm>
          <a:prstGeom prst="rect">
            <a:avLst/>
          </a:prstGeom>
        </p:spPr>
        <p:txBody>
          <a:bodyPr vert="horz" lIns="0" tIns="0" rIns="0" bIns="0" rtlCol="0">
            <a:noAutofit/>
          </a:bodyPr>
          <a:lstStyle/>
          <a:p>
            <a:pPr lvl="0"/>
            <a:r>
              <a:rPr lang="en-US"/>
              <a:t>Content area // The list levels can be assigned using the commands "Increase list level" and "Decrease list level". You find this function on the tab page Home.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4"/>
          </p:nvPr>
        </p:nvSpPr>
        <p:spPr bwMode="gray">
          <a:xfrm>
            <a:off x="11712574" y="6453352"/>
            <a:ext cx="479425" cy="404648"/>
          </a:xfrm>
          <a:prstGeom prst="rect">
            <a:avLst/>
          </a:prstGeom>
        </p:spPr>
        <p:txBody>
          <a:bodyPr vert="horz" lIns="0" tIns="0" rIns="0" bIns="0" rtlCol="0" anchor="ctr">
            <a:noAutofit/>
          </a:bodyPr>
          <a:lstStyle>
            <a:lvl1pPr algn="ctr">
              <a:defRPr sz="1000">
                <a:solidFill>
                  <a:schemeClr val="tx1"/>
                </a:solidFill>
              </a:defRPr>
            </a:lvl1pPr>
          </a:lstStyle>
          <a:p>
            <a:fld id="{8FF9B0DE-3FEB-4AA0-B465-B80EF7C1333D}" type="slidenum">
              <a:rPr lang="en-US" smtClean="0"/>
              <a:pPr/>
              <a:t>‹nr.›</a:t>
            </a:fld>
            <a:endParaRPr lang="en-US"/>
          </a:p>
        </p:txBody>
      </p:sp>
      <p:grpSp>
        <p:nvGrpSpPr>
          <p:cNvPr id="21" name="Gruppieren 20"/>
          <p:cNvGrpSpPr/>
          <p:nvPr/>
        </p:nvGrpSpPr>
        <p:grpSpPr bwMode="gray">
          <a:xfrm>
            <a:off x="479376" y="-171400"/>
            <a:ext cx="11233248" cy="72000"/>
            <a:chOff x="479376" y="-243408"/>
            <a:chExt cx="11233248" cy="216000"/>
          </a:xfrm>
        </p:grpSpPr>
        <p:cxnSp>
          <p:nvCxnSpPr>
            <p:cNvPr id="13" name="Gerader Verbinder 12"/>
            <p:cNvCxnSpPr/>
            <p:nvPr/>
          </p:nvCxnSpPr>
          <p:spPr bwMode="gray">
            <a:xfrm>
              <a:off x="4793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bwMode="gray">
            <a:xfrm>
              <a:off x="40797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p:nvCxnSpPr>
          <p:spPr bwMode="gray">
            <a:xfrm>
              <a:off x="42958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p:nvCxnSpPr>
          <p:spPr bwMode="gray">
            <a:xfrm>
              <a:off x="595198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bwMode="gray">
            <a:xfrm>
              <a:off x="624001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p:nvCxnSpPr>
          <p:spPr bwMode="gray">
            <a:xfrm>
              <a:off x="78962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p:nvPr/>
          </p:nvCxnSpPr>
          <p:spPr bwMode="gray">
            <a:xfrm>
              <a:off x="81122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p:nvCxnSpPr>
          <p:spPr bwMode="gray">
            <a:xfrm>
              <a:off x="117126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uppieren 24"/>
          <p:cNvGrpSpPr/>
          <p:nvPr/>
        </p:nvGrpSpPr>
        <p:grpSpPr bwMode="gray">
          <a:xfrm>
            <a:off x="-168688" y="1556792"/>
            <a:ext cx="72000" cy="4464496"/>
            <a:chOff x="-456728" y="1556792"/>
            <a:chExt cx="216000" cy="4464496"/>
          </a:xfrm>
        </p:grpSpPr>
        <p:cxnSp>
          <p:nvCxnSpPr>
            <p:cNvPr id="23" name="Gerader Verbinder 22"/>
            <p:cNvCxnSpPr/>
            <p:nvPr/>
          </p:nvCxnSpPr>
          <p:spPr bwMode="gray">
            <a:xfrm>
              <a:off x="-456728" y="1556792"/>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bwMode="gray">
            <a:xfrm>
              <a:off x="-456728" y="602128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VCT_Marker_ID_5" hidden="1"/>
          <p:cNvSpPr/>
          <p:nvPr>
            <p:custDataLst>
              <p:tags r:id="rId31"/>
            </p:custDataLst>
          </p:nvPr>
        </p:nvSpPr>
        <p:spPr bwMode="gray">
          <a:xfrm>
            <a:off x="1270000" y="127000"/>
            <a:ext cx="127000" cy="12700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chemeClr val="tx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26" name="Grafik 26">
            <a:extLst>
              <a:ext uri="{FF2B5EF4-FFF2-40B4-BE49-F238E27FC236}">
                <a16:creationId xmlns:a16="http://schemas.microsoft.com/office/drawing/2014/main" id="{6F4B3487-86F4-4BF2-9C1B-3D5A76DF361A}"/>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bwMode="gray">
          <a:xfrm>
            <a:off x="10698130" y="6569847"/>
            <a:ext cx="1096373" cy="202025"/>
          </a:xfrm>
          <a:prstGeom prst="rect">
            <a:avLst/>
          </a:prstGeom>
        </p:spPr>
      </p:pic>
      <p:sp>
        <p:nvSpPr>
          <p:cNvPr id="28" name="Textfeld 6">
            <a:extLst>
              <a:ext uri="{FF2B5EF4-FFF2-40B4-BE49-F238E27FC236}">
                <a16:creationId xmlns:a16="http://schemas.microsoft.com/office/drawing/2014/main" id="{5FEA1167-E162-4C13-A837-F2F56FFF0755}"/>
              </a:ext>
            </a:extLst>
          </p:cNvPr>
          <p:cNvSpPr txBox="1"/>
          <p:nvPr userDrawn="1"/>
        </p:nvSpPr>
        <p:spPr bwMode="gray">
          <a:xfrm>
            <a:off x="10200624" y="836728"/>
            <a:ext cx="1512000" cy="288000"/>
          </a:xfrm>
          <a:prstGeom prst="rect">
            <a:avLst/>
          </a:prstGeom>
          <a:noFill/>
        </p:spPr>
        <p:txBody>
          <a:bodyPr wrap="none" lIns="0" tIns="0" rIns="0" bIns="0" rtlCol="0" anchor="t">
            <a:noAutofit/>
          </a:bodyPr>
          <a:lstStyle/>
          <a:p>
            <a:pPr marL="0" indent="0" algn="r">
              <a:lnSpc>
                <a:spcPct val="100000"/>
              </a:lnSpc>
              <a:buSzPct val="80000"/>
              <a:buFont typeface="Wingdings" panose="05000000000000000000" pitchFamily="2" charset="2"/>
              <a:buNone/>
            </a:pPr>
            <a:r>
              <a:rPr lang="en-US" sz="1000">
                <a:solidFill>
                  <a:schemeClr val="tx2"/>
                </a:solidFill>
              </a:rPr>
              <a:t>P92371 | July 2020</a:t>
            </a:r>
          </a:p>
          <a:p>
            <a:pPr marL="0" marR="0" lvl="0" indent="0" algn="r" defTabSz="914400" rtl="0" eaLnBrk="1" fontAlgn="auto" latinLnBrk="0" hangingPunct="1">
              <a:lnSpc>
                <a:spcPct val="100000"/>
              </a:lnSpc>
              <a:spcBef>
                <a:spcPts val="0"/>
              </a:spcBef>
              <a:spcAft>
                <a:spcPts val="0"/>
              </a:spcAft>
              <a:buClrTx/>
              <a:buSzPct val="80000"/>
              <a:buFont typeface="Wingdings" panose="05000000000000000000" pitchFamily="2" charset="2"/>
              <a:buNone/>
              <a:tabLst/>
              <a:defRPr/>
            </a:pPr>
            <a:r>
              <a:rPr lang="en-US" sz="1000">
                <a:solidFill>
                  <a:schemeClr val="tx2"/>
                </a:solidFill>
              </a:rPr>
              <a:t>Strategic Priorities C-level</a:t>
            </a:r>
          </a:p>
        </p:txBody>
      </p:sp>
      <p:pic>
        <p:nvPicPr>
          <p:cNvPr id="29" name="ING logo">
            <a:extLst>
              <a:ext uri="{FF2B5EF4-FFF2-40B4-BE49-F238E27FC236}">
                <a16:creationId xmlns:a16="http://schemas.microsoft.com/office/drawing/2014/main" id="{C514F2F1-7DA7-499D-BC91-A565437EBCBF}"/>
              </a:ext>
            </a:extLst>
          </p:cNvPr>
          <p:cNvPicPr>
            <a:picLocks noChangeAspect="1"/>
          </p:cNvPicPr>
          <p:nvPr userDrawn="1"/>
        </p:nvPicPr>
        <p:blipFill>
          <a:blip r:embed="rId35">
            <a:extLst>
              <a:ext uri="{28A0092B-C50C-407E-A947-70E740481C1C}">
                <a14:useLocalDpi xmlns:a14="http://schemas.microsoft.com/office/drawing/2010/main" val="0"/>
              </a:ext>
            </a:extLst>
          </a:blip>
          <a:srcRect/>
          <a:stretch/>
        </p:blipFill>
        <p:spPr>
          <a:xfrm>
            <a:off x="10418406" y="494325"/>
            <a:ext cx="1292972" cy="268588"/>
          </a:xfrm>
          <a:prstGeom prst="rect">
            <a:avLst/>
          </a:prstGeom>
        </p:spPr>
      </p:pic>
    </p:spTree>
    <p:extLst>
      <p:ext uri="{BB962C8B-B14F-4D97-AF65-F5344CB8AC3E}">
        <p14:creationId xmlns:p14="http://schemas.microsoft.com/office/powerpoint/2010/main" val="401883585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Lst>
  <p:hf hdr="0"/>
  <p:txStyles>
    <p:title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p:titleStyle>
    <p:body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547EBF"/>
          </p15:clr>
        </p15:guide>
        <p15:guide id="2" pos="3840">
          <p15:clr>
            <a:srgbClr val="5ACBF0"/>
          </p15:clr>
        </p15:guide>
        <p15:guide id="5" pos="7378">
          <p15:clr>
            <a:srgbClr val="547EBF"/>
          </p15:clr>
        </p15:guide>
        <p15:guide id="10" orient="horz" pos="981">
          <p15:clr>
            <a:srgbClr val="547EBF"/>
          </p15:clr>
        </p15:guide>
        <p15:guide id="11" orient="horz" pos="3793">
          <p15:clr>
            <a:srgbClr val="547EBF"/>
          </p15:clr>
        </p15:guide>
        <p15:guide id="12" orient="horz" pos="4065">
          <p15:clr>
            <a:srgbClr val="5ACBF0"/>
          </p15:clr>
        </p15:guide>
        <p15:guide id="13" orient="horz" pos="255">
          <p15:clr>
            <a:srgbClr val="547EBF"/>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blue and black logo&#10;&#10;Description automatically generated with low confidence">
            <a:extLst>
              <a:ext uri="{FF2B5EF4-FFF2-40B4-BE49-F238E27FC236}">
                <a16:creationId xmlns:a16="http://schemas.microsoft.com/office/drawing/2014/main" id="{FCE58C20-4A09-E54C-4759-9E877CCD5202}"/>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10199376" y="522732"/>
            <a:ext cx="1512000" cy="314087"/>
          </a:xfrm>
          <a:prstGeom prst="rect">
            <a:avLst/>
          </a:prstGeom>
        </p:spPr>
      </p:pic>
      <p:graphicFrame>
        <p:nvGraphicFramePr>
          <p:cNvPr id="4" name="Objekt 3" hidden="1"/>
          <p:cNvGraphicFramePr>
            <a:graphicFrameLocks noChangeAspect="1"/>
          </p:cNvGraphicFramePr>
          <p:nvPr userDrawn="1">
            <p:custDataLst>
              <p:tags r:id="rId29"/>
            </p:custDataLst>
            <p:extLst>
              <p:ext uri="{D42A27DB-BD31-4B8C-83A1-F6EECF244321}">
                <p14:modId xmlns:p14="http://schemas.microsoft.com/office/powerpoint/2010/main" val="38315342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3" imgW="306" imgH="306" progId="TCLayout.ActiveDocument.1">
                  <p:embed/>
                </p:oleObj>
              </mc:Choice>
              <mc:Fallback>
                <p:oleObj name="think-cell Folie" r:id="rId33" imgW="306" imgH="306" progId="TCLayout.ActiveDocument.1">
                  <p:embed/>
                  <p:pic>
                    <p:nvPicPr>
                      <p:cNvPr id="4" name="Objekt 3" hidden="1"/>
                      <p:cNvPicPr/>
                      <p:nvPr/>
                    </p:nvPicPr>
                    <p:blipFill>
                      <a:blip r:embed="rId34"/>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479376" y="404712"/>
            <a:ext cx="9360000" cy="720000"/>
          </a:xfrm>
          <a:prstGeom prst="rect">
            <a:avLst/>
          </a:prstGeom>
        </p:spPr>
        <p:txBody>
          <a:bodyPr vert="horz" lIns="0" tIns="18000" rIns="0" bIns="0" rtlCol="0" anchor="t">
            <a:noAutofit/>
          </a:bodyPr>
          <a:lstStyle/>
          <a:p>
            <a:r>
              <a:rPr lang="en-US"/>
              <a:t>Headline</a:t>
            </a:r>
          </a:p>
        </p:txBody>
      </p:sp>
      <p:sp>
        <p:nvSpPr>
          <p:cNvPr id="3" name="Textplatzhalter 2"/>
          <p:cNvSpPr>
            <a:spLocks noGrp="1"/>
          </p:cNvSpPr>
          <p:nvPr>
            <p:ph type="body" idx="1"/>
            <p:custDataLst>
              <p:tags r:id="rId30"/>
            </p:custDataLst>
          </p:nvPr>
        </p:nvSpPr>
        <p:spPr bwMode="gray">
          <a:xfrm>
            <a:off x="479376" y="1557312"/>
            <a:ext cx="11232000" cy="4464000"/>
          </a:xfrm>
          <a:prstGeom prst="rect">
            <a:avLst/>
          </a:prstGeom>
        </p:spPr>
        <p:txBody>
          <a:bodyPr vert="horz" lIns="0" tIns="0" rIns="0" bIns="0" rtlCol="0">
            <a:noAutofit/>
          </a:bodyPr>
          <a:lstStyle/>
          <a:p>
            <a:pPr lvl="0"/>
            <a:r>
              <a:rPr lang="en-US"/>
              <a:t>Content area // The list levels can be assigned using the commands "Increase list level" and "Decrease list level". You find this function on the tab page Home.</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oliennummernplatzhalter 5"/>
          <p:cNvSpPr>
            <a:spLocks noGrp="1"/>
          </p:cNvSpPr>
          <p:nvPr>
            <p:ph type="sldNum" sz="quarter" idx="4"/>
          </p:nvPr>
        </p:nvSpPr>
        <p:spPr bwMode="gray">
          <a:xfrm>
            <a:off x="11712574" y="6453352"/>
            <a:ext cx="479425" cy="404648"/>
          </a:xfrm>
          <a:prstGeom prst="rect">
            <a:avLst/>
          </a:prstGeom>
        </p:spPr>
        <p:txBody>
          <a:bodyPr vert="horz" lIns="0" tIns="0" rIns="0" bIns="0" rtlCol="0" anchor="ctr">
            <a:noAutofit/>
          </a:bodyPr>
          <a:lstStyle>
            <a:lvl1pPr algn="ctr">
              <a:defRPr sz="1000">
                <a:solidFill>
                  <a:schemeClr val="tx1"/>
                </a:solidFill>
              </a:defRPr>
            </a:lvl1pPr>
          </a:lstStyle>
          <a:p>
            <a:fld id="{8FF9B0DE-3FEB-4AA0-B465-B80EF7C1333D}" type="slidenum">
              <a:rPr lang="en-US" smtClean="0"/>
              <a:pPr/>
              <a:t>‹nr.›</a:t>
            </a:fld>
            <a:endParaRPr lang="en-US"/>
          </a:p>
        </p:txBody>
      </p:sp>
      <p:grpSp>
        <p:nvGrpSpPr>
          <p:cNvPr id="21" name="Gruppieren 20"/>
          <p:cNvGrpSpPr/>
          <p:nvPr/>
        </p:nvGrpSpPr>
        <p:grpSpPr bwMode="gray">
          <a:xfrm>
            <a:off x="479376" y="-171400"/>
            <a:ext cx="11233248" cy="72000"/>
            <a:chOff x="479376" y="-243408"/>
            <a:chExt cx="11233248" cy="216000"/>
          </a:xfrm>
        </p:grpSpPr>
        <p:cxnSp>
          <p:nvCxnSpPr>
            <p:cNvPr id="13" name="Gerader Verbinder 12"/>
            <p:cNvCxnSpPr/>
            <p:nvPr userDrawn="1"/>
          </p:nvCxnSpPr>
          <p:spPr bwMode="gray">
            <a:xfrm>
              <a:off x="4793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bwMode="gray">
            <a:xfrm>
              <a:off x="40797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bwMode="gray">
            <a:xfrm>
              <a:off x="42958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userDrawn="1"/>
          </p:nvCxnSpPr>
          <p:spPr bwMode="gray">
            <a:xfrm>
              <a:off x="595198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userDrawn="1"/>
          </p:nvCxnSpPr>
          <p:spPr bwMode="gray">
            <a:xfrm>
              <a:off x="624001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userDrawn="1"/>
          </p:nvCxnSpPr>
          <p:spPr bwMode="gray">
            <a:xfrm>
              <a:off x="78962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p:nvPr userDrawn="1"/>
          </p:nvCxnSpPr>
          <p:spPr bwMode="gray">
            <a:xfrm>
              <a:off x="81122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userDrawn="1"/>
          </p:nvCxnSpPr>
          <p:spPr bwMode="gray">
            <a:xfrm>
              <a:off x="117126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uppieren 24"/>
          <p:cNvGrpSpPr/>
          <p:nvPr/>
        </p:nvGrpSpPr>
        <p:grpSpPr bwMode="gray">
          <a:xfrm>
            <a:off x="-168688" y="1556792"/>
            <a:ext cx="72000" cy="4464496"/>
            <a:chOff x="-456728" y="1556792"/>
            <a:chExt cx="216000" cy="4464496"/>
          </a:xfrm>
        </p:grpSpPr>
        <p:cxnSp>
          <p:nvCxnSpPr>
            <p:cNvPr id="23" name="Gerader Verbinder 22"/>
            <p:cNvCxnSpPr/>
            <p:nvPr userDrawn="1"/>
          </p:nvCxnSpPr>
          <p:spPr bwMode="gray">
            <a:xfrm>
              <a:off x="-456728" y="1556792"/>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userDrawn="1"/>
          </p:nvCxnSpPr>
          <p:spPr bwMode="gray">
            <a:xfrm>
              <a:off x="-456728" y="602128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VCT_Marker_ID_5" hidden="1"/>
          <p:cNvSpPr/>
          <p:nvPr userDrawn="1">
            <p:custDataLst>
              <p:tags r:id="rId31"/>
            </p:custDataLst>
          </p:nvPr>
        </p:nvSpPr>
        <p:spPr bwMode="gray">
          <a:xfrm>
            <a:off x="1270000" y="127000"/>
            <a:ext cx="127000" cy="12700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chemeClr val="tx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Tree>
    <p:extLst>
      <p:ext uri="{BB962C8B-B14F-4D97-AF65-F5344CB8AC3E}">
        <p14:creationId xmlns:p14="http://schemas.microsoft.com/office/powerpoint/2010/main" val="4184735369"/>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49" r:id="rId19"/>
    <p:sldLayoutId id="2147483750" r:id="rId20"/>
    <p:sldLayoutId id="2147483751" r:id="rId21"/>
    <p:sldLayoutId id="2147483752" r:id="rId22"/>
    <p:sldLayoutId id="2147483753" r:id="rId23"/>
    <p:sldLayoutId id="2147483754" r:id="rId24"/>
    <p:sldLayoutId id="2147483755" r:id="rId25"/>
    <p:sldLayoutId id="2147483756" r:id="rId26"/>
    <p:sldLayoutId id="2147483757"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p:titleStyle>
    <p:body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p15:clr>
            <a:srgbClr val="547EBF"/>
          </p15:clr>
        </p15:guide>
        <p15:guide id="2" pos="3840">
          <p15:clr>
            <a:srgbClr val="5ACBF0"/>
          </p15:clr>
        </p15:guide>
        <p15:guide id="5" pos="7378">
          <p15:clr>
            <a:srgbClr val="547EBF"/>
          </p15:clr>
        </p15:guide>
        <p15:guide id="10" orient="horz" pos="981">
          <p15:clr>
            <a:srgbClr val="547EBF"/>
          </p15:clr>
        </p15:guide>
        <p15:guide id="11" orient="horz" pos="3793">
          <p15:clr>
            <a:srgbClr val="547EBF"/>
          </p15:clr>
        </p15:guide>
        <p15:guide id="12" orient="horz" pos="4065">
          <p15:clr>
            <a:srgbClr val="5ACBF0"/>
          </p15:clr>
        </p15:guide>
        <p15:guide id="13" orient="horz" pos="255">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hart" Target="../charts/chart5.xml"/><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2.png"/><Relationship Id="rId9" Type="http://schemas.openxmlformats.org/officeDocument/2006/relationships/image" Target="../media/image19.svg"/></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22.png"/><Relationship Id="rId4" Type="http://schemas.openxmlformats.org/officeDocument/2006/relationships/chart" Target="../charts/chart8.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60.xml"/><Relationship Id="rId7" Type="http://schemas.openxmlformats.org/officeDocument/2006/relationships/slideLayout" Target="../slideLayouts/slideLayout2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10" Type="http://schemas.openxmlformats.org/officeDocument/2006/relationships/image" Target="../media/image1.emf"/><Relationship Id="rId4" Type="http://schemas.openxmlformats.org/officeDocument/2006/relationships/tags" Target="../tags/tag61.xml"/><Relationship Id="rId9"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21.sv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image" Target="../media/image1.emf"/><Relationship Id="rId5" Type="http://schemas.openxmlformats.org/officeDocument/2006/relationships/tags" Target="../tags/tag68.xml"/><Relationship Id="rId10" Type="http://schemas.openxmlformats.org/officeDocument/2006/relationships/oleObject" Target="../embeddings/oleObject3.bin"/><Relationship Id="rId4" Type="http://schemas.openxmlformats.org/officeDocument/2006/relationships/tags" Target="../tags/tag67.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chart" Target="../charts/char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73.xml"/><Relationship Id="rId7" Type="http://schemas.openxmlformats.org/officeDocument/2006/relationships/tags" Target="../tags/tag77.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tags" Target="../tags/tag76.xml"/><Relationship Id="rId11" Type="http://schemas.openxmlformats.org/officeDocument/2006/relationships/image" Target="../media/image1.emf"/><Relationship Id="rId5" Type="http://schemas.openxmlformats.org/officeDocument/2006/relationships/tags" Target="../tags/tag75.xml"/><Relationship Id="rId10" Type="http://schemas.openxmlformats.org/officeDocument/2006/relationships/oleObject" Target="../embeddings/oleObject3.bin"/><Relationship Id="rId4" Type="http://schemas.openxmlformats.org/officeDocument/2006/relationships/tags" Target="../tags/tag74.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chart" Target="../charts/chart16.xml"/><Relationship Id="rId5" Type="http://schemas.openxmlformats.org/officeDocument/2006/relationships/notesSlide" Target="../notesSlides/notesSlide20.xml"/><Relationship Id="rId4"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chart" Target="../charts/chart17.xml"/><Relationship Id="rId5" Type="http://schemas.openxmlformats.org/officeDocument/2006/relationships/notesSlide" Target="../notesSlides/notesSlide21.xml"/><Relationship Id="rId4"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9.xml"/><Relationship Id="rId5" Type="http://schemas.openxmlformats.org/officeDocument/2006/relationships/chart" Target="../charts/chart20.xml"/><Relationship Id="rId4" Type="http://schemas.openxmlformats.org/officeDocument/2006/relationships/chart" Target="../charts/chart19.xml"/></Relationships>
</file>

<file path=ppt/slides/_rels/slide2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chart" Target="../charts/chart22.xml"/></Relationships>
</file>

<file path=ppt/slides/_rels/slide2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chart" Target="../charts/chart2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5.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1.svg"/></Relationships>
</file>

<file path=ppt/slides/_rels/slide26.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86.xml"/><Relationship Id="rId7" Type="http://schemas.openxmlformats.org/officeDocument/2006/relationships/tags" Target="../tags/tag90.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11" Type="http://schemas.openxmlformats.org/officeDocument/2006/relationships/image" Target="../media/image1.emf"/><Relationship Id="rId5" Type="http://schemas.openxmlformats.org/officeDocument/2006/relationships/tags" Target="../tags/tag88.xml"/><Relationship Id="rId10" Type="http://schemas.openxmlformats.org/officeDocument/2006/relationships/oleObject" Target="../embeddings/oleObject3.bin"/><Relationship Id="rId4" Type="http://schemas.openxmlformats.org/officeDocument/2006/relationships/tags" Target="../tags/tag87.xml"/><Relationship Id="rId9"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9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chart" Target="../charts/chart26.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7.xml"/><Relationship Id="rId3" Type="http://schemas.openxmlformats.org/officeDocument/2006/relationships/tags" Target="../tags/tag94.xml"/><Relationship Id="rId7" Type="http://schemas.openxmlformats.org/officeDocument/2006/relationships/slideLayout" Target="../slideLayouts/slideLayout23.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5" Type="http://schemas.openxmlformats.org/officeDocument/2006/relationships/tags" Target="../tags/tag96.xml"/><Relationship Id="rId10" Type="http://schemas.openxmlformats.org/officeDocument/2006/relationships/image" Target="../media/image1.emf"/><Relationship Id="rId4" Type="http://schemas.openxmlformats.org/officeDocument/2006/relationships/tags" Target="../tags/tag95.xml"/><Relationship Id="rId9"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29.svg"/><Relationship Id="rId2" Type="http://schemas.openxmlformats.org/officeDocument/2006/relationships/slideLayout" Target="../slideLayouts/slideLayout9.xml"/><Relationship Id="rId1" Type="http://schemas.openxmlformats.org/officeDocument/2006/relationships/tags" Target="../tags/tag98.xml"/><Relationship Id="rId6" Type="http://schemas.openxmlformats.org/officeDocument/2006/relationships/image" Target="../media/image28.png"/><Relationship Id="rId5" Type="http://schemas.openxmlformats.org/officeDocument/2006/relationships/chart" Target="../charts/chart2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18.xml"/><Relationship Id="rId7" Type="http://schemas.openxmlformats.org/officeDocument/2006/relationships/slideLayout" Target="../slideLayouts/slideLayout23.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10" Type="http://schemas.openxmlformats.org/officeDocument/2006/relationships/image" Target="../media/image1.emf"/><Relationship Id="rId4" Type="http://schemas.openxmlformats.org/officeDocument/2006/relationships/tags" Target="../tags/tag19.xml"/><Relationship Id="rId9"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101.xml"/><Relationship Id="rId7" Type="http://schemas.openxmlformats.org/officeDocument/2006/relationships/tags" Target="../tags/tag105.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image" Target="../media/image1.emf"/><Relationship Id="rId5" Type="http://schemas.openxmlformats.org/officeDocument/2006/relationships/tags" Target="../tags/tag103.xml"/><Relationship Id="rId10" Type="http://schemas.openxmlformats.org/officeDocument/2006/relationships/oleObject" Target="../embeddings/oleObject3.bin"/><Relationship Id="rId4" Type="http://schemas.openxmlformats.org/officeDocument/2006/relationships/tags" Target="../tags/tag102.xml"/><Relationship Id="rId9"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106.xml"/><Relationship Id="rId4" Type="http://schemas.openxmlformats.org/officeDocument/2006/relationships/chart" Target="../charts/chart28.xml"/></Relationships>
</file>

<file path=ppt/slides/_rels/slide3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109.xml"/><Relationship Id="rId7" Type="http://schemas.openxmlformats.org/officeDocument/2006/relationships/tags" Target="../tags/tag11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image" Target="../media/image1.emf"/><Relationship Id="rId5" Type="http://schemas.openxmlformats.org/officeDocument/2006/relationships/tags" Target="../tags/tag111.xml"/><Relationship Id="rId10" Type="http://schemas.openxmlformats.org/officeDocument/2006/relationships/oleObject" Target="../embeddings/oleObject3.bin"/><Relationship Id="rId4" Type="http://schemas.openxmlformats.org/officeDocument/2006/relationships/tags" Target="../tags/tag110.xml"/><Relationship Id="rId9"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chart" Target="../charts/chart30.xml"/></Relationships>
</file>

<file path=ppt/slides/_rels/slide34.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chart" Target="../charts/chart32.xml"/></Relationships>
</file>

<file path=ppt/slides/_rels/slide35.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5.xml"/><Relationship Id="rId1" Type="http://schemas.openxmlformats.org/officeDocument/2006/relationships/slideLayout" Target="../slideLayouts/slideLayout9.xml"/><Relationship Id="rId5" Type="http://schemas.openxmlformats.org/officeDocument/2006/relationships/chart" Target="../charts/chart36.xml"/><Relationship Id="rId4" Type="http://schemas.openxmlformats.org/officeDocument/2006/relationships/chart" Target="../charts/chart35.xml"/></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6.xml"/><Relationship Id="rId3" Type="http://schemas.openxmlformats.org/officeDocument/2006/relationships/tags" Target="../tags/tag116.xml"/><Relationship Id="rId7" Type="http://schemas.openxmlformats.org/officeDocument/2006/relationships/slideLayout" Target="../slideLayouts/slideLayout23.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5" Type="http://schemas.openxmlformats.org/officeDocument/2006/relationships/tags" Target="../tags/tag118.xml"/><Relationship Id="rId10" Type="http://schemas.openxmlformats.org/officeDocument/2006/relationships/image" Target="../media/image1.emf"/><Relationship Id="rId4" Type="http://schemas.openxmlformats.org/officeDocument/2006/relationships/tags" Target="../tags/tag117.xml"/><Relationship Id="rId9" Type="http://schemas.openxmlformats.org/officeDocument/2006/relationships/oleObject" Target="../embeddings/oleObject3.bin"/></Relationships>
</file>

<file path=ppt/slides/_rels/slide38.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emf"/><Relationship Id="rId5" Type="http://schemas.openxmlformats.org/officeDocument/2006/relationships/tags" Target="../tags/tag26.xml"/><Relationship Id="rId10" Type="http://schemas.openxmlformats.org/officeDocument/2006/relationships/oleObject" Target="../embeddings/oleObject3.bin"/><Relationship Id="rId4" Type="http://schemas.openxmlformats.org/officeDocument/2006/relationships/tags" Target="../tags/tag25.xml"/><Relationship Id="rId9"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40.xml"/><Relationship Id="rId3" Type="http://schemas.openxmlformats.org/officeDocument/2006/relationships/tags" Target="../tags/tag122.xml"/><Relationship Id="rId7" Type="http://schemas.openxmlformats.org/officeDocument/2006/relationships/slideLayout" Target="../slideLayouts/slideLayout23.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tags" Target="../tags/tag125.xml"/><Relationship Id="rId5" Type="http://schemas.openxmlformats.org/officeDocument/2006/relationships/tags" Target="../tags/tag124.xml"/><Relationship Id="rId10" Type="http://schemas.openxmlformats.org/officeDocument/2006/relationships/image" Target="../media/image1.emf"/><Relationship Id="rId4" Type="http://schemas.openxmlformats.org/officeDocument/2006/relationships/tags" Target="../tags/tag123.xml"/><Relationship Id="rId9" Type="http://schemas.openxmlformats.org/officeDocument/2006/relationships/oleObject" Target="../embeddings/oleObject3.bin"/></Relationships>
</file>

<file path=ppt/slides/_rels/slide42.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slideLayout" Target="../slideLayouts/slideLayout23.xml"/><Relationship Id="rId4" Type="http://schemas.openxmlformats.org/officeDocument/2006/relationships/tags" Target="../tags/tag129.xml"/></Relationships>
</file>

<file path=ppt/slides/_rels/slide43.xml.rels><?xml version="1.0" encoding="UTF-8" standalone="yes"?>
<Relationships xmlns="http://schemas.openxmlformats.org/package/2006/relationships"><Relationship Id="rId3" Type="http://schemas.openxmlformats.org/officeDocument/2006/relationships/chart" Target="../charts/chart39.xml"/><Relationship Id="rId7" Type="http://schemas.openxmlformats.org/officeDocument/2006/relationships/chart" Target="../charts/chart43.xml"/><Relationship Id="rId2" Type="http://schemas.openxmlformats.org/officeDocument/2006/relationships/notesSlide" Target="../notesSlides/notesSlide41.xml"/><Relationship Id="rId1" Type="http://schemas.openxmlformats.org/officeDocument/2006/relationships/slideLayout" Target="../slideLayouts/slideLayout21.xml"/><Relationship Id="rId6" Type="http://schemas.openxmlformats.org/officeDocument/2006/relationships/chart" Target="../charts/chart42.xml"/><Relationship Id="rId5" Type="http://schemas.openxmlformats.org/officeDocument/2006/relationships/chart" Target="../charts/chart41.xml"/><Relationship Id="rId4" Type="http://schemas.openxmlformats.org/officeDocument/2006/relationships/chart" Target="../charts/chart40.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31.xml"/><Relationship Id="rId1" Type="http://schemas.openxmlformats.org/officeDocument/2006/relationships/tags" Target="../tags/tag13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hart" Target="../charts/chart1.xml"/><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chart" Target="../charts/chart2.xml"/><Relationship Id="rId9"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tags" Target="../tags/tag41.xml"/><Relationship Id="rId18" Type="http://schemas.openxmlformats.org/officeDocument/2006/relationships/tags" Target="../tags/tag46.xml"/><Relationship Id="rId3" Type="http://schemas.openxmlformats.org/officeDocument/2006/relationships/tags" Target="../tags/tag31.xml"/><Relationship Id="rId21" Type="http://schemas.openxmlformats.org/officeDocument/2006/relationships/tags" Target="../tags/tag49.xml"/><Relationship Id="rId7" Type="http://schemas.openxmlformats.org/officeDocument/2006/relationships/tags" Target="../tags/tag35.xml"/><Relationship Id="rId12" Type="http://schemas.openxmlformats.org/officeDocument/2006/relationships/tags" Target="../tags/tag40.xml"/><Relationship Id="rId17" Type="http://schemas.openxmlformats.org/officeDocument/2006/relationships/tags" Target="../tags/tag45.xml"/><Relationship Id="rId2" Type="http://schemas.openxmlformats.org/officeDocument/2006/relationships/tags" Target="../tags/tag30.xml"/><Relationship Id="rId16" Type="http://schemas.openxmlformats.org/officeDocument/2006/relationships/tags" Target="../tags/tag44.xml"/><Relationship Id="rId20" Type="http://schemas.openxmlformats.org/officeDocument/2006/relationships/tags" Target="../tags/tag48.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24" Type="http://schemas.openxmlformats.org/officeDocument/2006/relationships/notesSlide" Target="../notesSlides/notesSlide8.xml"/><Relationship Id="rId5" Type="http://schemas.openxmlformats.org/officeDocument/2006/relationships/tags" Target="../tags/tag33.xml"/><Relationship Id="rId15" Type="http://schemas.openxmlformats.org/officeDocument/2006/relationships/tags" Target="../tags/tag43.xml"/><Relationship Id="rId23" Type="http://schemas.openxmlformats.org/officeDocument/2006/relationships/slideLayout" Target="../slideLayouts/slideLayout9.xml"/><Relationship Id="rId10" Type="http://schemas.openxmlformats.org/officeDocument/2006/relationships/tags" Target="../tags/tag38.xml"/><Relationship Id="rId19" Type="http://schemas.openxmlformats.org/officeDocument/2006/relationships/tags" Target="../tags/tag47.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tags" Target="../tags/tag42.xml"/><Relationship Id="rId22" Type="http://schemas.openxmlformats.org/officeDocument/2006/relationships/tags" Target="../tags/tag50.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1.emf"/><Relationship Id="rId5" Type="http://schemas.openxmlformats.org/officeDocument/2006/relationships/tags" Target="../tags/tag55.xml"/><Relationship Id="rId10" Type="http://schemas.openxmlformats.org/officeDocument/2006/relationships/oleObject" Target="../embeddings/oleObject3.bin"/><Relationship Id="rId4" Type="http://schemas.openxmlformats.org/officeDocument/2006/relationships/tags" Target="../tags/tag54.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D6D7B-1476-41BC-9CA5-B084AFD36F4C}"/>
              </a:ext>
            </a:extLst>
          </p:cNvPr>
          <p:cNvSpPr>
            <a:spLocks noGrp="1"/>
          </p:cNvSpPr>
          <p:nvPr>
            <p:ph type="ctrTitle"/>
          </p:nvPr>
        </p:nvSpPr>
        <p:spPr>
          <a:xfrm>
            <a:off x="6762750" y="3789112"/>
            <a:ext cx="4949249" cy="864000"/>
          </a:xfrm>
        </p:spPr>
        <p:txBody>
          <a:bodyPr/>
          <a:lstStyle/>
          <a:p>
            <a:r>
              <a:rPr lang="nl-NL" sz="1800" dirty="0"/>
              <a:t>Wat staat er op de prioriteitenlijst </a:t>
            </a:r>
            <a:br>
              <a:rPr lang="nl-NL" sz="1800" dirty="0"/>
            </a:br>
            <a:r>
              <a:rPr lang="nl-NL" sz="1800" dirty="0"/>
              <a:t> van C-level management?</a:t>
            </a:r>
          </a:p>
        </p:txBody>
      </p:sp>
      <p:sp>
        <p:nvSpPr>
          <p:cNvPr id="4" name="Text Placeholder 3">
            <a:extLst>
              <a:ext uri="{FF2B5EF4-FFF2-40B4-BE49-F238E27FC236}">
                <a16:creationId xmlns:a16="http://schemas.microsoft.com/office/drawing/2014/main" id="{7979E0BD-D1B1-4665-9DBE-E33A5EB17CB9}"/>
              </a:ext>
            </a:extLst>
          </p:cNvPr>
          <p:cNvSpPr>
            <a:spLocks noGrp="1"/>
          </p:cNvSpPr>
          <p:nvPr>
            <p:ph type="body" sz="quarter" idx="10"/>
          </p:nvPr>
        </p:nvSpPr>
        <p:spPr/>
        <p:txBody>
          <a:bodyPr/>
          <a:lstStyle/>
          <a:p>
            <a:r>
              <a:rPr lang="nl-NL" dirty="0" err="1"/>
              <a:t>MetrixLab</a:t>
            </a:r>
            <a:endParaRPr lang="nl-NL" dirty="0"/>
          </a:p>
        </p:txBody>
      </p:sp>
      <p:pic>
        <p:nvPicPr>
          <p:cNvPr id="11" name="Picture Placeholder 10">
            <a:extLst>
              <a:ext uri="{FF2B5EF4-FFF2-40B4-BE49-F238E27FC236}">
                <a16:creationId xmlns:a16="http://schemas.microsoft.com/office/drawing/2014/main" id="{F90B7F04-D4BC-4789-9916-755851DFDE7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2651" r="12651"/>
          <a:stretch/>
        </p:blipFill>
        <p:spPr>
          <a:xfrm>
            <a:off x="0" y="-6968"/>
            <a:ext cx="7702073" cy="6874048"/>
          </a:xfrm>
        </p:spPr>
      </p:pic>
      <p:sp>
        <p:nvSpPr>
          <p:cNvPr id="6" name="Text Placeholder 5">
            <a:extLst>
              <a:ext uri="{FF2B5EF4-FFF2-40B4-BE49-F238E27FC236}">
                <a16:creationId xmlns:a16="http://schemas.microsoft.com/office/drawing/2014/main" id="{D54C3135-02D4-4049-A1C4-841203C59CF6}"/>
              </a:ext>
            </a:extLst>
          </p:cNvPr>
          <p:cNvSpPr>
            <a:spLocks noGrp="1"/>
          </p:cNvSpPr>
          <p:nvPr>
            <p:ph type="body" sz="quarter" idx="15"/>
          </p:nvPr>
        </p:nvSpPr>
        <p:spPr/>
        <p:txBody>
          <a:bodyPr/>
          <a:lstStyle/>
          <a:p>
            <a:r>
              <a:rPr lang="nl-NL" dirty="0"/>
              <a:t>December 2024</a:t>
            </a:r>
          </a:p>
        </p:txBody>
      </p:sp>
      <p:pic>
        <p:nvPicPr>
          <p:cNvPr id="7" name="ING logo">
            <a:extLst>
              <a:ext uri="{FF2B5EF4-FFF2-40B4-BE49-F238E27FC236}">
                <a16:creationId xmlns:a16="http://schemas.microsoft.com/office/drawing/2014/main" id="{2ED076B0-C6AB-4CF0-9334-068EE8C133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06834" y="2920753"/>
            <a:ext cx="2305165" cy="573938"/>
          </a:xfrm>
          <a:prstGeom prst="rect">
            <a:avLst/>
          </a:prstGeom>
        </p:spPr>
      </p:pic>
      <p:sp>
        <p:nvSpPr>
          <p:cNvPr id="10" name="Subtitle 9">
            <a:extLst>
              <a:ext uri="{FF2B5EF4-FFF2-40B4-BE49-F238E27FC236}">
                <a16:creationId xmlns:a16="http://schemas.microsoft.com/office/drawing/2014/main" id="{E133DB40-8A40-457A-81DF-E7784D538868}"/>
              </a:ext>
            </a:extLst>
          </p:cNvPr>
          <p:cNvSpPr>
            <a:spLocks noGrp="1"/>
          </p:cNvSpPr>
          <p:nvPr>
            <p:ph type="subTitle" idx="1"/>
          </p:nvPr>
        </p:nvSpPr>
        <p:spPr/>
        <p:txBody>
          <a:bodyPr/>
          <a:lstStyle/>
          <a:p>
            <a:r>
              <a:rPr lang="nl-NL" sz="1800" dirty="0"/>
              <a:t>Een onderzoek naar de uitdagingen </a:t>
            </a:r>
          </a:p>
          <a:p>
            <a:r>
              <a:rPr lang="nl-NL" sz="1800" dirty="0"/>
              <a:t>van topmanagers</a:t>
            </a:r>
          </a:p>
        </p:txBody>
      </p:sp>
      <p:sp>
        <p:nvSpPr>
          <p:cNvPr id="5" name="Rectangle 4">
            <a:extLst>
              <a:ext uri="{FF2B5EF4-FFF2-40B4-BE49-F238E27FC236}">
                <a16:creationId xmlns:a16="http://schemas.microsoft.com/office/drawing/2014/main" id="{892C43B7-5C03-74B1-C266-2807D952CFD6}"/>
              </a:ext>
            </a:extLst>
          </p:cNvPr>
          <p:cNvSpPr/>
          <p:nvPr/>
        </p:nvSpPr>
        <p:spPr bwMode="gray">
          <a:xfrm>
            <a:off x="10525125" y="6491436"/>
            <a:ext cx="1244024" cy="315864"/>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8" name="Tekstvak 7">
            <a:extLst>
              <a:ext uri="{FF2B5EF4-FFF2-40B4-BE49-F238E27FC236}">
                <a16:creationId xmlns:a16="http://schemas.microsoft.com/office/drawing/2014/main" id="{18A9CFCB-D773-4D11-BA34-33767969F00B}"/>
              </a:ext>
            </a:extLst>
          </p:cNvPr>
          <p:cNvSpPr txBox="1"/>
          <p:nvPr/>
        </p:nvSpPr>
        <p:spPr bwMode="gray">
          <a:xfrm>
            <a:off x="8842159" y="1353585"/>
            <a:ext cx="2618913" cy="1569660"/>
          </a:xfrm>
          <a:prstGeom prst="rect">
            <a:avLst/>
          </a:prstGeom>
          <a:noFill/>
        </p:spPr>
        <p:txBody>
          <a:bodyPr wrap="square">
            <a:spAutoFit/>
          </a:bodyPr>
          <a:lstStyle/>
          <a:p>
            <a:pPr algn="r"/>
            <a:r>
              <a:rPr lang="nl-NL" sz="4800" b="1" dirty="0">
                <a:solidFill>
                  <a:srgbClr val="0070C0"/>
                </a:solidFill>
              </a:rPr>
              <a:t>CEO Survey</a:t>
            </a:r>
          </a:p>
        </p:txBody>
      </p:sp>
    </p:spTree>
    <p:extLst>
      <p:ext uri="{BB962C8B-B14F-4D97-AF65-F5344CB8AC3E}">
        <p14:creationId xmlns:p14="http://schemas.microsoft.com/office/powerpoint/2010/main" val="125248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5903F-2D66-44D0-6CE2-88F5E6E618C5}"/>
            </a:ext>
          </a:extLst>
        </p:cNvPr>
        <p:cNvGrpSpPr/>
        <p:nvPr/>
      </p:nvGrpSpPr>
      <p:grpSpPr>
        <a:xfrm>
          <a:off x="0" y="0"/>
          <a:ext cx="0" cy="0"/>
          <a:chOff x="0" y="0"/>
          <a:chExt cx="0" cy="0"/>
        </a:xfrm>
      </p:grpSpPr>
      <p:graphicFrame>
        <p:nvGraphicFramePr>
          <p:cNvPr id="20" name="Content Placeholder 50">
            <a:extLst>
              <a:ext uri="{FF2B5EF4-FFF2-40B4-BE49-F238E27FC236}">
                <a16:creationId xmlns:a16="http://schemas.microsoft.com/office/drawing/2014/main" id="{5220A558-540E-C2BF-9F52-61ECA0518AF4}"/>
              </a:ext>
            </a:extLst>
          </p:cNvPr>
          <p:cNvGraphicFramePr>
            <a:graphicFrameLocks/>
          </p:cNvGraphicFramePr>
          <p:nvPr>
            <p:extLst>
              <p:ext uri="{D42A27DB-BD31-4B8C-83A1-F6EECF244321}">
                <p14:modId xmlns:p14="http://schemas.microsoft.com/office/powerpoint/2010/main" val="1176387504"/>
              </p:ext>
            </p:extLst>
          </p:nvPr>
        </p:nvGraphicFramePr>
        <p:xfrm>
          <a:off x="108135" y="1467292"/>
          <a:ext cx="5377556" cy="4199861"/>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1" descr="A flag in a circle&#10;&#10;Description automatically generated">
            <a:extLst>
              <a:ext uri="{FF2B5EF4-FFF2-40B4-BE49-F238E27FC236}">
                <a16:creationId xmlns:a16="http://schemas.microsoft.com/office/drawing/2014/main" id="{E2C99985-AFF3-AAE7-D615-6D1B4EA099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3916" y="3031835"/>
            <a:ext cx="1440660" cy="1440660"/>
          </a:xfrm>
          <a:prstGeom prst="rect">
            <a:avLst/>
          </a:prstGeom>
        </p:spPr>
      </p:pic>
      <p:sp>
        <p:nvSpPr>
          <p:cNvPr id="3" name="Slide Number Placeholder 2">
            <a:extLst>
              <a:ext uri="{FF2B5EF4-FFF2-40B4-BE49-F238E27FC236}">
                <a16:creationId xmlns:a16="http://schemas.microsoft.com/office/drawing/2014/main" id="{C1F740CD-9889-1C41-7E98-751B99B76F28}"/>
              </a:ext>
            </a:extLst>
          </p:cNvPr>
          <p:cNvSpPr>
            <a:spLocks noGrp="1"/>
          </p:cNvSpPr>
          <p:nvPr>
            <p:ph type="sldNum" sz="quarter" idx="12"/>
          </p:nvPr>
        </p:nvSpPr>
        <p:spPr/>
        <p:txBody>
          <a:bodyPr/>
          <a:lstStyle/>
          <a:p>
            <a:fld id="{8FF9B0DE-3FEB-4AA0-B465-B80EF7C1333D}" type="slidenum">
              <a:rPr lang="nl-NL" smtClean="0"/>
              <a:t>10</a:t>
            </a:fld>
            <a:endParaRPr lang="nl-NL"/>
          </a:p>
        </p:txBody>
      </p:sp>
      <p:sp>
        <p:nvSpPr>
          <p:cNvPr id="4" name="Text Placeholder 3">
            <a:extLst>
              <a:ext uri="{FF2B5EF4-FFF2-40B4-BE49-F238E27FC236}">
                <a16:creationId xmlns:a16="http://schemas.microsoft.com/office/drawing/2014/main" id="{8728B205-F4BE-4DEC-F7E8-CD9F25D8684E}"/>
              </a:ext>
            </a:extLst>
          </p:cNvPr>
          <p:cNvSpPr>
            <a:spLocks noGrp="1"/>
          </p:cNvSpPr>
          <p:nvPr>
            <p:ph type="body" sz="quarter" idx="15"/>
          </p:nvPr>
        </p:nvSpPr>
        <p:spPr>
          <a:xfrm>
            <a:off x="460326" y="1528763"/>
            <a:ext cx="7416849" cy="288000"/>
          </a:xfrm>
        </p:spPr>
        <p:txBody>
          <a:bodyPr/>
          <a:lstStyle/>
          <a:p>
            <a:r>
              <a:rPr lang="nl-NL"/>
              <a:t>Verwachting gevolgen voor bedrijf na winst Trump</a:t>
            </a:r>
          </a:p>
        </p:txBody>
      </p:sp>
      <p:sp>
        <p:nvSpPr>
          <p:cNvPr id="5" name="Title 4">
            <a:extLst>
              <a:ext uri="{FF2B5EF4-FFF2-40B4-BE49-F238E27FC236}">
                <a16:creationId xmlns:a16="http://schemas.microsoft.com/office/drawing/2014/main" id="{497E6C38-0946-2629-CE97-D2ACF55E494B}"/>
              </a:ext>
            </a:extLst>
          </p:cNvPr>
          <p:cNvSpPr>
            <a:spLocks noGrp="1"/>
          </p:cNvSpPr>
          <p:nvPr>
            <p:ph type="title"/>
          </p:nvPr>
        </p:nvSpPr>
        <p:spPr/>
        <p:txBody>
          <a:bodyPr/>
          <a:lstStyle/>
          <a:p>
            <a:r>
              <a:rPr lang="nl-NL" dirty="0"/>
              <a:t>De topmanagers van Nederland zijn overwegend positief gestemd over de herverkiezing van Donald </a:t>
            </a:r>
            <a:r>
              <a:rPr lang="nl-NL" dirty="0" err="1"/>
              <a:t>Trump</a:t>
            </a:r>
            <a:r>
              <a:rPr lang="nl-NL" dirty="0"/>
              <a:t> als president van de VS waar het gaat over de verwachte gevolgen van het eigen bedrijf. Hoewel er zorgen zijn met betrekking tot invoering van belastingen en importheffingen, ziet men ook kansen voor nieuwe zakelijke perspectieven ontstaan.</a:t>
            </a:r>
          </a:p>
        </p:txBody>
      </p:sp>
      <p:grpSp>
        <p:nvGrpSpPr>
          <p:cNvPr id="8" name="Group 7">
            <a:extLst>
              <a:ext uri="{FF2B5EF4-FFF2-40B4-BE49-F238E27FC236}">
                <a16:creationId xmlns:a16="http://schemas.microsoft.com/office/drawing/2014/main" id="{A5FE079C-5C95-6DFC-89F1-0D5E8EB8616A}"/>
              </a:ext>
            </a:extLst>
          </p:cNvPr>
          <p:cNvGrpSpPr/>
          <p:nvPr/>
        </p:nvGrpSpPr>
        <p:grpSpPr>
          <a:xfrm>
            <a:off x="9420473" y="2956681"/>
            <a:ext cx="1750416" cy="2243249"/>
            <a:chOff x="9637411" y="2641588"/>
            <a:chExt cx="1127433" cy="1541061"/>
          </a:xfrm>
        </p:grpSpPr>
        <p:pic>
          <p:nvPicPr>
            <p:cNvPr id="16" name="Picture 15" descr="A picture containing text, clipart&#10;&#10;Description automatically generated">
              <a:extLst>
                <a:ext uri="{FF2B5EF4-FFF2-40B4-BE49-F238E27FC236}">
                  <a16:creationId xmlns:a16="http://schemas.microsoft.com/office/drawing/2014/main" id="{DE229529-6704-8339-82EA-FB978DF409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9939" y="2641588"/>
              <a:ext cx="614905" cy="1393700"/>
            </a:xfrm>
            <a:prstGeom prst="rect">
              <a:avLst/>
            </a:prstGeom>
          </p:spPr>
        </p:pic>
        <p:pic>
          <p:nvPicPr>
            <p:cNvPr id="14" name="Picture 13">
              <a:extLst>
                <a:ext uri="{FF2B5EF4-FFF2-40B4-BE49-F238E27FC236}">
                  <a16:creationId xmlns:a16="http://schemas.microsoft.com/office/drawing/2014/main" id="{DA6B8C52-668E-7024-967A-0C716FDDB5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7411" y="2674963"/>
              <a:ext cx="546654" cy="1335434"/>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11080955-769A-2D66-4482-E55F2270017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10738" y="2820011"/>
              <a:ext cx="601200" cy="1362638"/>
            </a:xfrm>
            <a:prstGeom prst="rect">
              <a:avLst/>
            </a:prstGeom>
          </p:spPr>
        </p:pic>
      </p:grpSp>
      <p:pic>
        <p:nvPicPr>
          <p:cNvPr id="17" name="Graphic 16">
            <a:extLst>
              <a:ext uri="{FF2B5EF4-FFF2-40B4-BE49-F238E27FC236}">
                <a16:creationId xmlns:a16="http://schemas.microsoft.com/office/drawing/2014/main" id="{48D3BE1B-9C78-B543-8C8F-E768877E63DD}"/>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24321" y="1852163"/>
            <a:ext cx="657111" cy="452676"/>
          </a:xfrm>
          <a:prstGeom prst="rect">
            <a:avLst/>
          </a:prstGeom>
        </p:spPr>
      </p:pic>
      <p:sp>
        <p:nvSpPr>
          <p:cNvPr id="2" name="Text Placeholder 7">
            <a:extLst>
              <a:ext uri="{FF2B5EF4-FFF2-40B4-BE49-F238E27FC236}">
                <a16:creationId xmlns:a16="http://schemas.microsoft.com/office/drawing/2014/main" id="{7885B642-80D1-FECE-371C-935D4F7CE268}"/>
              </a:ext>
            </a:extLst>
          </p:cNvPr>
          <p:cNvSpPr>
            <a:spLocks noGrp="1"/>
          </p:cNvSpPr>
          <p:nvPr>
            <p:ph type="body" sz="quarter" idx="16"/>
          </p:nvPr>
        </p:nvSpPr>
        <p:spPr>
          <a:xfrm>
            <a:off x="479425" y="6164263"/>
            <a:ext cx="9721850" cy="288925"/>
          </a:xfrm>
        </p:spPr>
        <p:txBody>
          <a:bodyPr/>
          <a:lstStyle/>
          <a:p>
            <a:r>
              <a:rPr lang="nl-NL"/>
              <a:t>Q: Donald Trump is opnieuw president van de Verenigde Staten geworden. Wat zijn uw verwachtingen als het gaat om de mogelijke gevolgen voor uw bedrijf in de komende jaren?| Q: Kunt u toelichten wat u verwacht dat de impact van de uitslag van de Amerikaanse presidentsverkiezing zal zijn binnen uw sector? (Open antwoord}</a:t>
            </a:r>
          </a:p>
        </p:txBody>
      </p:sp>
      <p:sp>
        <p:nvSpPr>
          <p:cNvPr id="6" name="Text Placeholder 3">
            <a:extLst>
              <a:ext uri="{FF2B5EF4-FFF2-40B4-BE49-F238E27FC236}">
                <a16:creationId xmlns:a16="http://schemas.microsoft.com/office/drawing/2014/main" id="{075355C9-F744-4797-0B8E-1660742772B3}"/>
              </a:ext>
            </a:extLst>
          </p:cNvPr>
          <p:cNvSpPr txBox="1">
            <a:spLocks/>
          </p:cNvSpPr>
          <p:nvPr/>
        </p:nvSpPr>
        <p:spPr bwMode="gray">
          <a:xfrm>
            <a:off x="6096000" y="1534750"/>
            <a:ext cx="5218548"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Verwachte impact winst Trump op de sector</a:t>
            </a:r>
          </a:p>
        </p:txBody>
      </p:sp>
      <p:sp>
        <p:nvSpPr>
          <p:cNvPr id="7" name="TextBox 6">
            <a:extLst>
              <a:ext uri="{FF2B5EF4-FFF2-40B4-BE49-F238E27FC236}">
                <a16:creationId xmlns:a16="http://schemas.microsoft.com/office/drawing/2014/main" id="{724C1C04-79B3-D3A2-1C20-745625F1CEB5}"/>
              </a:ext>
            </a:extLst>
          </p:cNvPr>
          <p:cNvSpPr txBox="1"/>
          <p:nvPr/>
        </p:nvSpPr>
        <p:spPr bwMode="gray">
          <a:xfrm>
            <a:off x="6024321" y="2324969"/>
            <a:ext cx="3384525" cy="3328925"/>
          </a:xfrm>
          <a:prstGeom prst="rect">
            <a:avLst/>
          </a:prstGeom>
          <a:noFill/>
        </p:spPr>
        <p:txBody>
          <a:bodyPr wrap="square">
            <a:spAutoFit/>
          </a:bodyPr>
          <a:lstStyle/>
          <a:p>
            <a:pPr>
              <a:lnSpc>
                <a:spcPct val="120000"/>
              </a:lnSpc>
              <a:buSzPct val="80000"/>
            </a:pPr>
            <a:r>
              <a:rPr lang="nl-NL" sz="1100" i="1" dirty="0"/>
              <a:t>De activiteiten van de financiële sector kunnen worden beïnvloed door het beleid van de winnende president op het gebied van </a:t>
            </a:r>
            <a:r>
              <a:rPr lang="nl-NL" sz="1100" b="1" i="1" dirty="0">
                <a:solidFill>
                  <a:schemeClr val="accent1"/>
                </a:solidFill>
              </a:rPr>
              <a:t>belastingen, handelsovereenkomsten en regelgeving.</a:t>
            </a:r>
          </a:p>
          <a:p>
            <a:pPr>
              <a:lnSpc>
                <a:spcPct val="120000"/>
              </a:lnSpc>
              <a:buSzPct val="80000"/>
            </a:pPr>
            <a:endParaRPr lang="nl-NL" sz="1100" i="1" dirty="0"/>
          </a:p>
          <a:p>
            <a:pPr>
              <a:lnSpc>
                <a:spcPct val="120000"/>
              </a:lnSpc>
              <a:buSzPct val="80000"/>
            </a:pPr>
            <a:r>
              <a:rPr lang="nl-NL" sz="1100" i="1" dirty="0"/>
              <a:t>Veranderingen in het economisch beleid kunnen de </a:t>
            </a:r>
            <a:r>
              <a:rPr lang="nl-NL" sz="1100" b="1" i="1" dirty="0">
                <a:solidFill>
                  <a:schemeClr val="accent1"/>
                </a:solidFill>
              </a:rPr>
              <a:t>vraag naar goederen en de consumentenbestedingen doen toenemen</a:t>
            </a:r>
            <a:r>
              <a:rPr lang="nl-NL" sz="1100" i="1" dirty="0"/>
              <a:t>, waardoor de transportvolumes zouden toenemen en </a:t>
            </a:r>
            <a:r>
              <a:rPr lang="nl-NL" sz="1100" b="1" i="1" dirty="0">
                <a:solidFill>
                  <a:schemeClr val="accent1"/>
                </a:solidFill>
              </a:rPr>
              <a:t>nieuwe zakelijke perspectieven </a:t>
            </a:r>
            <a:r>
              <a:rPr lang="nl-NL" sz="1100" i="1" dirty="0"/>
              <a:t>zouden ontstaan.</a:t>
            </a:r>
          </a:p>
          <a:p>
            <a:pPr>
              <a:lnSpc>
                <a:spcPct val="120000"/>
              </a:lnSpc>
              <a:buSzPct val="80000"/>
            </a:pPr>
            <a:endParaRPr lang="nl-NL" sz="1100" i="1" dirty="0"/>
          </a:p>
          <a:p>
            <a:pPr>
              <a:lnSpc>
                <a:spcPct val="120000"/>
              </a:lnSpc>
              <a:buSzPct val="80000"/>
            </a:pPr>
            <a:r>
              <a:rPr lang="nl-NL" sz="1100" i="1" dirty="0"/>
              <a:t>De uitkomst van de Amerikaanse presidentsverkiezingen kan van </a:t>
            </a:r>
            <a:r>
              <a:rPr lang="nl-NL" sz="1100" b="1" i="1" dirty="0">
                <a:solidFill>
                  <a:schemeClr val="accent1"/>
                </a:solidFill>
              </a:rPr>
              <a:t>invloed zijn op internationale handelsovereenkomsten</a:t>
            </a:r>
            <a:r>
              <a:rPr lang="nl-NL" sz="1100" i="1" dirty="0"/>
              <a:t> die een effect hebben op toeleveringsketens en logistiek, investeringen in infrastructuur en brandstofbeperkingen.</a:t>
            </a:r>
          </a:p>
        </p:txBody>
      </p:sp>
    </p:spTree>
    <p:extLst>
      <p:ext uri="{BB962C8B-B14F-4D97-AF65-F5344CB8AC3E}">
        <p14:creationId xmlns:p14="http://schemas.microsoft.com/office/powerpoint/2010/main" val="4022153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BC366-14F0-5491-6BB9-7E2E0A8BB76A}"/>
            </a:ext>
          </a:extLst>
        </p:cNvPr>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C5AF88D1-4CB8-0596-73C8-FCDEB9F865E9}"/>
              </a:ext>
            </a:extLst>
          </p:cNvPr>
          <p:cNvGraphicFramePr>
            <a:graphicFrameLocks noGrp="1"/>
          </p:cNvGraphicFramePr>
          <p:nvPr>
            <p:ph idx="1"/>
            <p:extLst>
              <p:ext uri="{D42A27DB-BD31-4B8C-83A1-F6EECF244321}">
                <p14:modId xmlns:p14="http://schemas.microsoft.com/office/powerpoint/2010/main" val="1200810725"/>
              </p:ext>
            </p:extLst>
          </p:nvPr>
        </p:nvGraphicFramePr>
        <p:xfrm>
          <a:off x="501650" y="1909834"/>
          <a:ext cx="11233099"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1D33A7BE-87C8-D990-EF36-7D4B9F8151B1}"/>
              </a:ext>
            </a:extLst>
          </p:cNvPr>
          <p:cNvSpPr>
            <a:spLocks noGrp="1"/>
          </p:cNvSpPr>
          <p:nvPr>
            <p:ph type="sldNum" sz="quarter" idx="12"/>
          </p:nvPr>
        </p:nvSpPr>
        <p:spPr/>
        <p:txBody>
          <a:bodyPr/>
          <a:lstStyle/>
          <a:p>
            <a:fld id="{8FF9B0DE-3FEB-4AA0-B465-B80EF7C1333D}" type="slidenum">
              <a:rPr lang="nl-NL" smtClean="0"/>
              <a:t>11</a:t>
            </a:fld>
            <a:endParaRPr lang="nl-NL"/>
          </a:p>
        </p:txBody>
      </p:sp>
      <p:sp>
        <p:nvSpPr>
          <p:cNvPr id="4" name="Text Placeholder 3">
            <a:extLst>
              <a:ext uri="{FF2B5EF4-FFF2-40B4-BE49-F238E27FC236}">
                <a16:creationId xmlns:a16="http://schemas.microsoft.com/office/drawing/2014/main" id="{4F048CBB-4D6D-8244-FFEC-B87CB27AA14A}"/>
              </a:ext>
            </a:extLst>
          </p:cNvPr>
          <p:cNvSpPr>
            <a:spLocks noGrp="1"/>
          </p:cNvSpPr>
          <p:nvPr>
            <p:ph type="body" sz="quarter" idx="15"/>
          </p:nvPr>
        </p:nvSpPr>
        <p:spPr>
          <a:xfrm>
            <a:off x="479375" y="1557338"/>
            <a:ext cx="11233149" cy="217487"/>
          </a:xfrm>
        </p:spPr>
        <p:txBody>
          <a:bodyPr/>
          <a:lstStyle/>
          <a:p>
            <a:r>
              <a:rPr lang="nl-NL"/>
              <a:t>Belangrijkste zorgen na verkiezing Donald Trump</a:t>
            </a:r>
          </a:p>
        </p:txBody>
      </p:sp>
      <p:sp>
        <p:nvSpPr>
          <p:cNvPr id="5" name="Title 4">
            <a:extLst>
              <a:ext uri="{FF2B5EF4-FFF2-40B4-BE49-F238E27FC236}">
                <a16:creationId xmlns:a16="http://schemas.microsoft.com/office/drawing/2014/main" id="{0F56A3D2-11DA-360D-7059-42BA7F18576D}"/>
              </a:ext>
            </a:extLst>
          </p:cNvPr>
          <p:cNvSpPr>
            <a:spLocks noGrp="1"/>
          </p:cNvSpPr>
          <p:nvPr>
            <p:ph type="title"/>
          </p:nvPr>
        </p:nvSpPr>
        <p:spPr>
          <a:xfrm>
            <a:off x="479376" y="414337"/>
            <a:ext cx="9360000" cy="720000"/>
          </a:xfrm>
        </p:spPr>
        <p:txBody>
          <a:bodyPr/>
          <a:lstStyle/>
          <a:p>
            <a:r>
              <a:rPr lang="nl-NL" dirty="0"/>
              <a:t>Bij de belangrijkste zorgen spelen wederom financiële belangen een grotere rol dan de impact van conflicten elders. Opvallend is dat men zich weinig zorgen lijkt te maken over lagere afzet- en omzetcijfers. Importtarieven en handelsrestricties (export naar China vanuit Nederland) zijn ook zorgen.</a:t>
            </a:r>
          </a:p>
        </p:txBody>
      </p:sp>
      <p:sp>
        <p:nvSpPr>
          <p:cNvPr id="8" name="Text Placeholder 7">
            <a:extLst>
              <a:ext uri="{FF2B5EF4-FFF2-40B4-BE49-F238E27FC236}">
                <a16:creationId xmlns:a16="http://schemas.microsoft.com/office/drawing/2014/main" id="{DA66481C-5E6C-989B-658C-4CDDD75716A0}"/>
              </a:ext>
            </a:extLst>
          </p:cNvPr>
          <p:cNvSpPr>
            <a:spLocks noGrp="1"/>
          </p:cNvSpPr>
          <p:nvPr>
            <p:ph type="body" sz="quarter" idx="16"/>
          </p:nvPr>
        </p:nvSpPr>
        <p:spPr/>
        <p:txBody>
          <a:bodyPr/>
          <a:lstStyle/>
          <a:p>
            <a:r>
              <a:rPr lang="nl-NL"/>
              <a:t>Q: Donald Trump is opnieuw president van de Verenigde Staten geworden. Wat zijn, met die kennis, de belangrijkste zorgen die u heeft?</a:t>
            </a:r>
          </a:p>
        </p:txBody>
      </p:sp>
      <p:sp>
        <p:nvSpPr>
          <p:cNvPr id="2" name="Rectangle 1">
            <a:extLst>
              <a:ext uri="{FF2B5EF4-FFF2-40B4-BE49-F238E27FC236}">
                <a16:creationId xmlns:a16="http://schemas.microsoft.com/office/drawing/2014/main" id="{BFBC856C-0302-B025-66B1-681A793C2A18}"/>
              </a:ext>
            </a:extLst>
          </p:cNvPr>
          <p:cNvSpPr/>
          <p:nvPr/>
        </p:nvSpPr>
        <p:spPr bwMode="gray">
          <a:xfrm>
            <a:off x="2115127" y="1925567"/>
            <a:ext cx="8629072" cy="2147670"/>
          </a:xfrm>
          <a:prstGeom prst="rect">
            <a:avLst/>
          </a:prstGeom>
          <a:noFill/>
          <a:ln w="19050">
            <a:solidFill>
              <a:schemeClr val="accent4">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0" name="TextBox 9">
            <a:extLst>
              <a:ext uri="{FF2B5EF4-FFF2-40B4-BE49-F238E27FC236}">
                <a16:creationId xmlns:a16="http://schemas.microsoft.com/office/drawing/2014/main" id="{4381E28F-5211-690D-D267-7A7229B6AEF1}"/>
              </a:ext>
            </a:extLst>
          </p:cNvPr>
          <p:cNvSpPr txBox="1"/>
          <p:nvPr/>
        </p:nvSpPr>
        <p:spPr bwMode="gray">
          <a:xfrm>
            <a:off x="249295" y="2729539"/>
            <a:ext cx="1908707" cy="1653204"/>
          </a:xfrm>
          <a:prstGeom prst="wedgeRoundRectCallout">
            <a:avLst>
              <a:gd name="adj1" fmla="val 67923"/>
              <a:gd name="adj2" fmla="val -31658"/>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algn="ctr">
              <a:lnSpc>
                <a:spcPct val="120000"/>
              </a:lnSpc>
              <a:buSzPct val="80000"/>
            </a:pPr>
            <a:r>
              <a:rPr lang="nl-NL" sz="1100"/>
              <a:t>‘Veranderingen in </a:t>
            </a:r>
            <a:r>
              <a:rPr lang="nl-NL" sz="1100" b="1">
                <a:solidFill>
                  <a:schemeClr val="accent4"/>
                </a:solidFill>
              </a:rPr>
              <a:t>handelsakkoorden</a:t>
            </a:r>
            <a:r>
              <a:rPr lang="nl-NL" sz="1100"/>
              <a:t> en </a:t>
            </a:r>
            <a:r>
              <a:rPr lang="nl-NL" sz="1100" b="1">
                <a:solidFill>
                  <a:schemeClr val="accent4"/>
                </a:solidFill>
              </a:rPr>
              <a:t>tarieven</a:t>
            </a:r>
            <a:r>
              <a:rPr lang="nl-NL" sz="1100"/>
              <a:t> kunnen </a:t>
            </a:r>
            <a:r>
              <a:rPr lang="nl-NL" sz="1100" b="1">
                <a:solidFill>
                  <a:schemeClr val="accent4"/>
                </a:solidFill>
              </a:rPr>
              <a:t>invloed</a:t>
            </a:r>
            <a:r>
              <a:rPr lang="nl-NL" sz="1100"/>
              <a:t> hebben </a:t>
            </a:r>
            <a:r>
              <a:rPr lang="nl-NL" sz="1100" b="1">
                <a:solidFill>
                  <a:schemeClr val="accent4"/>
                </a:solidFill>
              </a:rPr>
              <a:t>op de importkosten </a:t>
            </a:r>
            <a:r>
              <a:rPr lang="nl-NL" sz="1100"/>
              <a:t>van voedselproducten, vooral </a:t>
            </a:r>
            <a:r>
              <a:rPr lang="nl-NL" sz="1100" b="1">
                <a:solidFill>
                  <a:schemeClr val="accent4"/>
                </a:solidFill>
              </a:rPr>
              <a:t>voor internationale leveranciers</a:t>
            </a:r>
            <a:r>
              <a:rPr lang="nl-NL" sz="1100"/>
              <a:t>.’</a:t>
            </a:r>
          </a:p>
        </p:txBody>
      </p:sp>
      <p:pic>
        <p:nvPicPr>
          <p:cNvPr id="11" name="Picture 10" descr="A flag in a circle&#10;&#10;Description automatically generated">
            <a:extLst>
              <a:ext uri="{FF2B5EF4-FFF2-40B4-BE49-F238E27FC236}">
                <a16:creationId xmlns:a16="http://schemas.microsoft.com/office/drawing/2014/main" id="{1649DD60-3E5E-C731-C190-3B6D5D2FFF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454" y="1883501"/>
            <a:ext cx="746195" cy="746195"/>
          </a:xfrm>
          <a:prstGeom prst="rect">
            <a:avLst/>
          </a:prstGeom>
        </p:spPr>
      </p:pic>
    </p:spTree>
    <p:extLst>
      <p:ext uri="{BB962C8B-B14F-4D97-AF65-F5344CB8AC3E}">
        <p14:creationId xmlns:p14="http://schemas.microsoft.com/office/powerpoint/2010/main" val="1701131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C259-8E50-050E-EA22-6DD562A030BC}"/>
            </a:ext>
          </a:extLst>
        </p:cNvPr>
        <p:cNvGrpSpPr/>
        <p:nvPr/>
      </p:nvGrpSpPr>
      <p:grpSpPr>
        <a:xfrm>
          <a:off x="0" y="0"/>
          <a:ext cx="0" cy="0"/>
          <a:chOff x="0" y="0"/>
          <a:chExt cx="0" cy="0"/>
        </a:xfrm>
      </p:grpSpPr>
      <p:graphicFrame>
        <p:nvGraphicFramePr>
          <p:cNvPr id="7" name="Content Placeholder 50">
            <a:extLst>
              <a:ext uri="{FF2B5EF4-FFF2-40B4-BE49-F238E27FC236}">
                <a16:creationId xmlns:a16="http://schemas.microsoft.com/office/drawing/2014/main" id="{564AB025-B93B-F3D9-6ACA-1D7EED854457}"/>
              </a:ext>
            </a:extLst>
          </p:cNvPr>
          <p:cNvGraphicFramePr>
            <a:graphicFrameLocks/>
          </p:cNvGraphicFramePr>
          <p:nvPr>
            <p:extLst>
              <p:ext uri="{D42A27DB-BD31-4B8C-83A1-F6EECF244321}">
                <p14:modId xmlns:p14="http://schemas.microsoft.com/office/powerpoint/2010/main" val="450985139"/>
              </p:ext>
            </p:extLst>
          </p:nvPr>
        </p:nvGraphicFramePr>
        <p:xfrm>
          <a:off x="6405384" y="1467291"/>
          <a:ext cx="5377556" cy="41998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ontent Placeholder 50">
            <a:extLst>
              <a:ext uri="{FF2B5EF4-FFF2-40B4-BE49-F238E27FC236}">
                <a16:creationId xmlns:a16="http://schemas.microsoft.com/office/drawing/2014/main" id="{9D79C5B1-ABB6-261D-634F-8E61759970EF}"/>
              </a:ext>
            </a:extLst>
          </p:cNvPr>
          <p:cNvGraphicFramePr>
            <a:graphicFrameLocks/>
          </p:cNvGraphicFramePr>
          <p:nvPr>
            <p:extLst>
              <p:ext uri="{D42A27DB-BD31-4B8C-83A1-F6EECF244321}">
                <p14:modId xmlns:p14="http://schemas.microsoft.com/office/powerpoint/2010/main" val="668040860"/>
              </p:ext>
            </p:extLst>
          </p:nvPr>
        </p:nvGraphicFramePr>
        <p:xfrm>
          <a:off x="108135" y="1467291"/>
          <a:ext cx="5377556" cy="4199861"/>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CA447E25-7E07-9E6E-3FEF-FE7C3C460438}"/>
              </a:ext>
            </a:extLst>
          </p:cNvPr>
          <p:cNvSpPr>
            <a:spLocks noGrp="1"/>
          </p:cNvSpPr>
          <p:nvPr>
            <p:ph type="sldNum" sz="quarter" idx="12"/>
          </p:nvPr>
        </p:nvSpPr>
        <p:spPr/>
        <p:txBody>
          <a:bodyPr/>
          <a:lstStyle/>
          <a:p>
            <a:fld id="{8FF9B0DE-3FEB-4AA0-B465-B80EF7C1333D}" type="slidenum">
              <a:rPr lang="nl-NL" smtClean="0"/>
              <a:t>12</a:t>
            </a:fld>
            <a:endParaRPr lang="nl-NL"/>
          </a:p>
        </p:txBody>
      </p:sp>
      <p:sp>
        <p:nvSpPr>
          <p:cNvPr id="4" name="Text Placeholder 3">
            <a:extLst>
              <a:ext uri="{FF2B5EF4-FFF2-40B4-BE49-F238E27FC236}">
                <a16:creationId xmlns:a16="http://schemas.microsoft.com/office/drawing/2014/main" id="{4D184BAD-049E-3A9D-72E7-75278EDBD89A}"/>
              </a:ext>
            </a:extLst>
          </p:cNvPr>
          <p:cNvSpPr>
            <a:spLocks noGrp="1"/>
          </p:cNvSpPr>
          <p:nvPr>
            <p:ph type="body" sz="quarter" idx="15"/>
          </p:nvPr>
        </p:nvSpPr>
        <p:spPr>
          <a:xfrm>
            <a:off x="460326" y="1528763"/>
            <a:ext cx="7416849" cy="288000"/>
          </a:xfrm>
        </p:spPr>
        <p:txBody>
          <a:bodyPr/>
          <a:lstStyle/>
          <a:p>
            <a:r>
              <a:rPr lang="nl-NL"/>
              <a:t>Impact van de uitslag op strategische bedrijfsvoering</a:t>
            </a:r>
          </a:p>
        </p:txBody>
      </p:sp>
      <p:sp>
        <p:nvSpPr>
          <p:cNvPr id="5" name="Title 4">
            <a:extLst>
              <a:ext uri="{FF2B5EF4-FFF2-40B4-BE49-F238E27FC236}">
                <a16:creationId xmlns:a16="http://schemas.microsoft.com/office/drawing/2014/main" id="{243A0C04-403E-5468-9E31-1D2B2A416539}"/>
              </a:ext>
            </a:extLst>
          </p:cNvPr>
          <p:cNvSpPr>
            <a:spLocks noGrp="1"/>
          </p:cNvSpPr>
          <p:nvPr>
            <p:ph type="title"/>
          </p:nvPr>
        </p:nvSpPr>
        <p:spPr/>
        <p:txBody>
          <a:bodyPr/>
          <a:lstStyle/>
          <a:p>
            <a:r>
              <a:rPr lang="nl-NL"/>
              <a:t>De verwachting van de topmanagers is hoog gespannen. Men is overwegend positief gestemd over de impact van de uitslag op de strategische bedrijfsvoering en verwacht dat het gunstig kan uitpakken voor Nederland.</a:t>
            </a:r>
          </a:p>
        </p:txBody>
      </p:sp>
      <p:sp>
        <p:nvSpPr>
          <p:cNvPr id="2" name="Text Placeholder 7">
            <a:extLst>
              <a:ext uri="{FF2B5EF4-FFF2-40B4-BE49-F238E27FC236}">
                <a16:creationId xmlns:a16="http://schemas.microsoft.com/office/drawing/2014/main" id="{A7E359A4-B135-DF01-44A3-0BCAF92EC0FA}"/>
              </a:ext>
            </a:extLst>
          </p:cNvPr>
          <p:cNvSpPr>
            <a:spLocks noGrp="1"/>
          </p:cNvSpPr>
          <p:nvPr>
            <p:ph type="body" sz="quarter" idx="16"/>
          </p:nvPr>
        </p:nvSpPr>
        <p:spPr>
          <a:xfrm>
            <a:off x="479425" y="6164263"/>
            <a:ext cx="9721850" cy="288925"/>
          </a:xfrm>
        </p:spPr>
        <p:txBody>
          <a:bodyPr/>
          <a:lstStyle/>
          <a:p>
            <a:r>
              <a:rPr lang="nl-NL"/>
              <a:t>Q: Wat is de impact van de uitslag van de verkiezingen op de strategische bedrijfvoering van uw bedrijf? Q: Wat betekent deze uitslag volgens u voor Nederland?</a:t>
            </a:r>
          </a:p>
        </p:txBody>
      </p:sp>
      <p:sp>
        <p:nvSpPr>
          <p:cNvPr id="6" name="Text Placeholder 3">
            <a:extLst>
              <a:ext uri="{FF2B5EF4-FFF2-40B4-BE49-F238E27FC236}">
                <a16:creationId xmlns:a16="http://schemas.microsoft.com/office/drawing/2014/main" id="{234C6FC3-9DFC-0E94-8F18-B0EDF310B0D3}"/>
              </a:ext>
            </a:extLst>
          </p:cNvPr>
          <p:cNvSpPr txBox="1">
            <a:spLocks/>
          </p:cNvSpPr>
          <p:nvPr/>
        </p:nvSpPr>
        <p:spPr bwMode="gray">
          <a:xfrm>
            <a:off x="7161034" y="1534750"/>
            <a:ext cx="4621906"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Betekenis van de uitslag voor Nederland</a:t>
            </a:r>
          </a:p>
        </p:txBody>
      </p:sp>
      <p:sp>
        <p:nvSpPr>
          <p:cNvPr id="8" name="TextBox 7">
            <a:extLst>
              <a:ext uri="{FF2B5EF4-FFF2-40B4-BE49-F238E27FC236}">
                <a16:creationId xmlns:a16="http://schemas.microsoft.com/office/drawing/2014/main" id="{5856DC0E-0571-2B4E-6039-7FBEF2A47CF3}"/>
              </a:ext>
            </a:extLst>
          </p:cNvPr>
          <p:cNvSpPr txBox="1"/>
          <p:nvPr/>
        </p:nvSpPr>
        <p:spPr bwMode="gray">
          <a:xfrm>
            <a:off x="1776820" y="3388014"/>
            <a:ext cx="1123518" cy="707886"/>
          </a:xfrm>
          <a:prstGeom prst="rect">
            <a:avLst/>
          </a:prstGeom>
          <a:noFill/>
        </p:spPr>
        <p:txBody>
          <a:bodyPr wrap="square">
            <a:spAutoFit/>
          </a:bodyPr>
          <a:lstStyle/>
          <a:p>
            <a:pPr algn="ctr"/>
            <a:r>
              <a:rPr lang="nl-NL" sz="4000">
                <a:solidFill>
                  <a:schemeClr val="tx1"/>
                </a:solidFill>
              </a:rPr>
              <a:t>78%</a:t>
            </a:r>
            <a:endParaRPr lang="nl-NL" sz="4000"/>
          </a:p>
        </p:txBody>
      </p:sp>
      <p:sp>
        <p:nvSpPr>
          <p:cNvPr id="13" name="TextBox 12">
            <a:extLst>
              <a:ext uri="{FF2B5EF4-FFF2-40B4-BE49-F238E27FC236}">
                <a16:creationId xmlns:a16="http://schemas.microsoft.com/office/drawing/2014/main" id="{F8AD6599-1D28-4E76-CAB5-BBE22A5B8E61}"/>
              </a:ext>
            </a:extLst>
          </p:cNvPr>
          <p:cNvSpPr txBox="1"/>
          <p:nvPr/>
        </p:nvSpPr>
        <p:spPr bwMode="gray">
          <a:xfrm>
            <a:off x="8036311" y="3385021"/>
            <a:ext cx="1123518" cy="707886"/>
          </a:xfrm>
          <a:prstGeom prst="rect">
            <a:avLst/>
          </a:prstGeom>
          <a:noFill/>
        </p:spPr>
        <p:txBody>
          <a:bodyPr wrap="square">
            <a:spAutoFit/>
          </a:bodyPr>
          <a:lstStyle/>
          <a:p>
            <a:pPr algn="ctr"/>
            <a:r>
              <a:rPr lang="nl-NL" sz="4000">
                <a:solidFill>
                  <a:schemeClr val="tx1"/>
                </a:solidFill>
              </a:rPr>
              <a:t>74%</a:t>
            </a:r>
            <a:endParaRPr lang="nl-NL" sz="4000"/>
          </a:p>
        </p:txBody>
      </p:sp>
      <p:pic>
        <p:nvPicPr>
          <p:cNvPr id="11" name="Picture 10" descr="A flag in a circle&#10;&#10;Description automatically generated">
            <a:extLst>
              <a:ext uri="{FF2B5EF4-FFF2-40B4-BE49-F238E27FC236}">
                <a16:creationId xmlns:a16="http://schemas.microsoft.com/office/drawing/2014/main" id="{DDD915D4-E098-2969-AF29-933EE638D7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454" y="1883501"/>
            <a:ext cx="746195" cy="746195"/>
          </a:xfrm>
          <a:prstGeom prst="rect">
            <a:avLst/>
          </a:prstGeom>
        </p:spPr>
      </p:pic>
      <p:sp>
        <p:nvSpPr>
          <p:cNvPr id="9" name="TextBox 8">
            <a:extLst>
              <a:ext uri="{FF2B5EF4-FFF2-40B4-BE49-F238E27FC236}">
                <a16:creationId xmlns:a16="http://schemas.microsoft.com/office/drawing/2014/main" id="{FDEA07F8-DF48-378B-F9BA-4A871E005BD3}"/>
              </a:ext>
            </a:extLst>
          </p:cNvPr>
          <p:cNvSpPr txBox="1"/>
          <p:nvPr/>
        </p:nvSpPr>
        <p:spPr bwMode="gray">
          <a:xfrm>
            <a:off x="4067263" y="2018026"/>
            <a:ext cx="2546173" cy="1620383"/>
          </a:xfrm>
          <a:prstGeom prst="wedgeRoundRectCallout">
            <a:avLst>
              <a:gd name="adj1" fmla="val -5716"/>
              <a:gd name="adj2" fmla="val 64408"/>
              <a:gd name="adj3" fmla="val 16667"/>
            </a:avLst>
          </a:prstGeom>
          <a:solidFill>
            <a:srgbClr val="D0F2FE"/>
          </a:solidFill>
          <a:ln>
            <a:solidFill>
              <a:srgbClr val="4CA1FF"/>
            </a:solidFill>
          </a:ln>
        </p:spPr>
        <p:txBody>
          <a:bodyPr wrap="square" lIns="0" tIns="0" rIns="0" bIns="0" rtlCol="0">
            <a:noAutofit/>
          </a:bodyPr>
          <a:lstStyle/>
          <a:p>
            <a:pPr algn="ctr">
              <a:lnSpc>
                <a:spcPct val="120000"/>
              </a:lnSpc>
              <a:buSzPct val="80000"/>
            </a:pPr>
            <a:r>
              <a:rPr lang="nl-NL" sz="1100" dirty="0"/>
              <a:t>‘Met potentiële verschuivingen in het handels- en belastingbeleid zouden de verkiezingen de </a:t>
            </a:r>
            <a:r>
              <a:rPr lang="nl-NL" sz="1100" b="1" dirty="0">
                <a:solidFill>
                  <a:srgbClr val="4CA1FF"/>
                </a:solidFill>
              </a:rPr>
              <a:t>economische stabiliteit </a:t>
            </a:r>
            <a:r>
              <a:rPr lang="nl-NL" sz="1100" dirty="0"/>
              <a:t>kunnen </a:t>
            </a:r>
            <a:r>
              <a:rPr lang="nl-NL" sz="1100" b="1" dirty="0">
                <a:solidFill>
                  <a:srgbClr val="4CA1FF"/>
                </a:solidFill>
              </a:rPr>
              <a:t>bevorderen</a:t>
            </a:r>
            <a:r>
              <a:rPr lang="nl-NL" sz="1100" dirty="0"/>
              <a:t> en meer </a:t>
            </a:r>
            <a:r>
              <a:rPr lang="nl-NL" sz="1100" b="1" dirty="0">
                <a:solidFill>
                  <a:srgbClr val="4CA1FF"/>
                </a:solidFill>
              </a:rPr>
              <a:t>buitenlandse investeringen </a:t>
            </a:r>
            <a:r>
              <a:rPr lang="nl-NL" sz="1100" dirty="0"/>
              <a:t>in de </a:t>
            </a:r>
            <a:r>
              <a:rPr lang="nl-NL" sz="1100" b="1" dirty="0">
                <a:solidFill>
                  <a:srgbClr val="4CA1FF"/>
                </a:solidFill>
              </a:rPr>
              <a:t>Nederlandse vastgoedmarkt </a:t>
            </a:r>
            <a:r>
              <a:rPr lang="nl-NL" sz="1100" dirty="0"/>
              <a:t>kunnen </a:t>
            </a:r>
            <a:r>
              <a:rPr lang="nl-NL" sz="1100" b="1" dirty="0">
                <a:solidFill>
                  <a:srgbClr val="4CA1FF"/>
                </a:solidFill>
              </a:rPr>
              <a:t>aanmoedigen</a:t>
            </a:r>
            <a:r>
              <a:rPr lang="nl-NL" sz="1100" dirty="0"/>
              <a:t>.’</a:t>
            </a:r>
          </a:p>
        </p:txBody>
      </p:sp>
      <p:pic>
        <p:nvPicPr>
          <p:cNvPr id="10" name="Picture 9" descr="A picture containing text, clipart&#10;&#10;Description automatically generated">
            <a:extLst>
              <a:ext uri="{FF2B5EF4-FFF2-40B4-BE49-F238E27FC236}">
                <a16:creationId xmlns:a16="http://schemas.microsoft.com/office/drawing/2014/main" id="{95FF93A3-21F4-A393-AE6A-73EDDBA1F6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63346" y="3745027"/>
            <a:ext cx="954682" cy="2028743"/>
          </a:xfrm>
          <a:prstGeom prst="rect">
            <a:avLst/>
          </a:prstGeom>
        </p:spPr>
      </p:pic>
    </p:spTree>
    <p:extLst>
      <p:ext uri="{BB962C8B-B14F-4D97-AF65-F5344CB8AC3E}">
        <p14:creationId xmlns:p14="http://schemas.microsoft.com/office/powerpoint/2010/main" val="1204934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Prioriteiten liggen bij talentbehoud, inspelen op duurzaamheidskansen en kostenbesparingen door reorganisaties.</a:t>
            </a:r>
          </a:p>
          <a:p>
            <a:pPr marL="1200150" lvl="2" indent="-285750">
              <a:buFont typeface="Arial" panose="020B0604020202020204" pitchFamily="34" charset="0"/>
              <a:buChar char="•"/>
            </a:pPr>
            <a:r>
              <a:rPr lang="nl-NL"/>
              <a:t>Financiële markten, inflatiebeheer en het halen van klimaatdoelstellingen zijn zowel korte- als langetermijndoelen.</a:t>
            </a:r>
          </a:p>
          <a:p>
            <a:pPr marL="1200150" lvl="2" indent="-285750">
              <a:buFont typeface="Arial" panose="020B0604020202020204" pitchFamily="34" charset="0"/>
              <a:buChar char="•"/>
            </a:pPr>
            <a:r>
              <a:rPr lang="nl-NL"/>
              <a:t>Verduurzaming, kunstmatige intelligentie, cybersecurity en kabinetsbeleid domineren de strategische visie.</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9" imgW="306" imgH="306" progId="TCLayout.ActiveDocument.1">
                  <p:embed/>
                </p:oleObj>
              </mc:Choice>
              <mc:Fallback>
                <p:oleObj name="think-cell Folie" r:id="rId9" imgW="306" imgH="306" progId="TCLayout.ActiveDocument.1">
                  <p:embed/>
                  <p:pic>
                    <p:nvPicPr>
                      <p:cNvPr id="12" name="Objekt 1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3934624"/>
            <a:ext cx="11232153" cy="27965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4. Strategische prioriteiten</a:t>
            </a:r>
          </a:p>
        </p:txBody>
      </p:sp>
      <p:grpSp>
        <p:nvGrpSpPr>
          <p:cNvPr id="4" name="Group 3">
            <a:extLst>
              <a:ext uri="{FF2B5EF4-FFF2-40B4-BE49-F238E27FC236}">
                <a16:creationId xmlns:a16="http://schemas.microsoft.com/office/drawing/2014/main" id="{EBEC15E9-D0C4-833D-D5AF-28DED76AEDB7}"/>
              </a:ext>
            </a:extLst>
          </p:cNvPr>
          <p:cNvGrpSpPr/>
          <p:nvPr/>
        </p:nvGrpSpPr>
        <p:grpSpPr>
          <a:xfrm>
            <a:off x="457200" y="2286000"/>
            <a:ext cx="11038027" cy="1371600"/>
            <a:chOff x="457200" y="2286000"/>
            <a:chExt cx="11038027" cy="1371600"/>
          </a:xfrm>
        </p:grpSpPr>
        <p:sp>
          <p:nvSpPr>
            <p:cNvPr id="5" name="Oval 4">
              <a:extLst>
                <a:ext uri="{FF2B5EF4-FFF2-40B4-BE49-F238E27FC236}">
                  <a16:creationId xmlns:a16="http://schemas.microsoft.com/office/drawing/2014/main" id="{FC4594F1-F8DF-786C-DA53-77CEB68D635B}"/>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567CD38E-43BA-C230-AFBC-2E57F9D3BC6A}"/>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9B2FD469-852E-D306-A7FE-2F5BD43C2D8D}"/>
                </a:ext>
              </a:extLst>
            </p:cNvPr>
            <p:cNvSpPr/>
            <p:nvPr/>
          </p:nvSpPr>
          <p:spPr bwMode="gray">
            <a:xfrm>
              <a:off x="621792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9" name="Oval 38">
              <a:extLst>
                <a:ext uri="{FF2B5EF4-FFF2-40B4-BE49-F238E27FC236}">
                  <a16:creationId xmlns:a16="http://schemas.microsoft.com/office/drawing/2014/main" id="{17936C93-BC3A-6F58-38C4-D5E8923919B3}"/>
                </a:ext>
              </a:extLst>
            </p:cNvPr>
            <p:cNvSpPr/>
            <p:nvPr/>
          </p:nvSpPr>
          <p:spPr bwMode="gray">
            <a:xfrm>
              <a:off x="813816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0" name="Oval 39">
              <a:extLst>
                <a:ext uri="{FF2B5EF4-FFF2-40B4-BE49-F238E27FC236}">
                  <a16:creationId xmlns:a16="http://schemas.microsoft.com/office/drawing/2014/main" id="{010404BC-56B8-F154-D031-B8DE7171C8E6}"/>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1" name="Group 32">
              <a:extLst>
                <a:ext uri="{FF2B5EF4-FFF2-40B4-BE49-F238E27FC236}">
                  <a16:creationId xmlns:a16="http://schemas.microsoft.com/office/drawing/2014/main" id="{4EF35467-7F5B-E9FE-26F8-A37BA1F26853}"/>
                </a:ext>
              </a:extLst>
            </p:cNvPr>
            <p:cNvGrpSpPr>
              <a:grpSpLocks noChangeAspect="1"/>
            </p:cNvGrpSpPr>
            <p:nvPr>
              <p:custDataLst>
                <p:tags r:id="rId5"/>
              </p:custDataLst>
            </p:nvPr>
          </p:nvGrpSpPr>
          <p:grpSpPr bwMode="gray">
            <a:xfrm flipV="1">
              <a:off x="2651760" y="2607363"/>
              <a:ext cx="743283" cy="720000"/>
              <a:chOff x="-891" y="989"/>
              <a:chExt cx="415" cy="402"/>
            </a:xfrm>
            <a:solidFill>
              <a:schemeClr val="accent4">
                <a:lumMod val="60000"/>
                <a:lumOff val="40000"/>
              </a:schemeClr>
            </a:solidFill>
          </p:grpSpPr>
          <p:sp>
            <p:nvSpPr>
              <p:cNvPr id="69" name="Freeform 33">
                <a:extLst>
                  <a:ext uri="{FF2B5EF4-FFF2-40B4-BE49-F238E27FC236}">
                    <a16:creationId xmlns:a16="http://schemas.microsoft.com/office/drawing/2014/main" id="{3D761711-044B-A98D-D503-917439C716A7}"/>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0" name="Freeform 34">
                <a:extLst>
                  <a:ext uri="{FF2B5EF4-FFF2-40B4-BE49-F238E27FC236}">
                    <a16:creationId xmlns:a16="http://schemas.microsoft.com/office/drawing/2014/main" id="{AF60C94B-16ED-4F44-7324-8A19096B4236}"/>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1" name="Freeform 35">
                <a:extLst>
                  <a:ext uri="{FF2B5EF4-FFF2-40B4-BE49-F238E27FC236}">
                    <a16:creationId xmlns:a16="http://schemas.microsoft.com/office/drawing/2014/main" id="{CE9296CD-DE75-D790-A9A9-FB25704F872B}"/>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2" name="Freeform 36">
                <a:extLst>
                  <a:ext uri="{FF2B5EF4-FFF2-40B4-BE49-F238E27FC236}">
                    <a16:creationId xmlns:a16="http://schemas.microsoft.com/office/drawing/2014/main" id="{D26E873D-9BDE-0F6F-BBEA-7E255AAAABE9}"/>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2" name="Group 49">
              <a:extLst>
                <a:ext uri="{FF2B5EF4-FFF2-40B4-BE49-F238E27FC236}">
                  <a16:creationId xmlns:a16="http://schemas.microsoft.com/office/drawing/2014/main" id="{6CB155BB-D981-6553-C28C-D7C82F59D192}"/>
                </a:ext>
              </a:extLst>
            </p:cNvPr>
            <p:cNvGrpSpPr>
              <a:grpSpLocks noChangeAspect="1"/>
            </p:cNvGrpSpPr>
            <p:nvPr>
              <p:custDataLst>
                <p:tags r:id="rId6"/>
              </p:custDataLst>
            </p:nvPr>
          </p:nvGrpSpPr>
          <p:grpSpPr bwMode="gray">
            <a:xfrm>
              <a:off x="777269" y="2651767"/>
              <a:ext cx="730251" cy="703265"/>
              <a:chOff x="6647" y="1479"/>
              <a:chExt cx="460" cy="443"/>
            </a:xfrm>
            <a:solidFill>
              <a:schemeClr val="bg1"/>
            </a:solidFill>
          </p:grpSpPr>
          <p:sp>
            <p:nvSpPr>
              <p:cNvPr id="65" name="Freeform 50">
                <a:extLst>
                  <a:ext uri="{FF2B5EF4-FFF2-40B4-BE49-F238E27FC236}">
                    <a16:creationId xmlns:a16="http://schemas.microsoft.com/office/drawing/2014/main" id="{2BE8DEC0-619D-DF5A-EC27-1D9A56001F89}"/>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6" name="Freeform 51">
                <a:extLst>
                  <a:ext uri="{FF2B5EF4-FFF2-40B4-BE49-F238E27FC236}">
                    <a16:creationId xmlns:a16="http://schemas.microsoft.com/office/drawing/2014/main" id="{ED4CBE5A-DC99-1284-B158-804961DBA65A}"/>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7" name="Freeform 52">
                <a:extLst>
                  <a:ext uri="{FF2B5EF4-FFF2-40B4-BE49-F238E27FC236}">
                    <a16:creationId xmlns:a16="http://schemas.microsoft.com/office/drawing/2014/main" id="{9195CAD0-AAF4-364D-5202-6A53A994F959}"/>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8" name="Freeform 53">
                <a:extLst>
                  <a:ext uri="{FF2B5EF4-FFF2-40B4-BE49-F238E27FC236}">
                    <a16:creationId xmlns:a16="http://schemas.microsoft.com/office/drawing/2014/main" id="{2AC96F6E-D180-FFDC-4260-B9591CCB22C2}"/>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3" name="Group 42">
              <a:extLst>
                <a:ext uri="{FF2B5EF4-FFF2-40B4-BE49-F238E27FC236}">
                  <a16:creationId xmlns:a16="http://schemas.microsoft.com/office/drawing/2014/main" id="{2C78BF7D-8CC1-14DE-4F84-6F6ACFDFED85}"/>
                </a:ext>
              </a:extLst>
            </p:cNvPr>
            <p:cNvGrpSpPr/>
            <p:nvPr/>
          </p:nvGrpSpPr>
          <p:grpSpPr>
            <a:xfrm>
              <a:off x="8458227" y="2377440"/>
              <a:ext cx="742323" cy="986982"/>
              <a:chOff x="5672138" y="2863850"/>
              <a:chExt cx="847725" cy="1127126"/>
            </a:xfrm>
            <a:solidFill>
              <a:schemeClr val="accent1"/>
            </a:solidFill>
          </p:grpSpPr>
          <p:sp>
            <p:nvSpPr>
              <p:cNvPr id="49" name="Freeform 30">
                <a:extLst>
                  <a:ext uri="{FF2B5EF4-FFF2-40B4-BE49-F238E27FC236}">
                    <a16:creationId xmlns:a16="http://schemas.microsoft.com/office/drawing/2014/main" id="{F949B55E-773B-3860-DED1-86899045C269}"/>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0" name="Freeform 31">
                <a:extLst>
                  <a:ext uri="{FF2B5EF4-FFF2-40B4-BE49-F238E27FC236}">
                    <a16:creationId xmlns:a16="http://schemas.microsoft.com/office/drawing/2014/main" id="{C1F00BEA-0467-5BF8-C970-649FF5736211}"/>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1" name="Freeform 32">
                <a:extLst>
                  <a:ext uri="{FF2B5EF4-FFF2-40B4-BE49-F238E27FC236}">
                    <a16:creationId xmlns:a16="http://schemas.microsoft.com/office/drawing/2014/main" id="{63159718-2492-B296-4B44-517B61634120}"/>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2" name="Freeform 33">
                <a:extLst>
                  <a:ext uri="{FF2B5EF4-FFF2-40B4-BE49-F238E27FC236}">
                    <a16:creationId xmlns:a16="http://schemas.microsoft.com/office/drawing/2014/main" id="{FFAC2E8E-385A-9373-B5D5-68F91F620612}"/>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3" name="Freeform 34">
                <a:extLst>
                  <a:ext uri="{FF2B5EF4-FFF2-40B4-BE49-F238E27FC236}">
                    <a16:creationId xmlns:a16="http://schemas.microsoft.com/office/drawing/2014/main" id="{624599F7-5C94-1CAB-F066-EE59299EE440}"/>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4" name="Freeform 35">
                <a:extLst>
                  <a:ext uri="{FF2B5EF4-FFF2-40B4-BE49-F238E27FC236}">
                    <a16:creationId xmlns:a16="http://schemas.microsoft.com/office/drawing/2014/main" id="{57597EF7-2554-EA40-A185-C97803F470C5}"/>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5" name="Freeform 36">
                <a:extLst>
                  <a:ext uri="{FF2B5EF4-FFF2-40B4-BE49-F238E27FC236}">
                    <a16:creationId xmlns:a16="http://schemas.microsoft.com/office/drawing/2014/main" id="{2707B249-CF58-2497-15D9-5918B55E9866}"/>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6" name="Freeform 37">
                <a:extLst>
                  <a:ext uri="{FF2B5EF4-FFF2-40B4-BE49-F238E27FC236}">
                    <a16:creationId xmlns:a16="http://schemas.microsoft.com/office/drawing/2014/main" id="{BDC095C1-5054-1E1E-0DC8-25613F3F7A39}"/>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8" name="Freeform 38">
                <a:extLst>
                  <a:ext uri="{FF2B5EF4-FFF2-40B4-BE49-F238E27FC236}">
                    <a16:creationId xmlns:a16="http://schemas.microsoft.com/office/drawing/2014/main" id="{06F18232-46D7-4751-B28C-3820D34EE2BA}"/>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9" name="Freeform 39">
                <a:extLst>
                  <a:ext uri="{FF2B5EF4-FFF2-40B4-BE49-F238E27FC236}">
                    <a16:creationId xmlns:a16="http://schemas.microsoft.com/office/drawing/2014/main" id="{316C845E-D188-5363-E28F-126D753CEC47}"/>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0" name="Freeform 40">
                <a:extLst>
                  <a:ext uri="{FF2B5EF4-FFF2-40B4-BE49-F238E27FC236}">
                    <a16:creationId xmlns:a16="http://schemas.microsoft.com/office/drawing/2014/main" id="{D4E2C4D2-BCCB-59DE-E386-28D7F1B011F9}"/>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1" name="Freeform 41">
                <a:extLst>
                  <a:ext uri="{FF2B5EF4-FFF2-40B4-BE49-F238E27FC236}">
                    <a16:creationId xmlns:a16="http://schemas.microsoft.com/office/drawing/2014/main" id="{E0F8364B-63F3-09E7-73A4-A82AAE4F844F}"/>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2" name="Freeform 42">
                <a:extLst>
                  <a:ext uri="{FF2B5EF4-FFF2-40B4-BE49-F238E27FC236}">
                    <a16:creationId xmlns:a16="http://schemas.microsoft.com/office/drawing/2014/main" id="{E3142615-972E-5E44-60C6-0A7C6792B9EF}"/>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3" name="Freeform 43">
                <a:extLst>
                  <a:ext uri="{FF2B5EF4-FFF2-40B4-BE49-F238E27FC236}">
                    <a16:creationId xmlns:a16="http://schemas.microsoft.com/office/drawing/2014/main" id="{863606C6-35E5-85D1-C27A-7E34835E3852}"/>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44" name="Freeform 49">
              <a:extLst>
                <a:ext uri="{FF2B5EF4-FFF2-40B4-BE49-F238E27FC236}">
                  <a16:creationId xmlns:a16="http://schemas.microsoft.com/office/drawing/2014/main" id="{C1C61F9E-489D-259F-37FD-7D8870936414}"/>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6" name="Freeform 161">
              <a:extLst>
                <a:ext uri="{FF2B5EF4-FFF2-40B4-BE49-F238E27FC236}">
                  <a16:creationId xmlns:a16="http://schemas.microsoft.com/office/drawing/2014/main" id="{3C639775-CCCA-EC74-A070-54BB4CBA802A}"/>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7" name="Oval 46">
              <a:extLst>
                <a:ext uri="{FF2B5EF4-FFF2-40B4-BE49-F238E27FC236}">
                  <a16:creationId xmlns:a16="http://schemas.microsoft.com/office/drawing/2014/main" id="{8E836679-1435-7BF4-9657-FCEE4DBD2080}"/>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8" name="Freeform 601">
              <a:extLst>
                <a:ext uri="{FF2B5EF4-FFF2-40B4-BE49-F238E27FC236}">
                  <a16:creationId xmlns:a16="http://schemas.microsoft.com/office/drawing/2014/main" id="{27B72BD7-9F51-0C52-07C2-F630907F9BAB}"/>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1395790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4">
            <a:extLst>
              <a:ext uri="{FF2B5EF4-FFF2-40B4-BE49-F238E27FC236}">
                <a16:creationId xmlns:a16="http://schemas.microsoft.com/office/drawing/2014/main" id="{4F11FF96-2477-3DFE-DD56-41AE76F4B183}"/>
              </a:ext>
            </a:extLst>
          </p:cNvPr>
          <p:cNvGraphicFramePr>
            <a:graphicFrameLocks/>
          </p:cNvGraphicFramePr>
          <p:nvPr>
            <p:extLst>
              <p:ext uri="{D42A27DB-BD31-4B8C-83A1-F6EECF244321}">
                <p14:modId xmlns:p14="http://schemas.microsoft.com/office/powerpoint/2010/main" val="2104861843"/>
              </p:ext>
            </p:extLst>
          </p:nvPr>
        </p:nvGraphicFramePr>
        <p:xfrm>
          <a:off x="248403" y="1750756"/>
          <a:ext cx="11255375" cy="4143769"/>
        </p:xfrm>
        <a:graphic>
          <a:graphicData uri="http://schemas.openxmlformats.org/drawingml/2006/table">
            <a:tbl>
              <a:tblPr bandRow="1">
                <a:tableStyleId>{5FD0F851-EC5A-4D38-B0AD-8093EC10F338}</a:tableStyleId>
              </a:tblPr>
              <a:tblGrid>
                <a:gridCol w="5394960">
                  <a:extLst>
                    <a:ext uri="{9D8B030D-6E8A-4147-A177-3AD203B41FA5}">
                      <a16:colId xmlns:a16="http://schemas.microsoft.com/office/drawing/2014/main" val="3010900771"/>
                    </a:ext>
                  </a:extLst>
                </a:gridCol>
                <a:gridCol w="5860415">
                  <a:extLst>
                    <a:ext uri="{9D8B030D-6E8A-4147-A177-3AD203B41FA5}">
                      <a16:colId xmlns:a16="http://schemas.microsoft.com/office/drawing/2014/main" val="67726557"/>
                    </a:ext>
                  </a:extLst>
                </a:gridCol>
              </a:tblGrid>
              <a:tr h="191312">
                <a:tc>
                  <a:txBody>
                    <a:bodyPr/>
                    <a:lstStyle/>
                    <a:p>
                      <a:pPr algn="r" fontAlgn="b"/>
                      <a:r>
                        <a:rPr lang="nl-NL" sz="1200" b="0" i="0" u="none" strike="noStrike">
                          <a:solidFill>
                            <a:srgbClr val="535353"/>
                          </a:solidFill>
                          <a:effectLst/>
                          <a:latin typeface="Calibri" panose="020F0502020204030204" pitchFamily="34" charset="0"/>
                        </a:rPr>
                        <a:t>Verduurzaming bedrijfsvoering en productie</a:t>
                      </a:r>
                    </a:p>
                  </a:txBody>
                  <a:tcPr marL="0" marR="0" marT="0" marB="0"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870954203"/>
                  </a:ext>
                </a:extLst>
              </a:tr>
              <a:tr h="191312">
                <a:tc>
                  <a:txBody>
                    <a:bodyPr/>
                    <a:lstStyle/>
                    <a:p>
                      <a:pPr algn="r" fontAlgn="b"/>
                      <a:r>
                        <a:rPr lang="nl-NL" sz="1200" b="0" i="0" u="none" strike="noStrike">
                          <a:solidFill>
                            <a:srgbClr val="535353"/>
                          </a:solidFill>
                          <a:effectLst/>
                          <a:latin typeface="Calibri" panose="020F0502020204030204" pitchFamily="34" charset="0"/>
                        </a:rPr>
                        <a:t>Ontwikkelingen op het gebied van kunstmatige intelligentie (AI)</a:t>
                      </a:r>
                    </a:p>
                  </a:txBody>
                  <a:tcPr marL="0" marR="0" marT="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419991358"/>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Groei via nieuwe producten</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858673764"/>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Talent vasthouden</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93104051"/>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Onzekerheid rond beleid huidige kabinet </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13659863"/>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Digitale risico’s mitigeren (cybersecurity)</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238563882"/>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Groei via fusie of overname</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3085453"/>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Digitale procesverbeteringen</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89742680"/>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Verantwoordelijker bedrijfsleven</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31691301"/>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Gevolgen geopolitieke spanningen mitigeren</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66611062"/>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Verbetering product &amp; marketing door analyse klantdata</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914007872"/>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Arbeidsmarkttekorten/Geen personeel kunnen vinden</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67730509"/>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Om de bedrijfsvoering te wapenen tegen hogere energieprijzen</a:t>
                      </a:r>
                    </a:p>
                  </a:txBody>
                  <a:tcPr marL="6350" marR="6350" marT="6350" marB="0" anchor="ctr">
                    <a:lnL>
                      <a:noFill/>
                    </a:lnL>
                    <a:lnR>
                      <a:noFill/>
                    </a:lnR>
                    <a:lnT>
                      <a:noFill/>
                    </a:lnT>
                    <a:lnB>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28572501"/>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Digitaal aanbod</a:t>
                      </a:r>
                    </a:p>
                  </a:txBody>
                  <a:tcPr marL="6350" marR="6350" marT="6350" marB="0"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66677553"/>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Inspelen kansen &amp; risico’s duurzaamheid en klimaat</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57194079"/>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Groei via nieuwe markten</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83208768"/>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Wegvallen bedrijven in de productieketen</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9026111"/>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Loongroei ten koste van omzet</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54674171"/>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Aanpassen productie op verminderende vraag</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8227328"/>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Reorganiseren om kosten te verlagen</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92675542"/>
                  </a:ext>
                </a:extLst>
              </a:tr>
              <a:tr h="197955">
                <a:tc>
                  <a:txBody>
                    <a:bodyPr/>
                    <a:lstStyle/>
                    <a:p>
                      <a:pPr marL="0" algn="r"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Reshoring</a:t>
                      </a:r>
                    </a:p>
                  </a:txBody>
                  <a:tcPr marL="6350" marR="6350" marT="6350" marB="0" anchor="ctr">
                    <a:lnL>
                      <a:noFill/>
                    </a:lnL>
                    <a:lnR>
                      <a:noFill/>
                    </a:lnR>
                    <a:lnT>
                      <a:noFill/>
                    </a:lnT>
                    <a:lnB w="12700" cmpd="sng">
                      <a:noFill/>
                    </a:lnB>
                    <a:lnTlToBr w="12700" cmpd="sng">
                      <a:noFill/>
                      <a:prstDash val="solid"/>
                    </a:lnTlToBr>
                    <a:lnBlToTr w="12700" cmpd="sng">
                      <a:noFill/>
                      <a:prstDash val="solid"/>
                    </a:lnBlToTr>
                    <a:noFill/>
                  </a:tcPr>
                </a:tc>
                <a:tc>
                  <a:txBody>
                    <a:bodyPr/>
                    <a:lstStyle/>
                    <a:p>
                      <a:pPr algn="r" fontAlgn="b"/>
                      <a:endParaRPr lang="nl-NL" sz="1200" b="0" i="0" u="none" strike="noStrike">
                        <a:solidFill>
                          <a:srgbClr val="535353"/>
                        </a:solidFill>
                        <a:effectLst/>
                        <a:latin typeface="Calibri" panose="020F0502020204030204" pitchFamily="34" charset="0"/>
                      </a:endParaRPr>
                    </a:p>
                  </a:txBody>
                  <a:tcPr marL="0" marR="0" marT="0" marB="0" anchor="ctr">
                    <a:lnL>
                      <a:noFill/>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78327457"/>
                  </a:ext>
                </a:extLst>
              </a:tr>
            </a:tbl>
          </a:graphicData>
        </a:graphic>
      </p:graphicFrame>
      <p:graphicFrame>
        <p:nvGraphicFramePr>
          <p:cNvPr id="7" name="Content Placeholder 17">
            <a:extLst>
              <a:ext uri="{FF2B5EF4-FFF2-40B4-BE49-F238E27FC236}">
                <a16:creationId xmlns:a16="http://schemas.microsoft.com/office/drawing/2014/main" id="{00000000-0008-0000-0900-000006000000}"/>
              </a:ext>
            </a:extLst>
          </p:cNvPr>
          <p:cNvGraphicFramePr>
            <a:graphicFrameLocks/>
          </p:cNvGraphicFramePr>
          <p:nvPr>
            <p:extLst>
              <p:ext uri="{D42A27DB-BD31-4B8C-83A1-F6EECF244321}">
                <p14:modId xmlns:p14="http://schemas.microsoft.com/office/powerpoint/2010/main" val="3264273843"/>
              </p:ext>
            </p:extLst>
          </p:nvPr>
        </p:nvGraphicFramePr>
        <p:xfrm>
          <a:off x="943841" y="1732467"/>
          <a:ext cx="10767536" cy="4479202"/>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a:extLst>
              <a:ext uri="{FF2B5EF4-FFF2-40B4-BE49-F238E27FC236}">
                <a16:creationId xmlns:a16="http://schemas.microsoft.com/office/drawing/2014/main" id="{8EB2DC3E-E995-4F8C-95B4-F27FA6844C0F}"/>
              </a:ext>
            </a:extLst>
          </p:cNvPr>
          <p:cNvSpPr>
            <a:spLocks noGrp="1"/>
          </p:cNvSpPr>
          <p:nvPr>
            <p:ph type="title"/>
          </p:nvPr>
        </p:nvSpPr>
        <p:spPr>
          <a:xfrm>
            <a:off x="507950" y="404711"/>
            <a:ext cx="9652915" cy="806895"/>
          </a:xfrm>
        </p:spPr>
        <p:txBody>
          <a:bodyPr/>
          <a:lstStyle/>
          <a:p>
            <a:r>
              <a:rPr lang="nl-NL" dirty="0"/>
              <a:t>Prioriteiten op de lange termijn zijn gerelateerd aan verduurzaming, kunstmatige intelligentie, kabinetsbeleid en cybersecurity. Op de korte termijn is er een focus op talent vast houden, inspelen op kansen &amp; risico’s van duurzaamheid en klimaat en het reorganiseren om kosten te verlagen.</a:t>
            </a:r>
            <a:br>
              <a:rPr lang="nl-NL" dirty="0"/>
            </a:br>
            <a:endParaRPr lang="nl-NL" dirty="0"/>
          </a:p>
        </p:txBody>
      </p:sp>
      <p:sp>
        <p:nvSpPr>
          <p:cNvPr id="3" name="Slide Number Placeholder 2">
            <a:extLst>
              <a:ext uri="{FF2B5EF4-FFF2-40B4-BE49-F238E27FC236}">
                <a16:creationId xmlns:a16="http://schemas.microsoft.com/office/drawing/2014/main" id="{BF3292E2-2176-4CFD-87B3-F1718B9EBBB2}"/>
              </a:ext>
            </a:extLst>
          </p:cNvPr>
          <p:cNvSpPr>
            <a:spLocks noGrp="1"/>
          </p:cNvSpPr>
          <p:nvPr>
            <p:ph type="sldNum" sz="quarter" idx="12"/>
          </p:nvPr>
        </p:nvSpPr>
        <p:spPr/>
        <p:txBody>
          <a:bodyPr/>
          <a:lstStyle/>
          <a:p>
            <a:fld id="{8FF9B0DE-3FEB-4AA0-B465-B80EF7C1333D}" type="slidenum">
              <a:rPr lang="nl-NL" smtClean="0"/>
              <a:t>14</a:t>
            </a:fld>
            <a:endParaRPr lang="nl-NL"/>
          </a:p>
        </p:txBody>
      </p:sp>
      <p:sp>
        <p:nvSpPr>
          <p:cNvPr id="4" name="Text Placeholder 3">
            <a:extLst>
              <a:ext uri="{FF2B5EF4-FFF2-40B4-BE49-F238E27FC236}">
                <a16:creationId xmlns:a16="http://schemas.microsoft.com/office/drawing/2014/main" id="{A90685E6-8539-49E8-8F0C-15B87C86EEF9}"/>
              </a:ext>
            </a:extLst>
          </p:cNvPr>
          <p:cNvSpPr>
            <a:spLocks noGrp="1"/>
          </p:cNvSpPr>
          <p:nvPr>
            <p:ph type="body" sz="quarter" idx="15"/>
          </p:nvPr>
        </p:nvSpPr>
        <p:spPr>
          <a:xfrm>
            <a:off x="479376" y="1502700"/>
            <a:ext cx="11232000" cy="288000"/>
          </a:xfrm>
        </p:spPr>
        <p:txBody>
          <a:bodyPr/>
          <a:lstStyle/>
          <a:p>
            <a:r>
              <a:rPr lang="nl-NL"/>
              <a:t>Strategische prioriteiten eigen bedrijf – top 3 indicaties</a:t>
            </a:r>
          </a:p>
        </p:txBody>
      </p:sp>
      <p:sp>
        <p:nvSpPr>
          <p:cNvPr id="6" name="Text Placeholder 5">
            <a:extLst>
              <a:ext uri="{FF2B5EF4-FFF2-40B4-BE49-F238E27FC236}">
                <a16:creationId xmlns:a16="http://schemas.microsoft.com/office/drawing/2014/main" id="{DA1AC317-0EF2-4988-9B9F-DBEA0AA42394}"/>
              </a:ext>
            </a:extLst>
          </p:cNvPr>
          <p:cNvSpPr>
            <a:spLocks noGrp="1"/>
          </p:cNvSpPr>
          <p:nvPr>
            <p:ph type="body" sz="quarter" idx="16"/>
          </p:nvPr>
        </p:nvSpPr>
        <p:spPr>
          <a:xfrm>
            <a:off x="519618" y="6244650"/>
            <a:ext cx="9721850" cy="288925"/>
          </a:xfrm>
        </p:spPr>
        <p:txBody>
          <a:bodyPr/>
          <a:lstStyle/>
          <a:p>
            <a:r>
              <a:rPr lang="nl-NL"/>
              <a:t>Q: </a:t>
            </a:r>
            <a:r>
              <a:rPr lang="nl-NL">
                <a:effectLst/>
                <a:latin typeface="Calibri" panose="020F0502020204030204" pitchFamily="34" charset="0"/>
                <a:ea typeface="Calibri" panose="020F0502020204030204" pitchFamily="34" charset="0"/>
                <a:cs typeface="Times New Roman" panose="02020603050405020304" pitchFamily="18" charset="0"/>
              </a:rPr>
              <a:t>Welke van deze beschouwt u als de belangrijkste prioriteiten voor uw bedrijf op de kortere termijn (in 2025) en op de langere termijn (na 2025)? | Note: De respondent is gevraagd minimaal één en maximaal drie antwoorden selecteren voor de kortere en voor de langere termijn of aan te geven dat het geen of niet één van de belangrijkste prioriteiten is.</a:t>
            </a:r>
          </a:p>
        </p:txBody>
      </p:sp>
      <p:graphicFrame>
        <p:nvGraphicFramePr>
          <p:cNvPr id="12" name="Table 9">
            <a:extLst>
              <a:ext uri="{FF2B5EF4-FFF2-40B4-BE49-F238E27FC236}">
                <a16:creationId xmlns:a16="http://schemas.microsoft.com/office/drawing/2014/main" id="{B77F0BFC-862E-4BB3-9BD7-474160457FDE}"/>
              </a:ext>
            </a:extLst>
          </p:cNvPr>
          <p:cNvGraphicFramePr>
            <a:graphicFrameLocks noGrp="1"/>
          </p:cNvGraphicFramePr>
          <p:nvPr>
            <p:extLst>
              <p:ext uri="{D42A27DB-BD31-4B8C-83A1-F6EECF244321}">
                <p14:modId xmlns:p14="http://schemas.microsoft.com/office/powerpoint/2010/main" val="3402620942"/>
              </p:ext>
            </p:extLst>
          </p:nvPr>
        </p:nvGraphicFramePr>
        <p:xfrm>
          <a:off x="5703216" y="5851344"/>
          <a:ext cx="5203596" cy="182880"/>
        </p:xfrm>
        <a:graphic>
          <a:graphicData uri="http://schemas.openxmlformats.org/drawingml/2006/table">
            <a:tbl>
              <a:tblPr firstRow="1" bandRow="1">
                <a:tableStyleId>{2D5ABB26-0587-4C30-8999-92F81FD0307C}</a:tableStyleId>
              </a:tblPr>
              <a:tblGrid>
                <a:gridCol w="2601798">
                  <a:extLst>
                    <a:ext uri="{9D8B030D-6E8A-4147-A177-3AD203B41FA5}">
                      <a16:colId xmlns:a16="http://schemas.microsoft.com/office/drawing/2014/main" val="3964826932"/>
                    </a:ext>
                  </a:extLst>
                </a:gridCol>
                <a:gridCol w="2601798">
                  <a:extLst>
                    <a:ext uri="{9D8B030D-6E8A-4147-A177-3AD203B41FA5}">
                      <a16:colId xmlns:a16="http://schemas.microsoft.com/office/drawing/2014/main" val="1684281444"/>
                    </a:ext>
                  </a:extLst>
                </a:gridCol>
              </a:tblGrid>
              <a:tr h="45720">
                <a:tc>
                  <a:txBody>
                    <a:bodyPr/>
                    <a:lstStyle/>
                    <a:p>
                      <a:pPr algn="l"/>
                      <a:r>
                        <a:rPr lang="nl-NL"/>
                        <a:t>0%</a:t>
                      </a:r>
                    </a:p>
                  </a:txBody>
                  <a:tcPr marL="0" marR="0" marT="0" marB="0" anchor="ctr"/>
                </a:tc>
                <a:tc>
                  <a:txBody>
                    <a:bodyPr/>
                    <a:lstStyle/>
                    <a:p>
                      <a:pPr algn="r"/>
                      <a:r>
                        <a:rPr lang="nl-NL"/>
                        <a:t>30%</a:t>
                      </a:r>
                    </a:p>
                  </a:txBody>
                  <a:tcPr marL="0" marR="0" marT="0" marB="0" anchor="ctr"/>
                </a:tc>
                <a:extLst>
                  <a:ext uri="{0D108BD9-81ED-4DB2-BD59-A6C34878D82A}">
                    <a16:rowId xmlns:a16="http://schemas.microsoft.com/office/drawing/2014/main" val="1015551317"/>
                  </a:ext>
                </a:extLst>
              </a:tr>
            </a:tbl>
          </a:graphicData>
        </a:graphic>
      </p:graphicFrame>
      <p:grpSp>
        <p:nvGrpSpPr>
          <p:cNvPr id="21" name="Group 20">
            <a:extLst>
              <a:ext uri="{FF2B5EF4-FFF2-40B4-BE49-F238E27FC236}">
                <a16:creationId xmlns:a16="http://schemas.microsoft.com/office/drawing/2014/main" id="{B0EB9206-6F6E-4FBE-9D09-878E746880A4}"/>
              </a:ext>
            </a:extLst>
          </p:cNvPr>
          <p:cNvGrpSpPr/>
          <p:nvPr/>
        </p:nvGrpSpPr>
        <p:grpSpPr>
          <a:xfrm>
            <a:off x="519694" y="5443679"/>
            <a:ext cx="7917296" cy="736762"/>
            <a:chOff x="4853201" y="5280683"/>
            <a:chExt cx="7917296" cy="736762"/>
          </a:xfrm>
        </p:grpSpPr>
        <p:sp>
          <p:nvSpPr>
            <p:cNvPr id="22" name="TextBox 21">
              <a:extLst>
                <a:ext uri="{FF2B5EF4-FFF2-40B4-BE49-F238E27FC236}">
                  <a16:creationId xmlns:a16="http://schemas.microsoft.com/office/drawing/2014/main" id="{B8C6D9C6-25A5-47B0-A93B-6247E944AB67}"/>
                </a:ext>
              </a:extLst>
            </p:cNvPr>
            <p:cNvSpPr txBox="1"/>
            <p:nvPr/>
          </p:nvSpPr>
          <p:spPr bwMode="gray">
            <a:xfrm>
              <a:off x="5113169" y="5726766"/>
              <a:ext cx="882396" cy="288925"/>
            </a:xfrm>
            <a:prstGeom prst="rect">
              <a:avLst/>
            </a:prstGeom>
            <a:noFill/>
          </p:spPr>
          <p:txBody>
            <a:bodyPr wrap="square" lIns="0" tIns="0" rIns="0" bIns="0" rtlCol="0">
              <a:noAutofit/>
            </a:bodyPr>
            <a:lstStyle/>
            <a:p>
              <a:pPr algn="ctr">
                <a:lnSpc>
                  <a:spcPct val="120000"/>
                </a:lnSpc>
                <a:buSzPct val="80000"/>
              </a:pPr>
              <a:r>
                <a:rPr lang="nl-NL" sz="900"/>
                <a:t>Focusgebieden korte termijn</a:t>
              </a:r>
            </a:p>
          </p:txBody>
        </p:sp>
        <p:sp>
          <p:nvSpPr>
            <p:cNvPr id="23" name="Rectangle 22">
              <a:extLst>
                <a:ext uri="{FF2B5EF4-FFF2-40B4-BE49-F238E27FC236}">
                  <a16:creationId xmlns:a16="http://schemas.microsoft.com/office/drawing/2014/main" id="{F1F80EC9-31A4-48DF-AFDC-3B19CC2DB293}"/>
                </a:ext>
              </a:extLst>
            </p:cNvPr>
            <p:cNvSpPr/>
            <p:nvPr/>
          </p:nvSpPr>
          <p:spPr bwMode="gray">
            <a:xfrm>
              <a:off x="6027313" y="5741371"/>
              <a:ext cx="274320" cy="274320"/>
            </a:xfrm>
            <a:prstGeom prst="rect">
              <a:avLst/>
            </a:prstGeom>
            <a:solidFill>
              <a:schemeClr val="accent1">
                <a:lumMod val="20000"/>
                <a:lumOff val="8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24" name="Rectangle 23">
              <a:extLst>
                <a:ext uri="{FF2B5EF4-FFF2-40B4-BE49-F238E27FC236}">
                  <a16:creationId xmlns:a16="http://schemas.microsoft.com/office/drawing/2014/main" id="{E5658F21-8119-42A8-9ABC-E348C656B0DE}"/>
                </a:ext>
              </a:extLst>
            </p:cNvPr>
            <p:cNvSpPr/>
            <p:nvPr/>
          </p:nvSpPr>
          <p:spPr bwMode="gray">
            <a:xfrm>
              <a:off x="4853201" y="5739173"/>
              <a:ext cx="278272" cy="278272"/>
            </a:xfrm>
            <a:prstGeom prst="rect">
              <a:avLst/>
            </a:prstGeom>
            <a:solidFill>
              <a:schemeClr val="accent2">
                <a:lumMod val="20000"/>
                <a:lumOff val="8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25" name="TextBox 24">
              <a:extLst>
                <a:ext uri="{FF2B5EF4-FFF2-40B4-BE49-F238E27FC236}">
                  <a16:creationId xmlns:a16="http://schemas.microsoft.com/office/drawing/2014/main" id="{4397BB0F-8DB8-413C-91D0-B0C6CCF17326}"/>
                </a:ext>
              </a:extLst>
            </p:cNvPr>
            <p:cNvSpPr txBox="1"/>
            <p:nvPr/>
          </p:nvSpPr>
          <p:spPr bwMode="gray">
            <a:xfrm>
              <a:off x="6301633" y="5726766"/>
              <a:ext cx="882396" cy="288925"/>
            </a:xfrm>
            <a:prstGeom prst="rect">
              <a:avLst/>
            </a:prstGeom>
            <a:noFill/>
          </p:spPr>
          <p:txBody>
            <a:bodyPr wrap="square" lIns="0" tIns="0" rIns="0" bIns="0" rtlCol="0">
              <a:noAutofit/>
            </a:bodyPr>
            <a:lstStyle/>
            <a:p>
              <a:pPr algn="ctr">
                <a:lnSpc>
                  <a:spcPct val="120000"/>
                </a:lnSpc>
                <a:buSzPct val="80000"/>
              </a:pPr>
              <a:r>
                <a:rPr lang="nl-NL" sz="900"/>
                <a:t>Focusgebieden lange termijn</a:t>
              </a:r>
            </a:p>
          </p:txBody>
        </p:sp>
        <p:sp>
          <p:nvSpPr>
            <p:cNvPr id="13" name="Rectangle 12">
              <a:extLst>
                <a:ext uri="{FF2B5EF4-FFF2-40B4-BE49-F238E27FC236}">
                  <a16:creationId xmlns:a16="http://schemas.microsoft.com/office/drawing/2014/main" id="{E5ED8B55-A1AA-28C4-896A-47D99D92A32F}"/>
                </a:ext>
              </a:extLst>
            </p:cNvPr>
            <p:cNvSpPr/>
            <p:nvPr/>
          </p:nvSpPr>
          <p:spPr bwMode="gray">
            <a:xfrm>
              <a:off x="12355717" y="5280683"/>
              <a:ext cx="414780" cy="331964"/>
            </a:xfrm>
            <a:prstGeom prst="rect">
              <a:avLst/>
            </a:prstGeom>
            <a:solidFill>
              <a:schemeClr val="accent2">
                <a:lumMod val="20000"/>
                <a:lumOff val="80000"/>
                <a:alpha val="4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9" name="Rectangle 8">
            <a:extLst>
              <a:ext uri="{FF2B5EF4-FFF2-40B4-BE49-F238E27FC236}">
                <a16:creationId xmlns:a16="http://schemas.microsoft.com/office/drawing/2014/main" id="{0A5939A7-7CBA-8813-024B-26E116E39C45}"/>
              </a:ext>
            </a:extLst>
          </p:cNvPr>
          <p:cNvSpPr/>
          <p:nvPr/>
        </p:nvSpPr>
        <p:spPr bwMode="gray">
          <a:xfrm>
            <a:off x="8042760" y="4480433"/>
            <a:ext cx="414780" cy="331964"/>
          </a:xfrm>
          <a:prstGeom prst="rect">
            <a:avLst/>
          </a:prstGeom>
          <a:solidFill>
            <a:schemeClr val="accent2">
              <a:lumMod val="20000"/>
              <a:lumOff val="80000"/>
              <a:alpha val="4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0" name="Rectangle 9">
            <a:extLst>
              <a:ext uri="{FF2B5EF4-FFF2-40B4-BE49-F238E27FC236}">
                <a16:creationId xmlns:a16="http://schemas.microsoft.com/office/drawing/2014/main" id="{5D485A02-168E-C3DF-E8C6-BF6CBB307D89}"/>
              </a:ext>
            </a:extLst>
          </p:cNvPr>
          <p:cNvSpPr/>
          <p:nvPr/>
        </p:nvSpPr>
        <p:spPr bwMode="gray">
          <a:xfrm>
            <a:off x="9042159" y="2287371"/>
            <a:ext cx="414780" cy="331964"/>
          </a:xfrm>
          <a:prstGeom prst="rect">
            <a:avLst/>
          </a:prstGeom>
          <a:solidFill>
            <a:schemeClr val="accent2">
              <a:lumMod val="20000"/>
              <a:lumOff val="80000"/>
              <a:alpha val="4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6" name="Rectangle 15">
            <a:extLst>
              <a:ext uri="{FF2B5EF4-FFF2-40B4-BE49-F238E27FC236}">
                <a16:creationId xmlns:a16="http://schemas.microsoft.com/office/drawing/2014/main" id="{A1B42B07-FCD3-8CDA-1A99-DD06567C849D}"/>
              </a:ext>
            </a:extLst>
          </p:cNvPr>
          <p:cNvSpPr/>
          <p:nvPr/>
        </p:nvSpPr>
        <p:spPr bwMode="gray">
          <a:xfrm>
            <a:off x="8703064" y="1727820"/>
            <a:ext cx="414780" cy="435157"/>
          </a:xfrm>
          <a:prstGeom prst="rect">
            <a:avLst/>
          </a:prstGeom>
          <a:solidFill>
            <a:schemeClr val="accent1">
              <a:lumMod val="20000"/>
              <a:lumOff val="80000"/>
              <a:alpha val="4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7" name="Rectangle 16">
            <a:extLst>
              <a:ext uri="{FF2B5EF4-FFF2-40B4-BE49-F238E27FC236}">
                <a16:creationId xmlns:a16="http://schemas.microsoft.com/office/drawing/2014/main" id="{DA7DFA19-66D7-FE68-6DC7-1DDA43BDCAC9}"/>
              </a:ext>
            </a:extLst>
          </p:cNvPr>
          <p:cNvSpPr/>
          <p:nvPr/>
        </p:nvSpPr>
        <p:spPr bwMode="gray">
          <a:xfrm>
            <a:off x="8097624" y="2530060"/>
            <a:ext cx="414780" cy="413751"/>
          </a:xfrm>
          <a:prstGeom prst="rect">
            <a:avLst/>
          </a:prstGeom>
          <a:solidFill>
            <a:schemeClr val="accent1">
              <a:lumMod val="20000"/>
              <a:lumOff val="80000"/>
              <a:alpha val="40000"/>
            </a:schemeClr>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Tree>
    <p:extLst>
      <p:ext uri="{BB962C8B-B14F-4D97-AF65-F5344CB8AC3E}">
        <p14:creationId xmlns:p14="http://schemas.microsoft.com/office/powerpoint/2010/main" val="3496457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C0AC02FB-74F9-4260-AA46-76A086CFB3DC}"/>
              </a:ext>
            </a:extLst>
          </p:cNvPr>
          <p:cNvGraphicFramePr>
            <a:graphicFrameLocks noGrp="1"/>
          </p:cNvGraphicFramePr>
          <p:nvPr>
            <p:ph idx="1"/>
            <p:extLst>
              <p:ext uri="{D42A27DB-BD31-4B8C-83A1-F6EECF244321}">
                <p14:modId xmlns:p14="http://schemas.microsoft.com/office/powerpoint/2010/main" val="1165625265"/>
              </p:ext>
            </p:extLst>
          </p:nvPr>
        </p:nvGraphicFramePr>
        <p:xfrm>
          <a:off x="3564530" y="2245765"/>
          <a:ext cx="5472113" cy="3761993"/>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01B88061-21C7-4E6A-90E5-60FEDE7AAA60}"/>
              </a:ext>
            </a:extLst>
          </p:cNvPr>
          <p:cNvSpPr>
            <a:spLocks noGrp="1"/>
          </p:cNvSpPr>
          <p:nvPr>
            <p:ph type="sldNum" sz="quarter" idx="12"/>
          </p:nvPr>
        </p:nvSpPr>
        <p:spPr/>
        <p:txBody>
          <a:bodyPr/>
          <a:lstStyle/>
          <a:p>
            <a:fld id="{8FF9B0DE-3FEB-4AA0-B465-B80EF7C1333D}" type="slidenum">
              <a:rPr lang="nl-NL" smtClean="0"/>
              <a:t>15</a:t>
            </a:fld>
            <a:endParaRPr lang="nl-NL"/>
          </a:p>
        </p:txBody>
      </p:sp>
      <p:sp>
        <p:nvSpPr>
          <p:cNvPr id="2" name="Text Placeholder 1">
            <a:extLst>
              <a:ext uri="{FF2B5EF4-FFF2-40B4-BE49-F238E27FC236}">
                <a16:creationId xmlns:a16="http://schemas.microsoft.com/office/drawing/2014/main" id="{A88C0E1F-5AFC-47CC-908A-B750DEB1777D}"/>
              </a:ext>
            </a:extLst>
          </p:cNvPr>
          <p:cNvSpPr>
            <a:spLocks noGrp="1"/>
          </p:cNvSpPr>
          <p:nvPr>
            <p:ph type="body" sz="quarter" idx="15"/>
          </p:nvPr>
        </p:nvSpPr>
        <p:spPr/>
        <p:txBody>
          <a:bodyPr/>
          <a:lstStyle/>
          <a:p>
            <a:r>
              <a:rPr lang="nl-NL"/>
              <a:t>Prioriteiten op korte termijn en lange termijn </a:t>
            </a:r>
          </a:p>
        </p:txBody>
      </p:sp>
      <p:sp>
        <p:nvSpPr>
          <p:cNvPr id="5" name="Title 4">
            <a:extLst>
              <a:ext uri="{FF2B5EF4-FFF2-40B4-BE49-F238E27FC236}">
                <a16:creationId xmlns:a16="http://schemas.microsoft.com/office/drawing/2014/main" id="{5657866E-15D9-468E-92D6-CF29BFA056FD}"/>
              </a:ext>
            </a:extLst>
          </p:cNvPr>
          <p:cNvSpPr>
            <a:spLocks noGrp="1"/>
          </p:cNvSpPr>
          <p:nvPr>
            <p:ph type="title"/>
          </p:nvPr>
        </p:nvSpPr>
        <p:spPr/>
        <p:txBody>
          <a:bodyPr/>
          <a:lstStyle/>
          <a:p>
            <a:r>
              <a:rPr lang="nl-NL" dirty="0"/>
              <a:t>Ontwikkelingen op de financiële markten, omgaan met de impact van hoge inflatie en het halen van klimaatdoelstellingen zijn prioriteiten voor zowel de korte en lange termijn. Overige relevante prioriteiten hebben meer de focus op de lange termijn.</a:t>
            </a:r>
          </a:p>
        </p:txBody>
      </p:sp>
      <p:sp>
        <p:nvSpPr>
          <p:cNvPr id="6" name="Text Placeholder 5">
            <a:extLst>
              <a:ext uri="{FF2B5EF4-FFF2-40B4-BE49-F238E27FC236}">
                <a16:creationId xmlns:a16="http://schemas.microsoft.com/office/drawing/2014/main" id="{EEB5C616-8DD9-4401-96CF-547C2CB60E75}"/>
              </a:ext>
            </a:extLst>
          </p:cNvPr>
          <p:cNvSpPr>
            <a:spLocks noGrp="1"/>
          </p:cNvSpPr>
          <p:nvPr>
            <p:ph type="body" sz="quarter" idx="16"/>
          </p:nvPr>
        </p:nvSpPr>
        <p:spPr/>
        <p:txBody>
          <a:bodyPr/>
          <a:lstStyle/>
          <a:p>
            <a:r>
              <a:rPr lang="nl-NL" dirty="0"/>
              <a:t>Q: Naast de strategische prioriteiten die u al eerder noemde, welke van onderstaande prioriteiten beschouwt u als relevant voor uw bedrijf op kortere termijn (in 2025) en op de langere termijn (na 2025)?                   = resultaat 2023</a:t>
            </a:r>
          </a:p>
        </p:txBody>
      </p:sp>
      <p:cxnSp>
        <p:nvCxnSpPr>
          <p:cNvPr id="8" name="Straight Arrow Connector 7">
            <a:extLst>
              <a:ext uri="{FF2B5EF4-FFF2-40B4-BE49-F238E27FC236}">
                <a16:creationId xmlns:a16="http://schemas.microsoft.com/office/drawing/2014/main" id="{98C26C10-E0DF-48FF-A9AA-5D0A16FA5C51}"/>
              </a:ext>
            </a:extLst>
          </p:cNvPr>
          <p:cNvCxnSpPr>
            <a:cxnSpLocks/>
          </p:cNvCxnSpPr>
          <p:nvPr/>
        </p:nvCxnSpPr>
        <p:spPr bwMode="gray">
          <a:xfrm>
            <a:off x="7781966" y="2294232"/>
            <a:ext cx="657132" cy="0"/>
          </a:xfrm>
          <a:prstGeom prst="straightConnector1">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BFF36A2-20A5-4761-A37B-C581DDB5592A}"/>
              </a:ext>
            </a:extLst>
          </p:cNvPr>
          <p:cNvSpPr txBox="1"/>
          <p:nvPr/>
        </p:nvSpPr>
        <p:spPr bwMode="gray">
          <a:xfrm>
            <a:off x="7728530" y="2020606"/>
            <a:ext cx="1678403" cy="210062"/>
          </a:xfrm>
          <a:prstGeom prst="rect">
            <a:avLst/>
          </a:prstGeom>
          <a:noFill/>
        </p:spPr>
        <p:txBody>
          <a:bodyPr wrap="square" lIns="0" tIns="0" rIns="0" bIns="0" rtlCol="0">
            <a:noAutofit/>
          </a:bodyPr>
          <a:lstStyle/>
          <a:p>
            <a:pPr>
              <a:lnSpc>
                <a:spcPct val="120000"/>
              </a:lnSpc>
              <a:buSzPct val="80000"/>
            </a:pPr>
            <a:r>
              <a:rPr lang="nl-NL" sz="1300" b="1">
                <a:solidFill>
                  <a:schemeClr val="accent1"/>
                </a:solidFill>
              </a:rPr>
              <a:t>Focus korte termijn</a:t>
            </a:r>
          </a:p>
        </p:txBody>
      </p:sp>
      <p:cxnSp>
        <p:nvCxnSpPr>
          <p:cNvPr id="16" name="Straight Arrow Connector 15">
            <a:extLst>
              <a:ext uri="{FF2B5EF4-FFF2-40B4-BE49-F238E27FC236}">
                <a16:creationId xmlns:a16="http://schemas.microsoft.com/office/drawing/2014/main" id="{87DA3B82-1B9A-4756-A889-85D1FFEF6A13}"/>
              </a:ext>
            </a:extLst>
          </p:cNvPr>
          <p:cNvCxnSpPr>
            <a:cxnSpLocks/>
          </p:cNvCxnSpPr>
          <p:nvPr/>
        </p:nvCxnSpPr>
        <p:spPr bwMode="gray">
          <a:xfrm flipH="1">
            <a:off x="6892047" y="2294232"/>
            <a:ext cx="644801" cy="0"/>
          </a:xfrm>
          <a:prstGeom prst="straightConnector1">
            <a:avLst/>
          </a:prstGeom>
          <a:ln w="63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5C63ED0-1E57-465F-94AE-CD718CEDDBC4}"/>
              </a:ext>
            </a:extLst>
          </p:cNvPr>
          <p:cNvSpPr txBox="1"/>
          <p:nvPr/>
        </p:nvSpPr>
        <p:spPr bwMode="gray">
          <a:xfrm>
            <a:off x="6221303" y="2020606"/>
            <a:ext cx="1678403" cy="210062"/>
          </a:xfrm>
          <a:prstGeom prst="rect">
            <a:avLst/>
          </a:prstGeom>
          <a:noFill/>
        </p:spPr>
        <p:txBody>
          <a:bodyPr wrap="square" lIns="0" tIns="0" rIns="0" bIns="0" rtlCol="0">
            <a:noAutofit/>
          </a:bodyPr>
          <a:lstStyle/>
          <a:p>
            <a:pPr>
              <a:lnSpc>
                <a:spcPct val="120000"/>
              </a:lnSpc>
              <a:buSzPct val="80000"/>
            </a:pPr>
            <a:r>
              <a:rPr lang="nl-NL" sz="1300" b="1">
                <a:solidFill>
                  <a:schemeClr val="accent4"/>
                </a:solidFill>
              </a:rPr>
              <a:t>Focus lange termijn</a:t>
            </a:r>
          </a:p>
        </p:txBody>
      </p:sp>
      <p:cxnSp>
        <p:nvCxnSpPr>
          <p:cNvPr id="20" name="Straight Connector 19">
            <a:extLst>
              <a:ext uri="{FF2B5EF4-FFF2-40B4-BE49-F238E27FC236}">
                <a16:creationId xmlns:a16="http://schemas.microsoft.com/office/drawing/2014/main" id="{541F4E41-A37E-4001-AE7C-D3C08A61C305}"/>
              </a:ext>
            </a:extLst>
          </p:cNvPr>
          <p:cNvCxnSpPr/>
          <p:nvPr/>
        </p:nvCxnSpPr>
        <p:spPr bwMode="gray">
          <a:xfrm>
            <a:off x="7647420" y="2020606"/>
            <a:ext cx="0" cy="560993"/>
          </a:xfrm>
          <a:prstGeom prst="line">
            <a:avLst/>
          </a:prstGeom>
          <a:ln w="6350">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B40856D-3EAC-AE8C-D3CF-FE64E32172DF}"/>
              </a:ext>
            </a:extLst>
          </p:cNvPr>
          <p:cNvSpPr/>
          <p:nvPr/>
        </p:nvSpPr>
        <p:spPr bwMode="gray">
          <a:xfrm>
            <a:off x="1573831" y="6285521"/>
            <a:ext cx="337265" cy="167667"/>
          </a:xfrm>
          <a:prstGeom prst="rect">
            <a:avLst/>
          </a:prstGeom>
          <a:solidFill>
            <a:schemeClr val="bg1"/>
          </a:solidFill>
          <a:ln w="635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4" name="TextBox 3">
            <a:extLst>
              <a:ext uri="{FF2B5EF4-FFF2-40B4-BE49-F238E27FC236}">
                <a16:creationId xmlns:a16="http://schemas.microsoft.com/office/drawing/2014/main" id="{F10B7959-0EC5-00B3-9A9C-2FA5D4E57FD0}"/>
              </a:ext>
            </a:extLst>
          </p:cNvPr>
          <p:cNvSpPr txBox="1"/>
          <p:nvPr/>
        </p:nvSpPr>
        <p:spPr bwMode="gray">
          <a:xfrm>
            <a:off x="8723635" y="2456766"/>
            <a:ext cx="3314769" cy="2273983"/>
          </a:xfrm>
          <a:prstGeom prst="wedgeRoundRectCallout">
            <a:avLst>
              <a:gd name="adj1" fmla="val -54784"/>
              <a:gd name="adj2" fmla="val -33428"/>
              <a:gd name="adj3" fmla="val 16667"/>
            </a:avLst>
          </a:prstGeom>
          <a:solidFill>
            <a:schemeClr val="accent1">
              <a:lumMod val="20000"/>
              <a:lumOff val="80000"/>
            </a:schemeClr>
          </a:solidFill>
          <a:ln>
            <a:solidFill>
              <a:schemeClr val="accent1"/>
            </a:solidFill>
          </a:ln>
        </p:spPr>
        <p:txBody>
          <a:bodyPr wrap="square" lIns="0" tIns="0" rIns="0" bIns="0" rtlCol="0">
            <a:noAutofit/>
          </a:bodyPr>
          <a:lstStyle/>
          <a:p>
            <a:pPr marL="285750" indent="-285750">
              <a:lnSpc>
                <a:spcPct val="120000"/>
              </a:lnSpc>
              <a:buSzPct val="80000"/>
              <a:buFont typeface="Arial" panose="020B0604020202020204" pitchFamily="34" charset="0"/>
              <a:buChar char="•"/>
            </a:pPr>
            <a:r>
              <a:rPr lang="nl-NL" sz="1100" i="1"/>
              <a:t>Inflatie en economische schommelingen zijn momenteel een grote zorg voor onze sector. Stijgende kosten voor grondstoffen, energie en arbeid zetten de winstmarges onder druk en kunnen ons dwingen de prijzen te verhogen.</a:t>
            </a:r>
          </a:p>
          <a:p>
            <a:pPr marL="285750" indent="-285750">
              <a:lnSpc>
                <a:spcPct val="120000"/>
              </a:lnSpc>
              <a:buSzPct val="80000"/>
              <a:buFont typeface="Arial" panose="020B0604020202020204" pitchFamily="34" charset="0"/>
              <a:buChar char="•"/>
            </a:pPr>
            <a:r>
              <a:rPr lang="nl-NL" sz="1100" i="1"/>
              <a:t>Bedrijven moeten voldoen aan overheidsvoorschriften en nalevingsvereisten. Wijzigingen in de regelgeving kunnen een enorme impact hebben op de manier waarop ze zaken doen.</a:t>
            </a:r>
          </a:p>
        </p:txBody>
      </p:sp>
      <p:sp>
        <p:nvSpPr>
          <p:cNvPr id="7" name="TextBox 6">
            <a:extLst>
              <a:ext uri="{FF2B5EF4-FFF2-40B4-BE49-F238E27FC236}">
                <a16:creationId xmlns:a16="http://schemas.microsoft.com/office/drawing/2014/main" id="{52BBD068-6147-AB52-86D3-1946161B8343}"/>
              </a:ext>
            </a:extLst>
          </p:cNvPr>
          <p:cNvSpPr txBox="1"/>
          <p:nvPr/>
        </p:nvSpPr>
        <p:spPr bwMode="gray">
          <a:xfrm>
            <a:off x="387973" y="2660073"/>
            <a:ext cx="3198522" cy="1573588"/>
          </a:xfrm>
          <a:prstGeom prst="wedgeRoundRectCallout">
            <a:avLst>
              <a:gd name="adj1" fmla="val 47119"/>
              <a:gd name="adj2" fmla="val 68149"/>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marL="285750" indent="-285750">
              <a:lnSpc>
                <a:spcPct val="120000"/>
              </a:lnSpc>
              <a:buSzPct val="80000"/>
              <a:buFont typeface="Arial" panose="020B0604020202020204" pitchFamily="34" charset="0"/>
              <a:buChar char="•"/>
            </a:pPr>
            <a:r>
              <a:rPr lang="nl-NL" sz="1200" i="1"/>
              <a:t>De onvoorspelbaarheid van de energieprijzen, veranderingen in de regelgeving, duurzaamheidsdoelstellingen, bedreigingen voor de cyberveiligheid en upgrades van de infrastructuur behoren tot de belangrijkste problemen. </a:t>
            </a:r>
          </a:p>
        </p:txBody>
      </p:sp>
      <p:pic>
        <p:nvPicPr>
          <p:cNvPr id="11" name="Graphic 10">
            <a:extLst>
              <a:ext uri="{FF2B5EF4-FFF2-40B4-BE49-F238E27FC236}">
                <a16:creationId xmlns:a16="http://schemas.microsoft.com/office/drawing/2014/main" id="{B03380DA-78F2-53EF-55C2-0F4F33EF75D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90669" y="2411391"/>
            <a:ext cx="505291" cy="348088"/>
          </a:xfrm>
          <a:prstGeom prst="rect">
            <a:avLst/>
          </a:prstGeom>
        </p:spPr>
      </p:pic>
      <p:pic>
        <p:nvPicPr>
          <p:cNvPr id="12" name="Graphic 11">
            <a:extLst>
              <a:ext uri="{FF2B5EF4-FFF2-40B4-BE49-F238E27FC236}">
                <a16:creationId xmlns:a16="http://schemas.microsoft.com/office/drawing/2014/main" id="{5AAFE490-8B17-D4CA-BC10-4DBD4056AB8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091929" y="2180995"/>
            <a:ext cx="505291" cy="348088"/>
          </a:xfrm>
          <a:prstGeom prst="rect">
            <a:avLst/>
          </a:prstGeom>
        </p:spPr>
      </p:pic>
      <p:sp>
        <p:nvSpPr>
          <p:cNvPr id="13" name="Rectangle: Rounded Corners 12">
            <a:extLst>
              <a:ext uri="{FF2B5EF4-FFF2-40B4-BE49-F238E27FC236}">
                <a16:creationId xmlns:a16="http://schemas.microsoft.com/office/drawing/2014/main" id="{FEDDDEDE-1DBF-A5CD-9141-FCDB9A4B2C56}"/>
              </a:ext>
            </a:extLst>
          </p:cNvPr>
          <p:cNvSpPr/>
          <p:nvPr/>
        </p:nvSpPr>
        <p:spPr bwMode="gray">
          <a:xfrm>
            <a:off x="8765528" y="5135782"/>
            <a:ext cx="3272875" cy="615709"/>
          </a:xfrm>
          <a:prstGeom prst="roundRect">
            <a:avLst/>
          </a:prstGeom>
          <a:solidFill>
            <a:srgbClr val="D0F2FE"/>
          </a:solidFill>
          <a:ln w="6350">
            <a:solidFill>
              <a:srgbClr val="4CA1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solidFill>
                  <a:schemeClr val="tx1"/>
                </a:solidFill>
              </a:rPr>
              <a:t>Inspelen op een sterkere overheid is het belangrijkste doel op de korte termijn.</a:t>
            </a:r>
            <a:endParaRPr lang="nl-NL" sz="1200" dirty="0">
              <a:solidFill>
                <a:schemeClr val="tx1"/>
              </a:solidFill>
            </a:endParaRPr>
          </a:p>
        </p:txBody>
      </p:sp>
      <p:grpSp>
        <p:nvGrpSpPr>
          <p:cNvPr id="14" name="Group 13">
            <a:extLst>
              <a:ext uri="{FF2B5EF4-FFF2-40B4-BE49-F238E27FC236}">
                <a16:creationId xmlns:a16="http://schemas.microsoft.com/office/drawing/2014/main" id="{F9F0E620-7681-E904-2536-B5A20220CAE6}"/>
              </a:ext>
            </a:extLst>
          </p:cNvPr>
          <p:cNvGrpSpPr/>
          <p:nvPr/>
        </p:nvGrpSpPr>
        <p:grpSpPr>
          <a:xfrm>
            <a:off x="8723635" y="4893196"/>
            <a:ext cx="348773" cy="418942"/>
            <a:chOff x="5672138" y="2863850"/>
            <a:chExt cx="847725" cy="1127126"/>
          </a:xfrm>
          <a:solidFill>
            <a:srgbClr val="4CA1FF"/>
          </a:solidFill>
        </p:grpSpPr>
        <p:sp>
          <p:nvSpPr>
            <p:cNvPr id="18" name="Freeform 30">
              <a:extLst>
                <a:ext uri="{FF2B5EF4-FFF2-40B4-BE49-F238E27FC236}">
                  <a16:creationId xmlns:a16="http://schemas.microsoft.com/office/drawing/2014/main" id="{57A22A03-7D62-EDC5-EDBA-C9D55142F09B}"/>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9" name="Freeform 31">
              <a:extLst>
                <a:ext uri="{FF2B5EF4-FFF2-40B4-BE49-F238E27FC236}">
                  <a16:creationId xmlns:a16="http://schemas.microsoft.com/office/drawing/2014/main" id="{960CF243-C987-769C-40F7-7659E3D5C2EC}"/>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1" name="Freeform 32">
              <a:extLst>
                <a:ext uri="{FF2B5EF4-FFF2-40B4-BE49-F238E27FC236}">
                  <a16:creationId xmlns:a16="http://schemas.microsoft.com/office/drawing/2014/main" id="{8F6FEC5E-10B6-62B5-33F2-B411BDD0C2ED}"/>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2" name="Freeform 33">
              <a:extLst>
                <a:ext uri="{FF2B5EF4-FFF2-40B4-BE49-F238E27FC236}">
                  <a16:creationId xmlns:a16="http://schemas.microsoft.com/office/drawing/2014/main" id="{1390C893-3264-B879-93CD-AE44DCC63AF2}"/>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3" name="Freeform 34">
              <a:extLst>
                <a:ext uri="{FF2B5EF4-FFF2-40B4-BE49-F238E27FC236}">
                  <a16:creationId xmlns:a16="http://schemas.microsoft.com/office/drawing/2014/main" id="{CCD9F340-AC4C-2FDA-E439-E7E14D07DF44}"/>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4" name="Freeform 35">
              <a:extLst>
                <a:ext uri="{FF2B5EF4-FFF2-40B4-BE49-F238E27FC236}">
                  <a16:creationId xmlns:a16="http://schemas.microsoft.com/office/drawing/2014/main" id="{BC27F58D-2F08-A04A-00B5-D97E5A6F72D0}"/>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5" name="Freeform 36">
              <a:extLst>
                <a:ext uri="{FF2B5EF4-FFF2-40B4-BE49-F238E27FC236}">
                  <a16:creationId xmlns:a16="http://schemas.microsoft.com/office/drawing/2014/main" id="{DDD23535-BF06-C3AA-EA73-D40A5C20433C}"/>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6" name="Freeform 37">
              <a:extLst>
                <a:ext uri="{FF2B5EF4-FFF2-40B4-BE49-F238E27FC236}">
                  <a16:creationId xmlns:a16="http://schemas.microsoft.com/office/drawing/2014/main" id="{03C3C2C0-DAA5-27CE-6629-4E30DFCE83DD}"/>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7" name="Freeform 38">
              <a:extLst>
                <a:ext uri="{FF2B5EF4-FFF2-40B4-BE49-F238E27FC236}">
                  <a16:creationId xmlns:a16="http://schemas.microsoft.com/office/drawing/2014/main" id="{65148470-8132-40E4-B66E-3F5D27560B6B}"/>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8" name="Freeform 39">
              <a:extLst>
                <a:ext uri="{FF2B5EF4-FFF2-40B4-BE49-F238E27FC236}">
                  <a16:creationId xmlns:a16="http://schemas.microsoft.com/office/drawing/2014/main" id="{C0BFD69B-0C7B-5EDD-090D-724972829B65}"/>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29" name="Freeform 40">
              <a:extLst>
                <a:ext uri="{FF2B5EF4-FFF2-40B4-BE49-F238E27FC236}">
                  <a16:creationId xmlns:a16="http://schemas.microsoft.com/office/drawing/2014/main" id="{239386E0-DF0B-BFC2-0D24-BEC9D8B34957}"/>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0" name="Freeform 41">
              <a:extLst>
                <a:ext uri="{FF2B5EF4-FFF2-40B4-BE49-F238E27FC236}">
                  <a16:creationId xmlns:a16="http://schemas.microsoft.com/office/drawing/2014/main" id="{13FC02F5-DCF2-C73C-68D3-739A06B86E35}"/>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1" name="Freeform 42">
              <a:extLst>
                <a:ext uri="{FF2B5EF4-FFF2-40B4-BE49-F238E27FC236}">
                  <a16:creationId xmlns:a16="http://schemas.microsoft.com/office/drawing/2014/main" id="{8E3C38A6-C928-7E0F-E73C-4C8A75C76DF1}"/>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32" name="Freeform 43">
              <a:extLst>
                <a:ext uri="{FF2B5EF4-FFF2-40B4-BE49-F238E27FC236}">
                  <a16:creationId xmlns:a16="http://schemas.microsoft.com/office/drawing/2014/main" id="{01F1F797-6640-A116-4796-D8C42446D0FA}"/>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w="9525">
              <a:solidFill>
                <a:srgbClr val="4CA1FF"/>
              </a:solidFill>
              <a:round/>
              <a:headEnd/>
              <a:tailEnd/>
            </a:ln>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815753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sz="2000" dirty="0"/>
              <a:t>Kunstmatige intelligentie roept zorgen op over baanvervanging, vooral in R&amp;D, klantenservice en IT.</a:t>
            </a:r>
          </a:p>
          <a:p>
            <a:pPr marL="1200150" lvl="2" indent="-285750">
              <a:buFont typeface="Arial" panose="020B0604020202020204" pitchFamily="34" charset="0"/>
              <a:buChar char="•"/>
            </a:pPr>
            <a:r>
              <a:rPr lang="nl-NL" sz="2000" dirty="0"/>
              <a:t>Topmanagers zien kunstmatige intelligentie als cruciaal voor het verbeteren van klantenservice, financiële processen en productie.</a:t>
            </a:r>
          </a:p>
          <a:p>
            <a:pPr marL="1200150" lvl="2" indent="-285750">
              <a:buFont typeface="Arial" panose="020B0604020202020204" pitchFamily="34" charset="0"/>
              <a:buChar char="•"/>
            </a:pPr>
            <a:r>
              <a:rPr lang="nl-NL" sz="2000" dirty="0"/>
              <a:t>Van kunstmatige intelligentie wordt ook verwacht dat het een belangrijke rol kan spelen bij Research &amp; Development.</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5.1 Kunstmatige intelligentie</a:t>
            </a:r>
          </a:p>
        </p:txBody>
      </p:sp>
      <p:sp>
        <p:nvSpPr>
          <p:cNvPr id="38" name="Rechteck 56">
            <a:extLst>
              <a:ext uri="{FF2B5EF4-FFF2-40B4-BE49-F238E27FC236}">
                <a16:creationId xmlns:a16="http://schemas.microsoft.com/office/drawing/2014/main" id="{AE6B8297-A2C5-4041-B9A0-1A59BC880231}"/>
              </a:ext>
            </a:extLst>
          </p:cNvPr>
          <p:cNvSpPr/>
          <p:nvPr>
            <p:custDataLst>
              <p:tags r:id="rId5"/>
            </p:custDataLst>
          </p:nvPr>
        </p:nvSpPr>
        <p:spPr bwMode="gray">
          <a:xfrm>
            <a:off x="480471" y="4076738"/>
            <a:ext cx="11232153" cy="265443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1800">
              <a:solidFill>
                <a:schemeClr val="bg1"/>
              </a:solidFill>
            </a:endParaRPr>
          </a:p>
        </p:txBody>
      </p:sp>
      <p:grpSp>
        <p:nvGrpSpPr>
          <p:cNvPr id="50" name="Group 49">
            <a:extLst>
              <a:ext uri="{FF2B5EF4-FFF2-40B4-BE49-F238E27FC236}">
                <a16:creationId xmlns:a16="http://schemas.microsoft.com/office/drawing/2014/main" id="{0570D877-7BB1-188A-B49A-C661A1A328D4}"/>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31F59F9B-8AFE-5CF8-5735-4A138B3AF85F}"/>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5834821A-1D69-D5B2-2F5B-CD131A82D300}"/>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E5E1ECBC-6789-D84D-3098-E3D3A4A4FDBE}"/>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2E029F46-CDDA-3BF9-89F1-234EC10CAB81}"/>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B8E9E188-6BFD-21A0-11BC-92760603CD06}"/>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81B1EC16-64C5-5C1D-9A0C-343E03623FA5}"/>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663C5F9B-E778-DC3F-CE7C-3787A95A3E0A}"/>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8AEDC0FA-698F-D2F8-EE68-3A2CE8A07C8E}"/>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35">
                <a:extLst>
                  <a:ext uri="{FF2B5EF4-FFF2-40B4-BE49-F238E27FC236}">
                    <a16:creationId xmlns:a16="http://schemas.microsoft.com/office/drawing/2014/main" id="{3193A4CD-5D44-69DA-4636-50F6ABF31624}"/>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36">
                <a:extLst>
                  <a:ext uri="{FF2B5EF4-FFF2-40B4-BE49-F238E27FC236}">
                    <a16:creationId xmlns:a16="http://schemas.microsoft.com/office/drawing/2014/main" id="{FA8B7BC4-2B15-50D4-09E4-0C3EF09EFAEB}"/>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25EBB864-379B-5B0D-8A5E-6C8E6FDD6CB4}"/>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1E9F005A-B355-8AA0-69F8-154814E1A44D}"/>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7DDAF49F-E436-CF61-7E06-74CA55426157}"/>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C37C05E4-A7EB-E333-EDFB-6D6C547E516E}"/>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1A497ADB-6A38-3353-C23E-AAE862189854}"/>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80A60748-FF81-87AE-4547-9C8759071181}"/>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4F0CB6C2-6477-693D-7B26-EB4A8DF3BA35}"/>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F77982D9-F859-6196-CC55-C4459C8C3D74}"/>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72AFDCB2-62FB-A24A-FB88-8F6BCDF8F489}"/>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8183A9F3-9674-464C-7BD9-59F5A53774FC}"/>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8E2E421A-DC6E-8057-A388-F4B6D78E9B64}"/>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43BE1C2F-ACA0-282A-D716-BE3FF58DCF5A}"/>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54B50AAC-82DA-35AC-87CC-7B11261F771C}"/>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56F86040-2306-41E6-A475-3CC24866F910}"/>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3BE2D7E5-2AB8-CAF4-BA6D-329F0C2E115D}"/>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EDB8B13F-4175-156C-0766-53E2F0E5335C}"/>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67BDE1F1-0E70-24D7-3F2A-F0868BCD4077}"/>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B033291C-8947-D6EB-23A5-09472CD7AD68}"/>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584A9ED1-6E48-36BF-9167-BF053C228CC3}"/>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9642D3F1-B168-544A-6A10-BD5001832E73}"/>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1C8A9CB5-18BB-24F8-8691-F27E4B957341}"/>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A903E243-25B0-96C2-4713-19DE009A6BB6}"/>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4184B32E-4673-EF53-43C0-30EAD2733E43}"/>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D0EC2B7F-B505-5BB7-7B86-7016348B7445}"/>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2834941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2F47-2F62-54ED-0967-775F471E38AB}"/>
            </a:ext>
          </a:extLst>
        </p:cNvPr>
        <p:cNvGrpSpPr/>
        <p:nvPr/>
      </p:nvGrpSpPr>
      <p:grpSpPr>
        <a:xfrm>
          <a:off x="0" y="0"/>
          <a:ext cx="0" cy="0"/>
          <a:chOff x="0" y="0"/>
          <a:chExt cx="0" cy="0"/>
        </a:xfrm>
      </p:grpSpPr>
      <p:graphicFrame>
        <p:nvGraphicFramePr>
          <p:cNvPr id="20" name="Content Placeholder 13">
            <a:extLst>
              <a:ext uri="{FF2B5EF4-FFF2-40B4-BE49-F238E27FC236}">
                <a16:creationId xmlns:a16="http://schemas.microsoft.com/office/drawing/2014/main" id="{B40FBAA7-F552-B826-F4F3-F4B6087D05F8}"/>
              </a:ext>
            </a:extLst>
          </p:cNvPr>
          <p:cNvGraphicFramePr>
            <a:graphicFrameLocks noGrp="1"/>
          </p:cNvGraphicFramePr>
          <p:nvPr>
            <p:ph idx="17"/>
            <p:extLst>
              <p:ext uri="{D42A27DB-BD31-4B8C-83A1-F6EECF244321}">
                <p14:modId xmlns:p14="http://schemas.microsoft.com/office/powerpoint/2010/main" val="684700373"/>
              </p:ext>
            </p:extLst>
          </p:nvPr>
        </p:nvGraphicFramePr>
        <p:xfrm>
          <a:off x="6240463" y="1917700"/>
          <a:ext cx="5472112" cy="1949134"/>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7139E951-A760-140B-1622-EE1847BF3DEB}"/>
              </a:ext>
            </a:extLst>
          </p:cNvPr>
          <p:cNvSpPr txBox="1"/>
          <p:nvPr/>
        </p:nvSpPr>
        <p:spPr bwMode="gray">
          <a:xfrm>
            <a:off x="10201275" y="1957051"/>
            <a:ext cx="1653308" cy="1773799"/>
          </a:xfrm>
          <a:prstGeom prst="rect">
            <a:avLst/>
          </a:prstGeom>
          <a:noFill/>
        </p:spPr>
        <p:txBody>
          <a:bodyPr wrap="square" lIns="0" tIns="0" rIns="0" bIns="0" rtlCol="0" anchor="ctr">
            <a:noAutofit/>
          </a:bodyPr>
          <a:lstStyle/>
          <a:p>
            <a:pPr algn="ctr">
              <a:lnSpc>
                <a:spcPct val="120000"/>
              </a:lnSpc>
              <a:buSzPct val="80000"/>
            </a:pPr>
            <a:r>
              <a:rPr lang="nl-NL" b="1" dirty="0"/>
              <a:t>45</a:t>
            </a:r>
            <a:r>
              <a:rPr lang="nl-NL" sz="1400" b="1" dirty="0"/>
              <a:t>%</a:t>
            </a:r>
          </a:p>
        </p:txBody>
      </p:sp>
      <p:sp>
        <p:nvSpPr>
          <p:cNvPr id="23" name="TextBox 22">
            <a:extLst>
              <a:ext uri="{FF2B5EF4-FFF2-40B4-BE49-F238E27FC236}">
                <a16:creationId xmlns:a16="http://schemas.microsoft.com/office/drawing/2014/main" id="{F53F92B9-B51A-6748-8463-2317A3C62456}"/>
              </a:ext>
            </a:extLst>
          </p:cNvPr>
          <p:cNvSpPr txBox="1"/>
          <p:nvPr/>
        </p:nvSpPr>
        <p:spPr bwMode="gray">
          <a:xfrm>
            <a:off x="10223275" y="1961164"/>
            <a:ext cx="1489299" cy="261610"/>
          </a:xfrm>
          <a:prstGeom prst="rect">
            <a:avLst/>
          </a:prstGeom>
          <a:noFill/>
        </p:spPr>
        <p:txBody>
          <a:bodyPr wrap="square">
            <a:spAutoFit/>
          </a:bodyPr>
          <a:lstStyle/>
          <a:p>
            <a:pPr algn="ctr"/>
            <a:r>
              <a:rPr lang="en-US" sz="1100" b="1" dirty="0"/>
              <a:t>2023</a:t>
            </a:r>
          </a:p>
        </p:txBody>
      </p:sp>
      <p:sp>
        <p:nvSpPr>
          <p:cNvPr id="13" name="Title 12">
            <a:extLst>
              <a:ext uri="{FF2B5EF4-FFF2-40B4-BE49-F238E27FC236}">
                <a16:creationId xmlns:a16="http://schemas.microsoft.com/office/drawing/2014/main" id="{2356D762-A332-9906-2F2B-78D670FA3091}"/>
              </a:ext>
            </a:extLst>
          </p:cNvPr>
          <p:cNvSpPr>
            <a:spLocks noGrp="1"/>
          </p:cNvSpPr>
          <p:nvPr>
            <p:ph type="title"/>
          </p:nvPr>
        </p:nvSpPr>
        <p:spPr/>
        <p:txBody>
          <a:bodyPr/>
          <a:lstStyle/>
          <a:p>
            <a:r>
              <a:rPr lang="nl-NL" dirty="0"/>
              <a:t>De bezorgdheid omtrent het toenemend gebruik van kunstmatige intelligentie uit zich in een grotere verwachting dat AI banen gaat vervangen. Met name op de afdelingen </a:t>
            </a:r>
            <a:r>
              <a:rPr lang="nl-NL" dirty="0" err="1"/>
              <a:t>Research&amp;Developement</a:t>
            </a:r>
            <a:r>
              <a:rPr lang="nl-NL" dirty="0"/>
              <a:t>, Klantenservice en IT verwacht men veel verandering te gaan zien.</a:t>
            </a:r>
            <a:br>
              <a:rPr lang="nl-NL" dirty="0"/>
            </a:br>
            <a:endParaRPr lang="nl-NL" dirty="0"/>
          </a:p>
        </p:txBody>
      </p:sp>
      <p:sp>
        <p:nvSpPr>
          <p:cNvPr id="3" name="Slide Number Placeholder 2">
            <a:extLst>
              <a:ext uri="{FF2B5EF4-FFF2-40B4-BE49-F238E27FC236}">
                <a16:creationId xmlns:a16="http://schemas.microsoft.com/office/drawing/2014/main" id="{012AF6B3-EBB7-F2FF-95E1-85F9955B1E97}"/>
              </a:ext>
            </a:extLst>
          </p:cNvPr>
          <p:cNvSpPr>
            <a:spLocks noGrp="1"/>
          </p:cNvSpPr>
          <p:nvPr>
            <p:ph type="sldNum" sz="quarter" idx="12"/>
          </p:nvPr>
        </p:nvSpPr>
        <p:spPr/>
        <p:txBody>
          <a:bodyPr/>
          <a:lstStyle/>
          <a:p>
            <a:fld id="{8FF9B0DE-3FEB-4AA0-B465-B80EF7C1333D}" type="slidenum">
              <a:rPr lang="nl-NL" smtClean="0"/>
              <a:t>17</a:t>
            </a:fld>
            <a:endParaRPr lang="nl-NL"/>
          </a:p>
        </p:txBody>
      </p:sp>
      <p:sp>
        <p:nvSpPr>
          <p:cNvPr id="4" name="Text Placeholder 3">
            <a:extLst>
              <a:ext uri="{FF2B5EF4-FFF2-40B4-BE49-F238E27FC236}">
                <a16:creationId xmlns:a16="http://schemas.microsoft.com/office/drawing/2014/main" id="{12EF0302-37D5-F0E8-82B2-CA786A464E00}"/>
              </a:ext>
            </a:extLst>
          </p:cNvPr>
          <p:cNvSpPr>
            <a:spLocks noGrp="1"/>
          </p:cNvSpPr>
          <p:nvPr>
            <p:ph type="body" sz="quarter" idx="15"/>
          </p:nvPr>
        </p:nvSpPr>
        <p:spPr/>
        <p:txBody>
          <a:bodyPr/>
          <a:lstStyle/>
          <a:p>
            <a:r>
              <a:rPr lang="nl-NL"/>
              <a:t>Invloed AI op processen</a:t>
            </a:r>
          </a:p>
        </p:txBody>
      </p:sp>
      <p:sp>
        <p:nvSpPr>
          <p:cNvPr id="7" name="Text Placeholder 6">
            <a:extLst>
              <a:ext uri="{FF2B5EF4-FFF2-40B4-BE49-F238E27FC236}">
                <a16:creationId xmlns:a16="http://schemas.microsoft.com/office/drawing/2014/main" id="{6389C466-5FFB-15A1-6511-1B0AD940EDEF}"/>
              </a:ext>
            </a:extLst>
          </p:cNvPr>
          <p:cNvSpPr>
            <a:spLocks noGrp="1"/>
          </p:cNvSpPr>
          <p:nvPr>
            <p:ph type="body" sz="quarter" idx="18"/>
          </p:nvPr>
        </p:nvSpPr>
        <p:spPr/>
        <p:txBody>
          <a:bodyPr/>
          <a:lstStyle/>
          <a:p>
            <a:r>
              <a:rPr lang="nl-NL" dirty="0"/>
              <a:t>Vervanging banen door AI</a:t>
            </a:r>
          </a:p>
        </p:txBody>
      </p:sp>
      <p:sp>
        <p:nvSpPr>
          <p:cNvPr id="8" name="Text Placeholder 7">
            <a:extLst>
              <a:ext uri="{FF2B5EF4-FFF2-40B4-BE49-F238E27FC236}">
                <a16:creationId xmlns:a16="http://schemas.microsoft.com/office/drawing/2014/main" id="{1BD07DA0-36A9-D147-6764-2ADFF4BA2ECD}"/>
              </a:ext>
            </a:extLst>
          </p:cNvPr>
          <p:cNvSpPr>
            <a:spLocks noGrp="1"/>
          </p:cNvSpPr>
          <p:nvPr>
            <p:ph type="body" sz="quarter" idx="16"/>
          </p:nvPr>
        </p:nvSpPr>
        <p:spPr>
          <a:xfrm>
            <a:off x="479425" y="6366751"/>
            <a:ext cx="9721850" cy="288925"/>
          </a:xfrm>
        </p:spPr>
        <p:txBody>
          <a:bodyPr/>
          <a:lstStyle/>
          <a:p>
            <a:r>
              <a:rPr lang="nl-NL" dirty="0"/>
              <a:t>Q: In hoeverre denkt u dat de ontwikkelingen op het gebied van kunstmatige intelligentie de processen in uw bedrijf zal beïnvloeden?</a:t>
            </a:r>
          </a:p>
          <a:p>
            <a:r>
              <a:rPr lang="nl-NL" dirty="0"/>
              <a:t>Q: Op welke afdelingen binnen uw bedrijf denkt u dat het in gebruik nemen van kunstmatige intelligentie het meeste impact gaat hebben? Q: Denkt u dat het gebruik van kunstmatige intelligentie (AI) binnen uw bedrijf banen gaat vervangen? </a:t>
            </a:r>
            <a:r>
              <a:rPr lang="nl-NL" dirty="0">
                <a:solidFill>
                  <a:srgbClr val="535353"/>
                </a:solidFill>
                <a:latin typeface="Calibri" panose="020F0502020204030204" pitchFamily="34" charset="0"/>
                <a:ea typeface="Calibri" panose="020F0502020204030204" pitchFamily="34" charset="0"/>
                <a:cs typeface="Times New Roman" panose="02020603050405020304" pitchFamily="18" charset="0"/>
              </a:rPr>
              <a:t>* zie ook slide 6</a:t>
            </a:r>
            <a:endParaRPr lang="nl-NL" dirty="0">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Content Placeholder 13">
            <a:extLst>
              <a:ext uri="{FF2B5EF4-FFF2-40B4-BE49-F238E27FC236}">
                <a16:creationId xmlns:a16="http://schemas.microsoft.com/office/drawing/2014/main" id="{998A5944-7749-3C78-37FE-B3504891352A}"/>
              </a:ext>
            </a:extLst>
          </p:cNvPr>
          <p:cNvGraphicFramePr>
            <a:graphicFrameLocks noGrp="1"/>
          </p:cNvGraphicFramePr>
          <p:nvPr>
            <p:ph idx="1"/>
            <p:extLst>
              <p:ext uri="{D42A27DB-BD31-4B8C-83A1-F6EECF244321}">
                <p14:modId xmlns:p14="http://schemas.microsoft.com/office/powerpoint/2010/main" val="1143389653"/>
              </p:ext>
            </p:extLst>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6">
            <a:extLst>
              <a:ext uri="{FF2B5EF4-FFF2-40B4-BE49-F238E27FC236}">
                <a16:creationId xmlns:a16="http://schemas.microsoft.com/office/drawing/2014/main" id="{F190B3F6-F232-9FDC-A78F-602F6E725E10}"/>
              </a:ext>
            </a:extLst>
          </p:cNvPr>
          <p:cNvSpPr txBox="1">
            <a:spLocks/>
          </p:cNvSpPr>
          <p:nvPr/>
        </p:nvSpPr>
        <p:spPr bwMode="gray">
          <a:xfrm>
            <a:off x="6240463" y="4056525"/>
            <a:ext cx="5472162"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Doorvraag op impact AI op afdelingen</a:t>
            </a:r>
          </a:p>
        </p:txBody>
      </p:sp>
      <p:sp>
        <p:nvSpPr>
          <p:cNvPr id="14" name="TextBox 13">
            <a:extLst>
              <a:ext uri="{FF2B5EF4-FFF2-40B4-BE49-F238E27FC236}">
                <a16:creationId xmlns:a16="http://schemas.microsoft.com/office/drawing/2014/main" id="{AB6DE11F-36D3-2B0A-5C9E-2C2DE2EA5838}"/>
              </a:ext>
            </a:extLst>
          </p:cNvPr>
          <p:cNvSpPr txBox="1"/>
          <p:nvPr/>
        </p:nvSpPr>
        <p:spPr bwMode="gray">
          <a:xfrm>
            <a:off x="2309092" y="2896471"/>
            <a:ext cx="1653308" cy="1773799"/>
          </a:xfrm>
          <a:prstGeom prst="rect">
            <a:avLst/>
          </a:prstGeom>
          <a:noFill/>
        </p:spPr>
        <p:txBody>
          <a:bodyPr wrap="square" lIns="0" tIns="0" rIns="0" bIns="0" rtlCol="0" anchor="ctr">
            <a:noAutofit/>
          </a:bodyPr>
          <a:lstStyle/>
          <a:p>
            <a:pPr algn="ctr">
              <a:lnSpc>
                <a:spcPct val="120000"/>
              </a:lnSpc>
              <a:buSzPct val="80000"/>
            </a:pPr>
            <a:r>
              <a:rPr lang="nl-NL" sz="3600" b="1" dirty="0"/>
              <a:t>77</a:t>
            </a:r>
            <a:r>
              <a:rPr lang="nl-NL" sz="2800" b="1" dirty="0"/>
              <a:t>%</a:t>
            </a:r>
          </a:p>
        </p:txBody>
      </p:sp>
      <p:graphicFrame>
        <p:nvGraphicFramePr>
          <p:cNvPr id="21" name="Content Placeholder 10">
            <a:extLst>
              <a:ext uri="{FF2B5EF4-FFF2-40B4-BE49-F238E27FC236}">
                <a16:creationId xmlns:a16="http://schemas.microsoft.com/office/drawing/2014/main" id="{49E98409-85F7-2A48-C90C-DAC196514D2F}"/>
              </a:ext>
            </a:extLst>
          </p:cNvPr>
          <p:cNvGraphicFramePr>
            <a:graphicFrameLocks/>
          </p:cNvGraphicFramePr>
          <p:nvPr>
            <p:extLst>
              <p:ext uri="{D42A27DB-BD31-4B8C-83A1-F6EECF244321}">
                <p14:modId xmlns:p14="http://schemas.microsoft.com/office/powerpoint/2010/main" val="2120601139"/>
              </p:ext>
            </p:extLst>
          </p:nvPr>
        </p:nvGraphicFramePr>
        <p:xfrm>
          <a:off x="5724758" y="4407776"/>
          <a:ext cx="5472113" cy="1696162"/>
        </p:xfrm>
        <a:graphic>
          <a:graphicData uri="http://schemas.openxmlformats.org/drawingml/2006/chart">
            <c:chart xmlns:c="http://schemas.openxmlformats.org/drawingml/2006/chart" xmlns:r="http://schemas.openxmlformats.org/officeDocument/2006/relationships" r:id="rId5"/>
          </a:graphicData>
        </a:graphic>
      </p:graphicFrame>
      <p:sp>
        <p:nvSpPr>
          <p:cNvPr id="2" name="Right Brace 1">
            <a:extLst>
              <a:ext uri="{FF2B5EF4-FFF2-40B4-BE49-F238E27FC236}">
                <a16:creationId xmlns:a16="http://schemas.microsoft.com/office/drawing/2014/main" id="{4B437DB9-DD7A-6F36-6A5A-007A15435C93}"/>
              </a:ext>
            </a:extLst>
          </p:cNvPr>
          <p:cNvSpPr/>
          <p:nvPr/>
        </p:nvSpPr>
        <p:spPr bwMode="gray">
          <a:xfrm>
            <a:off x="9886950" y="2123545"/>
            <a:ext cx="314325" cy="1342507"/>
          </a:xfrm>
          <a:prstGeom prst="rightBrace">
            <a:avLst>
              <a:gd name="adj1" fmla="val 44110"/>
              <a:gd name="adj2" fmla="val 50000"/>
            </a:avLst>
          </a:prstGeom>
          <a:ln w="635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pSp>
        <p:nvGrpSpPr>
          <p:cNvPr id="35" name="Group 34">
            <a:extLst>
              <a:ext uri="{FF2B5EF4-FFF2-40B4-BE49-F238E27FC236}">
                <a16:creationId xmlns:a16="http://schemas.microsoft.com/office/drawing/2014/main" id="{0F2E247A-EC66-D706-C860-AC0F4F269A35}"/>
              </a:ext>
            </a:extLst>
          </p:cNvPr>
          <p:cNvGrpSpPr/>
          <p:nvPr/>
        </p:nvGrpSpPr>
        <p:grpSpPr>
          <a:xfrm>
            <a:off x="10034687" y="4063612"/>
            <a:ext cx="2458193" cy="816041"/>
            <a:chOff x="10034687" y="4063612"/>
            <a:chExt cx="2458193" cy="816041"/>
          </a:xfrm>
        </p:grpSpPr>
        <p:sp>
          <p:nvSpPr>
            <p:cNvPr id="32" name="Freeform: Shape 31">
              <a:extLst>
                <a:ext uri="{FF2B5EF4-FFF2-40B4-BE49-F238E27FC236}">
                  <a16:creationId xmlns:a16="http://schemas.microsoft.com/office/drawing/2014/main" id="{44F50782-7943-67E7-E5B4-94A65D802AC0}"/>
                </a:ext>
              </a:extLst>
            </p:cNvPr>
            <p:cNvSpPr/>
            <p:nvPr/>
          </p:nvSpPr>
          <p:spPr bwMode="gray">
            <a:xfrm>
              <a:off x="10034687" y="4344525"/>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34" name="Group 33">
              <a:extLst>
                <a:ext uri="{FF2B5EF4-FFF2-40B4-BE49-F238E27FC236}">
                  <a16:creationId xmlns:a16="http://schemas.microsoft.com/office/drawing/2014/main" id="{80E6A015-DB15-2659-2478-BEE76DF15B62}"/>
                </a:ext>
              </a:extLst>
            </p:cNvPr>
            <p:cNvGrpSpPr/>
            <p:nvPr/>
          </p:nvGrpSpPr>
          <p:grpSpPr>
            <a:xfrm>
              <a:off x="10044112" y="4063612"/>
              <a:ext cx="2081216" cy="816041"/>
              <a:chOff x="10044112" y="4063612"/>
              <a:chExt cx="2081216" cy="816041"/>
            </a:xfrm>
          </p:grpSpPr>
          <p:sp>
            <p:nvSpPr>
              <p:cNvPr id="17" name="TextBox 16">
                <a:extLst>
                  <a:ext uri="{FF2B5EF4-FFF2-40B4-BE49-F238E27FC236}">
                    <a16:creationId xmlns:a16="http://schemas.microsoft.com/office/drawing/2014/main" id="{6C388AE3-5B75-2438-C6EA-A9909FAAC3A6}"/>
                  </a:ext>
                </a:extLst>
              </p:cNvPr>
              <p:cNvSpPr txBox="1"/>
              <p:nvPr/>
            </p:nvSpPr>
            <p:spPr bwMode="gray">
              <a:xfrm>
                <a:off x="10503497" y="4063612"/>
                <a:ext cx="1621830" cy="205432"/>
              </a:xfrm>
              <a:prstGeom prst="rect">
                <a:avLst/>
              </a:prstGeom>
              <a:noFill/>
            </p:spPr>
            <p:txBody>
              <a:bodyPr wrap="square" lIns="0" tIns="0" rIns="0" bIns="0" rtlCol="0">
                <a:noAutofit/>
              </a:bodyPr>
              <a:lstStyle/>
              <a:p>
                <a:pPr algn="r">
                  <a:lnSpc>
                    <a:spcPct val="120000"/>
                  </a:lnSpc>
                  <a:buSzPct val="80000"/>
                </a:pPr>
                <a:r>
                  <a:rPr lang="nl-NL" sz="1200" b="1" dirty="0">
                    <a:solidFill>
                      <a:schemeClr val="accent5">
                        <a:lumMod val="25000"/>
                      </a:schemeClr>
                    </a:solidFill>
                  </a:rPr>
                  <a:t>Kunstmatige intelligentie</a:t>
                </a:r>
              </a:p>
            </p:txBody>
          </p:sp>
          <p:sp>
            <p:nvSpPr>
              <p:cNvPr id="26" name="Oval 25">
                <a:extLst>
                  <a:ext uri="{FF2B5EF4-FFF2-40B4-BE49-F238E27FC236}">
                    <a16:creationId xmlns:a16="http://schemas.microsoft.com/office/drawing/2014/main" id="{D04B44AD-0BEF-82FD-E802-C3E180C0F3E4}"/>
                  </a:ext>
                </a:extLst>
              </p:cNvPr>
              <p:cNvSpPr/>
              <p:nvPr/>
            </p:nvSpPr>
            <p:spPr>
              <a:xfrm>
                <a:off x="10044114" y="4344527"/>
                <a:ext cx="535126" cy="535126"/>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27" name="TextBox 27">
                <a:extLst>
                  <a:ext uri="{FF2B5EF4-FFF2-40B4-BE49-F238E27FC236}">
                    <a16:creationId xmlns:a16="http://schemas.microsoft.com/office/drawing/2014/main" id="{D906CFD4-3F6C-D45C-F8C6-804098BEF35E}"/>
                  </a:ext>
                </a:extLst>
              </p:cNvPr>
              <p:cNvSpPr txBox="1"/>
              <p:nvPr/>
            </p:nvSpPr>
            <p:spPr bwMode="gray">
              <a:xfrm>
                <a:off x="10044112" y="4344526"/>
                <a:ext cx="535127" cy="528025"/>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dirty="0">
                    <a:solidFill>
                      <a:schemeClr val="bg1"/>
                    </a:solidFill>
                  </a:rPr>
                  <a:t>31</a:t>
                </a:r>
                <a:r>
                  <a:rPr lang="nl-NL" b="1" dirty="0">
                    <a:solidFill>
                      <a:schemeClr val="bg1"/>
                    </a:solidFill>
                  </a:rPr>
                  <a:t>%</a:t>
                </a:r>
              </a:p>
            </p:txBody>
          </p:sp>
          <p:sp>
            <p:nvSpPr>
              <p:cNvPr id="28" name="TextBox 25">
                <a:extLst>
                  <a:ext uri="{FF2B5EF4-FFF2-40B4-BE49-F238E27FC236}">
                    <a16:creationId xmlns:a16="http://schemas.microsoft.com/office/drawing/2014/main" id="{7E427C8C-78F1-C22D-2500-57DDA3141803}"/>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dirty="0">
                    <a:solidFill>
                      <a:srgbClr val="4CA1FF"/>
                    </a:solidFill>
                  </a:rPr>
                  <a:t>van de topmanagers beschouwt dit als actuele zorg*</a:t>
                </a:r>
              </a:p>
            </p:txBody>
          </p:sp>
        </p:grpSp>
      </p:grpSp>
      <p:sp>
        <p:nvSpPr>
          <p:cNvPr id="9" name="TextBox 8">
            <a:extLst>
              <a:ext uri="{FF2B5EF4-FFF2-40B4-BE49-F238E27FC236}">
                <a16:creationId xmlns:a16="http://schemas.microsoft.com/office/drawing/2014/main" id="{CDCC580D-F981-9722-65B7-B215CBD97056}"/>
              </a:ext>
            </a:extLst>
          </p:cNvPr>
          <p:cNvSpPr txBox="1"/>
          <p:nvPr/>
        </p:nvSpPr>
        <p:spPr bwMode="gray">
          <a:xfrm>
            <a:off x="6240463" y="2487378"/>
            <a:ext cx="1575092" cy="809778"/>
          </a:xfrm>
          <a:prstGeom prst="wedgeRoundRectCallout">
            <a:avLst>
              <a:gd name="adj1" fmla="val 4507"/>
              <a:gd name="adj2" fmla="val 49420"/>
              <a:gd name="adj3" fmla="val 16667"/>
            </a:avLst>
          </a:prstGeom>
          <a:solidFill>
            <a:srgbClr val="D0F2FE"/>
          </a:solidFill>
          <a:ln>
            <a:solidFill>
              <a:srgbClr val="4CA1FF"/>
            </a:solidFill>
          </a:ln>
        </p:spPr>
        <p:txBody>
          <a:bodyPr wrap="square" lIns="0" tIns="0" rIns="0" bIns="0" rtlCol="0">
            <a:noAutofit/>
          </a:bodyPr>
          <a:lstStyle/>
          <a:p>
            <a:pPr algn="ctr">
              <a:lnSpc>
                <a:spcPct val="120000"/>
              </a:lnSpc>
              <a:buSzPct val="80000"/>
            </a:pPr>
            <a:r>
              <a:rPr lang="nl-NL" sz="1100" b="1" dirty="0">
                <a:solidFill>
                  <a:schemeClr val="accent3"/>
                </a:solidFill>
              </a:rPr>
              <a:t>Gestegen naar 73% (ja+misschien) van 45% in 2023</a:t>
            </a:r>
          </a:p>
          <a:p>
            <a:pPr algn="ctr">
              <a:lnSpc>
                <a:spcPct val="120000"/>
              </a:lnSpc>
              <a:buSzPct val="80000"/>
            </a:pPr>
            <a:endParaRPr lang="nl-NL" sz="1100" b="1" dirty="0">
              <a:solidFill>
                <a:schemeClr val="accent3"/>
              </a:solidFill>
            </a:endParaRPr>
          </a:p>
        </p:txBody>
      </p:sp>
      <p:graphicFrame>
        <p:nvGraphicFramePr>
          <p:cNvPr id="10" name="Content Placeholder 13">
            <a:extLst>
              <a:ext uri="{FF2B5EF4-FFF2-40B4-BE49-F238E27FC236}">
                <a16:creationId xmlns:a16="http://schemas.microsoft.com/office/drawing/2014/main" id="{100261D4-27EA-42A8-FC67-65E98540750B}"/>
              </a:ext>
            </a:extLst>
          </p:cNvPr>
          <p:cNvGraphicFramePr>
            <a:graphicFrameLocks/>
          </p:cNvGraphicFramePr>
          <p:nvPr>
            <p:extLst>
              <p:ext uri="{D42A27DB-BD31-4B8C-83A1-F6EECF244321}">
                <p14:modId xmlns:p14="http://schemas.microsoft.com/office/powerpoint/2010/main" val="2819873809"/>
              </p:ext>
            </p:extLst>
          </p:nvPr>
        </p:nvGraphicFramePr>
        <p:xfrm>
          <a:off x="10224673" y="2190701"/>
          <a:ext cx="1495701" cy="1342507"/>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9731EE21-7445-0A3C-87AE-7497E6FC5ACB}"/>
              </a:ext>
            </a:extLst>
          </p:cNvPr>
          <p:cNvSpPr txBox="1"/>
          <p:nvPr/>
        </p:nvSpPr>
        <p:spPr bwMode="gray">
          <a:xfrm>
            <a:off x="8149865" y="1924588"/>
            <a:ext cx="1653308" cy="1773799"/>
          </a:xfrm>
          <a:prstGeom prst="rect">
            <a:avLst/>
          </a:prstGeom>
          <a:noFill/>
        </p:spPr>
        <p:txBody>
          <a:bodyPr wrap="square" lIns="0" tIns="0" rIns="0" bIns="0" rtlCol="0" anchor="ctr">
            <a:noAutofit/>
          </a:bodyPr>
          <a:lstStyle/>
          <a:p>
            <a:pPr algn="ctr">
              <a:lnSpc>
                <a:spcPct val="120000"/>
              </a:lnSpc>
              <a:buSzPct val="80000"/>
            </a:pPr>
            <a:r>
              <a:rPr lang="nl-NL" sz="2800" b="1" dirty="0"/>
              <a:t>73</a:t>
            </a:r>
            <a:r>
              <a:rPr lang="nl-NL" sz="2400" b="1" dirty="0"/>
              <a:t>%</a:t>
            </a:r>
          </a:p>
        </p:txBody>
      </p:sp>
      <p:sp>
        <p:nvSpPr>
          <p:cNvPr id="16" name="Rectangle 15">
            <a:extLst>
              <a:ext uri="{FF2B5EF4-FFF2-40B4-BE49-F238E27FC236}">
                <a16:creationId xmlns:a16="http://schemas.microsoft.com/office/drawing/2014/main" id="{EB1584E9-FFD0-D674-5DD7-ED99EFD4202B}"/>
              </a:ext>
            </a:extLst>
          </p:cNvPr>
          <p:cNvSpPr/>
          <p:nvPr/>
        </p:nvSpPr>
        <p:spPr bwMode="gray">
          <a:xfrm>
            <a:off x="10223275" y="1893800"/>
            <a:ext cx="1497099" cy="1685393"/>
          </a:xfrm>
          <a:prstGeom prst="rect">
            <a:avLst/>
          </a:prstGeom>
          <a:solidFill>
            <a:srgbClr val="FFFFFF">
              <a:alpha val="50196"/>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Tree>
    <p:extLst>
      <p:ext uri="{BB962C8B-B14F-4D97-AF65-F5344CB8AC3E}">
        <p14:creationId xmlns:p14="http://schemas.microsoft.com/office/powerpoint/2010/main" val="1651711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34BAD-B001-4023-EAE6-8EF11812FCD9}"/>
            </a:ext>
          </a:extLst>
        </p:cNvPr>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D3C0FC05-EA21-7247-1CBC-4AB3B558991A}"/>
              </a:ext>
            </a:extLst>
          </p:cNvPr>
          <p:cNvGraphicFramePr>
            <a:graphicFrameLocks noGrp="1"/>
          </p:cNvGraphicFramePr>
          <p:nvPr>
            <p:ph idx="1"/>
            <p:extLst>
              <p:ext uri="{D42A27DB-BD31-4B8C-83A1-F6EECF244321}">
                <p14:modId xmlns:p14="http://schemas.microsoft.com/office/powerpoint/2010/main" val="4211527951"/>
              </p:ext>
            </p:extLst>
          </p:nvPr>
        </p:nvGraphicFramePr>
        <p:xfrm>
          <a:off x="457200" y="1951374"/>
          <a:ext cx="11233099"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87B7B562-30B3-A54B-A1AB-C38D11C1588F}"/>
              </a:ext>
            </a:extLst>
          </p:cNvPr>
          <p:cNvSpPr>
            <a:spLocks noGrp="1"/>
          </p:cNvSpPr>
          <p:nvPr>
            <p:ph type="sldNum" sz="quarter" idx="12"/>
          </p:nvPr>
        </p:nvSpPr>
        <p:spPr/>
        <p:txBody>
          <a:bodyPr/>
          <a:lstStyle/>
          <a:p>
            <a:fld id="{8FF9B0DE-3FEB-4AA0-B465-B80EF7C1333D}" type="slidenum">
              <a:rPr lang="nl-NL" smtClean="0"/>
              <a:t>18</a:t>
            </a:fld>
            <a:endParaRPr lang="nl-NL"/>
          </a:p>
        </p:txBody>
      </p:sp>
      <p:sp>
        <p:nvSpPr>
          <p:cNvPr id="4" name="Text Placeholder 3">
            <a:extLst>
              <a:ext uri="{FF2B5EF4-FFF2-40B4-BE49-F238E27FC236}">
                <a16:creationId xmlns:a16="http://schemas.microsoft.com/office/drawing/2014/main" id="{F313E032-D000-091D-39CD-9F4D21DD8041}"/>
              </a:ext>
            </a:extLst>
          </p:cNvPr>
          <p:cNvSpPr>
            <a:spLocks noGrp="1"/>
          </p:cNvSpPr>
          <p:nvPr>
            <p:ph type="body" sz="quarter" idx="15"/>
          </p:nvPr>
        </p:nvSpPr>
        <p:spPr>
          <a:xfrm>
            <a:off x="479375" y="1557338"/>
            <a:ext cx="11233149" cy="217487"/>
          </a:xfrm>
        </p:spPr>
        <p:txBody>
          <a:bodyPr/>
          <a:lstStyle/>
          <a:p>
            <a:r>
              <a:rPr lang="nl-NL" dirty="0"/>
              <a:t>Onderwerpen waar gebruik AI het meest van invloed is</a:t>
            </a:r>
          </a:p>
        </p:txBody>
      </p:sp>
      <p:sp>
        <p:nvSpPr>
          <p:cNvPr id="5" name="Title 4">
            <a:extLst>
              <a:ext uri="{FF2B5EF4-FFF2-40B4-BE49-F238E27FC236}">
                <a16:creationId xmlns:a16="http://schemas.microsoft.com/office/drawing/2014/main" id="{557C2514-439E-100A-74D6-7A672971473F}"/>
              </a:ext>
            </a:extLst>
          </p:cNvPr>
          <p:cNvSpPr>
            <a:spLocks noGrp="1"/>
          </p:cNvSpPr>
          <p:nvPr>
            <p:ph type="title"/>
          </p:nvPr>
        </p:nvSpPr>
        <p:spPr>
          <a:xfrm>
            <a:off x="479376" y="414337"/>
            <a:ext cx="9360000" cy="720000"/>
          </a:xfrm>
        </p:spPr>
        <p:txBody>
          <a:bodyPr/>
          <a:lstStyle/>
          <a:p>
            <a:r>
              <a:rPr lang="nl-NL">
                <a:highlight>
                  <a:srgbClr val="FFFF00"/>
                </a:highlight>
              </a:rPr>
              <a:t> </a:t>
            </a:r>
          </a:p>
        </p:txBody>
      </p:sp>
      <p:sp>
        <p:nvSpPr>
          <p:cNvPr id="8" name="Text Placeholder 7">
            <a:extLst>
              <a:ext uri="{FF2B5EF4-FFF2-40B4-BE49-F238E27FC236}">
                <a16:creationId xmlns:a16="http://schemas.microsoft.com/office/drawing/2014/main" id="{6C700373-E927-6555-6EF0-E8BC81424D0F}"/>
              </a:ext>
            </a:extLst>
          </p:cNvPr>
          <p:cNvSpPr>
            <a:spLocks noGrp="1"/>
          </p:cNvSpPr>
          <p:nvPr>
            <p:ph type="body" sz="quarter" idx="16"/>
          </p:nvPr>
        </p:nvSpPr>
        <p:spPr/>
        <p:txBody>
          <a:bodyPr/>
          <a:lstStyle/>
          <a:p>
            <a:r>
              <a:rPr lang="nl-NL"/>
              <a:t>Q: In hoeverre denkt u dat de ontwikkelingen op het gebied van kunstmatige intelligentie de processen in uw bedrijf zal beïnvloeden?</a:t>
            </a:r>
          </a:p>
        </p:txBody>
      </p:sp>
      <p:sp>
        <p:nvSpPr>
          <p:cNvPr id="2" name="Rectangle 1">
            <a:extLst>
              <a:ext uri="{FF2B5EF4-FFF2-40B4-BE49-F238E27FC236}">
                <a16:creationId xmlns:a16="http://schemas.microsoft.com/office/drawing/2014/main" id="{B4BFD704-E97A-0DF8-822B-22E841CF5C1C}"/>
              </a:ext>
            </a:extLst>
          </p:cNvPr>
          <p:cNvSpPr/>
          <p:nvPr/>
        </p:nvSpPr>
        <p:spPr bwMode="gray">
          <a:xfrm>
            <a:off x="457200" y="1868640"/>
            <a:ext cx="6124576" cy="2120430"/>
          </a:xfrm>
          <a:prstGeom prst="rect">
            <a:avLst/>
          </a:prstGeom>
          <a:noFill/>
          <a:ln w="19050">
            <a:solidFill>
              <a:schemeClr val="accent4">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6" name="Title 12">
            <a:extLst>
              <a:ext uri="{FF2B5EF4-FFF2-40B4-BE49-F238E27FC236}">
                <a16:creationId xmlns:a16="http://schemas.microsoft.com/office/drawing/2014/main" id="{C2D895EC-E25C-B439-6643-6A6781EF197E}"/>
              </a:ext>
            </a:extLst>
          </p:cNvPr>
          <p:cNvSpPr txBox="1">
            <a:spLocks/>
          </p:cNvSpPr>
          <p:nvPr/>
        </p:nvSpPr>
        <p:spPr bwMode="gray">
          <a:xfrm>
            <a:off x="479376" y="404712"/>
            <a:ext cx="9360000" cy="720000"/>
          </a:xfrm>
          <a:prstGeom prst="rect">
            <a:avLst/>
          </a:prstGeom>
        </p:spPr>
        <p:txBody>
          <a:bodyPr vert="horz" lIns="0" tIns="18000" rIns="0" bIns="0" rtlCol="0" anchor="t">
            <a:noAutofit/>
          </a:bodyPr>
          <a:lstStyle>
            <a:lvl1pPr algn="l" defTabSz="914400" rtl="0" eaLnBrk="1" latinLnBrk="0" hangingPunct="1">
              <a:lnSpc>
                <a:spcPct val="100000"/>
              </a:lnSpc>
              <a:spcBef>
                <a:spcPct val="0"/>
              </a:spcBef>
              <a:buNone/>
              <a:defRPr sz="1600" b="1" kern="1200">
                <a:solidFill>
                  <a:schemeClr val="bg2"/>
                </a:solidFill>
                <a:latin typeface="+mj-lt"/>
                <a:ea typeface="+mj-ea"/>
                <a:cs typeface="+mj-cs"/>
              </a:defRPr>
            </a:lvl1pPr>
          </a:lstStyle>
          <a:p>
            <a:r>
              <a:rPr lang="nl-NL" dirty="0"/>
              <a:t>Kunstmatige intelligentie (AI) heeft volgens de C-level manager impact op alle afdelingen, maar is het meest van invloed bij het optimaliseren van de klantenservice.</a:t>
            </a:r>
            <a:br>
              <a:rPr lang="nl-NL" dirty="0"/>
            </a:br>
            <a:endParaRPr lang="nl-NL" dirty="0"/>
          </a:p>
        </p:txBody>
      </p:sp>
    </p:spTree>
    <p:extLst>
      <p:ext uri="{BB962C8B-B14F-4D97-AF65-F5344CB8AC3E}">
        <p14:creationId xmlns:p14="http://schemas.microsoft.com/office/powerpoint/2010/main" val="283985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Geopolitieke ontwikkelingen hebben een groeiende impact op economische stabiliteit, toeleveringsketens en internationaal vestigingsbeleid.</a:t>
            </a:r>
          </a:p>
          <a:p>
            <a:pPr marL="1200150" lvl="2" indent="-285750">
              <a:buFont typeface="Arial" panose="020B0604020202020204" pitchFamily="34" charset="0"/>
              <a:buChar char="•"/>
            </a:pPr>
            <a:r>
              <a:rPr lang="nl-NL"/>
              <a:t>Veel managers hebben hun beleid aangepast om in te spelen op geopolitieke gebeurtenissen, cyberdreigingen en economische veranderingen.</a:t>
            </a:r>
          </a:p>
          <a:p>
            <a:pPr marL="1200150" lvl="2" indent="-285750">
              <a:buFont typeface="Arial" panose="020B0604020202020204" pitchFamily="34" charset="0"/>
              <a:buChar char="•"/>
            </a:pPr>
            <a:r>
              <a:rPr lang="nl-NL"/>
              <a:t>Politieke spanningen vergroten de volatiliteit op de kapitaalmarkten en beïnvloeden financieringsmogelijkheden.</a:t>
            </a:r>
          </a:p>
          <a:p>
            <a:pPr marL="1200150" lvl="2" indent="-285750">
              <a:buFont typeface="Arial" panose="020B0604020202020204" pitchFamily="34" charset="0"/>
              <a:buChar char="•"/>
            </a:pPr>
            <a:r>
              <a:rPr lang="nl-NL"/>
              <a:t>Toegenomen concurrentie vanuit met name China wordt door veel bedrijven ervaren, met een zichtbare stijging in de afgelopen vijf jaar.</a:t>
            </a:r>
          </a:p>
          <a:p>
            <a:pPr marL="1200150" lvl="2" indent="-285750">
              <a:buFont typeface="Arial" panose="020B0604020202020204" pitchFamily="34" charset="0"/>
              <a:buChar char="•"/>
            </a:pPr>
            <a:r>
              <a:rPr lang="nl-NL"/>
              <a:t>Managers verwachten dat het kabinetsbeleid een positieve invloed zal hebben op het ondernemingsklimaat</a:t>
            </a:r>
            <a:r>
              <a:rPr lang="nl-NL" dirty="0"/>
              <a:t>.</a:t>
            </a:r>
            <a:endParaRPr lang="nl-NL"/>
          </a:p>
          <a:p>
            <a:pPr marL="1200150" lvl="2" indent="-285750">
              <a:buFont typeface="Arial" panose="020B0604020202020204" pitchFamily="34" charset="0"/>
              <a:buChar char="•"/>
            </a:pPr>
            <a:r>
              <a:rPr lang="nl-NL"/>
              <a:t>Het kabinet zou de focus daarbij moeten leggen op een goed vestigingsklimaat en de concurrentiepositie.</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5.2 Geopolitiek en kabinetsbeleid</a:t>
            </a:r>
          </a:p>
        </p:txBody>
      </p:sp>
      <p:sp>
        <p:nvSpPr>
          <p:cNvPr id="51" name="Rechteck 56">
            <a:extLst>
              <a:ext uri="{FF2B5EF4-FFF2-40B4-BE49-F238E27FC236}">
                <a16:creationId xmlns:a16="http://schemas.microsoft.com/office/drawing/2014/main" id="{D367798A-C7B6-4028-A5B5-BE251E09AFA6}"/>
              </a:ext>
            </a:extLst>
          </p:cNvPr>
          <p:cNvSpPr/>
          <p:nvPr>
            <p:custDataLst>
              <p:tags r:id="rId5"/>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a:solidFill>
                <a:schemeClr val="bg1"/>
              </a:solidFill>
            </a:endParaRPr>
          </a:p>
        </p:txBody>
      </p:sp>
      <p:grpSp>
        <p:nvGrpSpPr>
          <p:cNvPr id="2" name="Group 1">
            <a:extLst>
              <a:ext uri="{FF2B5EF4-FFF2-40B4-BE49-F238E27FC236}">
                <a16:creationId xmlns:a16="http://schemas.microsoft.com/office/drawing/2014/main" id="{71396894-E3CC-0B87-9322-3C56404289EF}"/>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10D2F5B8-CA43-D7FF-F3CE-0ED83E7C8A6D}"/>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EE804CD1-13DB-1701-C1B3-22BDD5F46989}"/>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FFE61E67-D919-A528-7EB6-122109AAB515}"/>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267F298B-3446-4478-A443-85B23C280BF2}"/>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A9AFCF5E-701C-D881-866C-D2759F907488}"/>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068280F7-FEC1-3818-AE7B-42FC06C7BEA8}"/>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4F5B414A-6EC8-6853-E243-FBE8B17659BB}"/>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D9585AE2-5993-FD28-1FEC-DB95A613EDC9}"/>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35">
                <a:extLst>
                  <a:ext uri="{FF2B5EF4-FFF2-40B4-BE49-F238E27FC236}">
                    <a16:creationId xmlns:a16="http://schemas.microsoft.com/office/drawing/2014/main" id="{149FA2CE-C4E5-3A40-7F63-36D07899922E}"/>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36">
                <a:extLst>
                  <a:ext uri="{FF2B5EF4-FFF2-40B4-BE49-F238E27FC236}">
                    <a16:creationId xmlns:a16="http://schemas.microsoft.com/office/drawing/2014/main" id="{ECB38E45-E6BE-4454-9AB4-38D0B325A96C}"/>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3EBE007B-1C9E-3DDD-E64B-D51F3FDBAC4B}"/>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B6D77B8B-3ECF-897A-7BE4-8835E636FE03}"/>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1CBFBDD8-7741-3B68-4AA8-60134852678B}"/>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B9F39E5F-B1A6-1D94-592C-08879B8B9C80}"/>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D26EFB5F-8DC4-9748-E27B-123AF49EF276}"/>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B5D1A645-BF5D-03A2-7510-3AB5C3FE8263}"/>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15712E51-7062-E79D-0C5C-EDDEE15AD17B}"/>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3C4220D8-765B-CBB4-1990-F9CE1F52253C}"/>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AECA9E1E-B516-B213-7FBF-ADC630CDA20B}"/>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046AC56D-AD25-8CCE-D24D-C9C58E443677}"/>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55C9B3B4-BD56-BF82-A959-263C09EFA3FE}"/>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458545E8-4447-4E55-DB05-BCCFBB5792E3}"/>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F88650AB-0047-573A-90BF-A7454474B109}"/>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FD3D2D3E-7DD6-8DB1-0FB3-479F8AB71FDF}"/>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9E80EA13-44E2-C63C-6CA3-F7909BEF66F1}"/>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FB674587-C51B-21F0-FDD7-69CB458144B6}"/>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4D16C84E-FCB1-5DC7-5168-D7DC247FB3DC}"/>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FA50CA1C-F5B3-F214-D04E-79B68ACE40BB}"/>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1438242F-966E-F5C8-9962-0C35A6A1D0C3}"/>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E79033F4-004E-3029-CF8B-7198EAD14C44}"/>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94E8B49F-0F43-363A-0EE1-E51CB517DA80}"/>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9D8926CF-C739-5263-3427-06CA629EB8DE}"/>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A59BAA1A-0DF1-2A49-3167-36AB6C338E8F}"/>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8D36AA8E-505B-0C9F-4CBF-7F06DD27270E}"/>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1884716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E66B-4A3D-4AA9-89CA-B1E69C4C31A8}"/>
              </a:ext>
            </a:extLst>
          </p:cNvPr>
          <p:cNvSpPr>
            <a:spLocks noGrp="1"/>
          </p:cNvSpPr>
          <p:nvPr>
            <p:ph type="title"/>
          </p:nvPr>
        </p:nvSpPr>
        <p:spPr/>
        <p:txBody>
          <a:bodyPr/>
          <a:lstStyle/>
          <a:p>
            <a:r>
              <a:rPr lang="nl-NL" dirty="0"/>
              <a:t>Inhoudsopgave ING CEO Survey </a:t>
            </a:r>
          </a:p>
        </p:txBody>
      </p:sp>
      <p:sp>
        <p:nvSpPr>
          <p:cNvPr id="5" name="Text Placeholder 4">
            <a:extLst>
              <a:ext uri="{FF2B5EF4-FFF2-40B4-BE49-F238E27FC236}">
                <a16:creationId xmlns:a16="http://schemas.microsoft.com/office/drawing/2014/main" id="{54C64066-4A9A-4047-8ACC-DAA3966555D2}"/>
              </a:ext>
            </a:extLst>
          </p:cNvPr>
          <p:cNvSpPr>
            <a:spLocks noGrp="1"/>
          </p:cNvSpPr>
          <p:nvPr>
            <p:ph type="body" idx="1"/>
          </p:nvPr>
        </p:nvSpPr>
        <p:spPr>
          <a:xfrm>
            <a:off x="511274" y="2564904"/>
            <a:ext cx="5083224" cy="3456484"/>
          </a:xfrm>
        </p:spPr>
        <p:txBody>
          <a:bodyPr/>
          <a:lstStyle/>
          <a:p>
            <a:r>
              <a:rPr lang="nl-NL" dirty="0"/>
              <a:t>Achtergrond</a:t>
            </a:r>
          </a:p>
          <a:p>
            <a:r>
              <a:rPr lang="nl-NL" dirty="0"/>
              <a:t>Verwachtingen en zorgen voor 2025</a:t>
            </a:r>
          </a:p>
          <a:p>
            <a:r>
              <a:rPr lang="nl-NL" dirty="0"/>
              <a:t>Gevolgen uitslag Amerikaanse verkiezingen</a:t>
            </a:r>
          </a:p>
          <a:p>
            <a:r>
              <a:rPr lang="nl-NL" dirty="0"/>
              <a:t>Strategische prioriteiten</a:t>
            </a:r>
          </a:p>
          <a:p>
            <a:r>
              <a:rPr lang="nl-NL" dirty="0"/>
              <a:t>Deep dive prioriteiten</a:t>
            </a:r>
          </a:p>
          <a:p>
            <a:pPr marL="0" lvl="3" indent="0">
              <a:buNone/>
            </a:pPr>
            <a:r>
              <a:rPr lang="nl-NL" sz="1400" dirty="0"/>
              <a:t>5.1 Kunstmatige intelligentie</a:t>
            </a:r>
          </a:p>
          <a:p>
            <a:pPr marL="0" lvl="8" indent="0">
              <a:buNone/>
            </a:pPr>
            <a:r>
              <a:rPr lang="nl-NL" sz="1400" dirty="0"/>
              <a:t>5.2 Geopolitiek en kabinetbehoud</a:t>
            </a:r>
          </a:p>
          <a:p>
            <a:pPr marL="0" lvl="8" indent="0">
              <a:buNone/>
            </a:pPr>
            <a:r>
              <a:rPr lang="nl-NL" sz="1400" dirty="0"/>
              <a:t>5.3 Talent behouden</a:t>
            </a:r>
          </a:p>
          <a:p>
            <a:pPr marL="0" lvl="8" indent="0">
              <a:buNone/>
            </a:pPr>
            <a:r>
              <a:rPr lang="nl-NL" sz="1400" dirty="0"/>
              <a:t>5.4 Innovatie</a:t>
            </a:r>
          </a:p>
          <a:p>
            <a:pPr marL="0" lvl="8" indent="0">
              <a:buNone/>
            </a:pPr>
            <a:r>
              <a:rPr lang="nl-NL" sz="1400" dirty="0"/>
              <a:t>5.5 Duurzaamheid</a:t>
            </a:r>
          </a:p>
          <a:p>
            <a:pPr marL="0" lvl="8" indent="0">
              <a:buNone/>
            </a:pPr>
            <a:r>
              <a:rPr lang="nl-NL" sz="1400" dirty="0"/>
              <a:t>5.6 ESG-regelgeving</a:t>
            </a:r>
          </a:p>
          <a:p>
            <a:pPr marL="0" lvl="8" indent="0">
              <a:buNone/>
            </a:pPr>
            <a:r>
              <a:rPr lang="nl-NL" sz="1400" dirty="0"/>
              <a:t>5.7 Financiële uitdagingen, rente en inflatie</a:t>
            </a:r>
          </a:p>
          <a:p>
            <a:pPr marL="0" lvl="8" indent="0">
              <a:buNone/>
            </a:pPr>
            <a:r>
              <a:rPr lang="nl-NL" dirty="0"/>
              <a:t>6. Bijlage</a:t>
            </a:r>
          </a:p>
        </p:txBody>
      </p:sp>
      <p:sp>
        <p:nvSpPr>
          <p:cNvPr id="3" name="Slide Number Placeholder 2">
            <a:extLst>
              <a:ext uri="{FF2B5EF4-FFF2-40B4-BE49-F238E27FC236}">
                <a16:creationId xmlns:a16="http://schemas.microsoft.com/office/drawing/2014/main" id="{5FBF5CAF-C483-48E8-AB8C-B01FD706F352}"/>
              </a:ext>
            </a:extLst>
          </p:cNvPr>
          <p:cNvSpPr>
            <a:spLocks noGrp="1"/>
          </p:cNvSpPr>
          <p:nvPr>
            <p:ph type="sldNum" sz="quarter" idx="12"/>
          </p:nvPr>
        </p:nvSpPr>
        <p:spPr/>
        <p:txBody>
          <a:bodyPr/>
          <a:lstStyle/>
          <a:p>
            <a:fld id="{8FF9B0DE-3FEB-4AA0-B465-B80EF7C1333D}" type="slidenum">
              <a:rPr lang="nl-NL" smtClean="0"/>
              <a:t>2</a:t>
            </a:fld>
            <a:endParaRPr lang="nl-NL"/>
          </a:p>
        </p:txBody>
      </p:sp>
      <p:sp>
        <p:nvSpPr>
          <p:cNvPr id="4" name="Rectangle 3">
            <a:extLst>
              <a:ext uri="{FF2B5EF4-FFF2-40B4-BE49-F238E27FC236}">
                <a16:creationId xmlns:a16="http://schemas.microsoft.com/office/drawing/2014/main" id="{F375E99C-4F8C-C1FE-1383-F2C4BC22B4E2}"/>
              </a:ext>
            </a:extLst>
          </p:cNvPr>
          <p:cNvSpPr/>
          <p:nvPr/>
        </p:nvSpPr>
        <p:spPr bwMode="gray">
          <a:xfrm>
            <a:off x="10525125" y="6491436"/>
            <a:ext cx="1244024" cy="315864"/>
          </a:xfrm>
          <a:prstGeom prst="rect">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Tree>
    <p:extLst>
      <p:ext uri="{BB962C8B-B14F-4D97-AF65-F5344CB8AC3E}">
        <p14:creationId xmlns:p14="http://schemas.microsoft.com/office/powerpoint/2010/main" val="474219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151EF2F2-939B-90BA-9636-0759F528B0DD}"/>
              </a:ext>
            </a:extLst>
          </p:cNvPr>
          <p:cNvSpPr/>
          <p:nvPr/>
        </p:nvSpPr>
        <p:spPr bwMode="gray">
          <a:xfrm>
            <a:off x="4459170" y="3939648"/>
            <a:ext cx="1397257" cy="514711"/>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 name="Slide Number Placeholder 2">
            <a:extLst>
              <a:ext uri="{FF2B5EF4-FFF2-40B4-BE49-F238E27FC236}">
                <a16:creationId xmlns:a16="http://schemas.microsoft.com/office/drawing/2014/main" id="{C5269C47-F90D-05FB-BAE4-BF07B92A8211}"/>
              </a:ext>
            </a:extLst>
          </p:cNvPr>
          <p:cNvSpPr>
            <a:spLocks noGrp="1"/>
          </p:cNvSpPr>
          <p:nvPr>
            <p:ph type="sldNum" sz="quarter" idx="12"/>
          </p:nvPr>
        </p:nvSpPr>
        <p:spPr/>
        <p:txBody>
          <a:bodyPr/>
          <a:lstStyle/>
          <a:p>
            <a:fld id="{8FF9B0DE-3FEB-4AA0-B465-B80EF7C1333D}" type="slidenum">
              <a:rPr lang="nl-NL" smtClean="0"/>
              <a:t>20</a:t>
            </a:fld>
            <a:endParaRPr lang="nl-NL"/>
          </a:p>
        </p:txBody>
      </p:sp>
      <p:sp>
        <p:nvSpPr>
          <p:cNvPr id="9" name="Text Placeholder 8">
            <a:extLst>
              <a:ext uri="{FF2B5EF4-FFF2-40B4-BE49-F238E27FC236}">
                <a16:creationId xmlns:a16="http://schemas.microsoft.com/office/drawing/2014/main" id="{AC8CCCBC-E318-F253-CFBC-B08D9A3D23DF}"/>
              </a:ext>
            </a:extLst>
          </p:cNvPr>
          <p:cNvSpPr>
            <a:spLocks noGrp="1"/>
          </p:cNvSpPr>
          <p:nvPr>
            <p:ph type="body" sz="quarter" idx="15"/>
          </p:nvPr>
        </p:nvSpPr>
        <p:spPr/>
        <p:txBody>
          <a:bodyPr/>
          <a:lstStyle/>
          <a:p>
            <a:r>
              <a:rPr lang="nl-NL"/>
              <a:t>Geopolitieke ontwikkelingen en vestigingsbeleid </a:t>
            </a:r>
          </a:p>
        </p:txBody>
      </p:sp>
      <p:sp>
        <p:nvSpPr>
          <p:cNvPr id="7" name="Text Placeholder 6">
            <a:extLst>
              <a:ext uri="{FF2B5EF4-FFF2-40B4-BE49-F238E27FC236}">
                <a16:creationId xmlns:a16="http://schemas.microsoft.com/office/drawing/2014/main" id="{A86B9DDD-2ED7-8995-1CBD-23FD35F6C1CB}"/>
              </a:ext>
            </a:extLst>
          </p:cNvPr>
          <p:cNvSpPr>
            <a:spLocks noGrp="1"/>
          </p:cNvSpPr>
          <p:nvPr>
            <p:ph type="body" sz="quarter" idx="18"/>
          </p:nvPr>
        </p:nvSpPr>
        <p:spPr/>
        <p:txBody>
          <a:bodyPr/>
          <a:lstStyle/>
          <a:p>
            <a:r>
              <a:rPr lang="nl-NL"/>
              <a:t>Waarom belangrijk?</a:t>
            </a:r>
          </a:p>
        </p:txBody>
      </p:sp>
      <p:sp>
        <p:nvSpPr>
          <p:cNvPr id="8" name="Text Placeholder 7">
            <a:extLst>
              <a:ext uri="{FF2B5EF4-FFF2-40B4-BE49-F238E27FC236}">
                <a16:creationId xmlns:a16="http://schemas.microsoft.com/office/drawing/2014/main" id="{18047E2F-7DC4-B791-8641-ABD8A38A6D7C}"/>
              </a:ext>
            </a:extLst>
          </p:cNvPr>
          <p:cNvSpPr>
            <a:spLocks noGrp="1"/>
          </p:cNvSpPr>
          <p:nvPr>
            <p:ph type="body" sz="quarter" idx="16"/>
          </p:nvPr>
        </p:nvSpPr>
        <p:spPr/>
        <p:txBody>
          <a:bodyPr/>
          <a:lstStyle/>
          <a:p>
            <a:r>
              <a:rPr lang="nl-NL"/>
              <a:t>Q: Zijn voor uw internationale vestigingsbeleid geopolitieke ontwikkelingen belangrijker geworden?</a:t>
            </a:r>
          </a:p>
          <a:p>
            <a:r>
              <a:rPr lang="nl-NL"/>
              <a:t>Q: U heeft aangegeven dat geopolitieke ontwikkelingen belangrijk zijn voor uw internationale vestigingsbeleid, wat is hier de aanleiding van?</a:t>
            </a:r>
          </a:p>
        </p:txBody>
      </p:sp>
      <p:graphicFrame>
        <p:nvGraphicFramePr>
          <p:cNvPr id="10" name="Dia Asia">
            <a:extLst>
              <a:ext uri="{FF2B5EF4-FFF2-40B4-BE49-F238E27FC236}">
                <a16:creationId xmlns:a16="http://schemas.microsoft.com/office/drawing/2014/main" id="{91188EB0-5EE5-4189-5AD8-BD8130C3B0A9}"/>
              </a:ext>
            </a:extLst>
          </p:cNvPr>
          <p:cNvGraphicFramePr/>
          <p:nvPr>
            <p:custDataLst>
              <p:tags r:id="rId1"/>
            </p:custDataLst>
            <p:extLst>
              <p:ext uri="{D42A27DB-BD31-4B8C-83A1-F6EECF244321}">
                <p14:modId xmlns:p14="http://schemas.microsoft.com/office/powerpoint/2010/main" val="4021568034"/>
              </p:ext>
            </p:extLst>
          </p:nvPr>
        </p:nvGraphicFramePr>
        <p:xfrm>
          <a:off x="1458680" y="2125604"/>
          <a:ext cx="2610902" cy="2580791"/>
        </p:xfrm>
        <a:graphic>
          <a:graphicData uri="http://schemas.openxmlformats.org/drawingml/2006/chart">
            <c:chart xmlns:c="http://schemas.openxmlformats.org/drawingml/2006/chart" xmlns:r="http://schemas.openxmlformats.org/officeDocument/2006/relationships" r:id="rId6"/>
          </a:graphicData>
        </a:graphic>
      </p:graphicFrame>
      <p:sp>
        <p:nvSpPr>
          <p:cNvPr id="11" name="Oval 10">
            <a:extLst>
              <a:ext uri="{FF2B5EF4-FFF2-40B4-BE49-F238E27FC236}">
                <a16:creationId xmlns:a16="http://schemas.microsoft.com/office/drawing/2014/main" id="{275A4E4D-211F-17E9-8B87-C1414B96B8FE}"/>
              </a:ext>
            </a:extLst>
          </p:cNvPr>
          <p:cNvSpPr/>
          <p:nvPr/>
        </p:nvSpPr>
        <p:spPr bwMode="gray">
          <a:xfrm>
            <a:off x="2062769" y="2705891"/>
            <a:ext cx="1411870" cy="141187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6" name="Content Placeholder 45">
            <a:extLst>
              <a:ext uri="{FF2B5EF4-FFF2-40B4-BE49-F238E27FC236}">
                <a16:creationId xmlns:a16="http://schemas.microsoft.com/office/drawing/2014/main" id="{8A492D7F-C454-D100-7166-E82736DA5E6F}"/>
              </a:ext>
            </a:extLst>
          </p:cNvPr>
          <p:cNvSpPr txBox="1">
            <a:spLocks/>
          </p:cNvSpPr>
          <p:nvPr/>
        </p:nvSpPr>
        <p:spPr bwMode="gray">
          <a:xfrm>
            <a:off x="6960054" y="5703956"/>
            <a:ext cx="4199728" cy="538342"/>
          </a:xfrm>
          <a:prstGeom prst="rect">
            <a:avLst/>
          </a:prstGeom>
        </p:spPr>
        <p:txBody>
          <a:bodyPr vert="horz" lIns="0" tIns="0" rIns="0" bIns="0" rtlCol="0" anchor="t">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500" b="0" kern="1200">
                <a:solidFill>
                  <a:schemeClr val="tx1"/>
                </a:solidFill>
                <a:latin typeface="+mn-lt"/>
                <a:ea typeface="+mn-ea"/>
                <a:cs typeface="+mn-cs"/>
              </a:defRPr>
            </a:lvl1pPr>
            <a:lvl2pPr marL="180000" indent="-180000" algn="l" defTabSz="914400" rtl="0" eaLnBrk="1" latinLnBrk="0" hangingPunct="1">
              <a:lnSpc>
                <a:spcPct val="120000"/>
              </a:lnSpc>
              <a:spcBef>
                <a:spcPts val="0"/>
              </a:spcBef>
              <a:spcAft>
                <a:spcPts val="0"/>
              </a:spcAft>
              <a:buFont typeface="Arial" panose="020B0604020202020204" pitchFamily="34" charset="0"/>
              <a:buChar char="•"/>
              <a:defRPr sz="1500" kern="1200">
                <a:solidFill>
                  <a:schemeClr val="tx1"/>
                </a:solidFill>
                <a:latin typeface="+mn-lt"/>
                <a:ea typeface="+mn-ea"/>
                <a:cs typeface="+mn-cs"/>
              </a:defRPr>
            </a:lvl2pPr>
            <a:lvl3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90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90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90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90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pPr algn="ctr">
              <a:lnSpc>
                <a:spcPct val="100000"/>
              </a:lnSpc>
            </a:pPr>
            <a:endParaRPr lang="nl-NL" sz="1600" b="1"/>
          </a:p>
        </p:txBody>
      </p:sp>
      <p:sp>
        <p:nvSpPr>
          <p:cNvPr id="26" name="Freihandform 36">
            <a:extLst>
              <a:ext uri="{FF2B5EF4-FFF2-40B4-BE49-F238E27FC236}">
                <a16:creationId xmlns:a16="http://schemas.microsoft.com/office/drawing/2014/main" id="{85BA0125-B0E3-A2C3-3391-4CC436363C83}"/>
              </a:ext>
            </a:extLst>
          </p:cNvPr>
          <p:cNvSpPr/>
          <p:nvPr>
            <p:custDataLst>
              <p:tags r:id="rId2"/>
            </p:custDataLst>
          </p:nvPr>
        </p:nvSpPr>
        <p:spPr bwMode="gray">
          <a:xfrm>
            <a:off x="467463" y="1918275"/>
            <a:ext cx="9686187" cy="468000"/>
          </a:xfrm>
          <a:custGeom>
            <a:avLst/>
            <a:gdLst>
              <a:gd name="connsiteX0" fmla="*/ 0 w 2190750"/>
              <a:gd name="connsiteY0" fmla="*/ 857250 h 857250"/>
              <a:gd name="connsiteX1" fmla="*/ 0 w 2190750"/>
              <a:gd name="connsiteY1" fmla="*/ 0 h 857250"/>
              <a:gd name="connsiteX2" fmla="*/ 2190750 w 2190750"/>
              <a:gd name="connsiteY2" fmla="*/ 0 h 857250"/>
            </a:gdLst>
            <a:ahLst/>
            <a:cxnLst>
              <a:cxn ang="0">
                <a:pos x="connsiteX0" y="connsiteY0"/>
              </a:cxn>
              <a:cxn ang="0">
                <a:pos x="connsiteX1" y="connsiteY1"/>
              </a:cxn>
              <a:cxn ang="0">
                <a:pos x="connsiteX2" y="connsiteY2"/>
              </a:cxn>
            </a:cxnLst>
            <a:rect l="l" t="t" r="r" b="b"/>
            <a:pathLst>
              <a:path w="2190750" h="857250">
                <a:moveTo>
                  <a:pt x="0" y="857250"/>
                </a:moveTo>
                <a:lnTo>
                  <a:pt x="0" y="0"/>
                </a:lnTo>
                <a:lnTo>
                  <a:pt x="2190750" y="0"/>
                </a:lnTo>
              </a:path>
            </a:pathLst>
          </a:custGeom>
          <a:noFill/>
          <a:ln w="9525" cap="rnd">
            <a:solidFill>
              <a:schemeClr val="accent1"/>
            </a:solidFill>
            <a:round/>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Freeform 13">
            <a:extLst>
              <a:ext uri="{FF2B5EF4-FFF2-40B4-BE49-F238E27FC236}">
                <a16:creationId xmlns:a16="http://schemas.microsoft.com/office/drawing/2014/main" id="{C11EEC31-168D-1241-2FF9-6EE2E733BAC6}"/>
              </a:ext>
            </a:extLst>
          </p:cNvPr>
          <p:cNvSpPr>
            <a:spLocks noEditPoints="1"/>
          </p:cNvSpPr>
          <p:nvPr>
            <p:custDataLst>
              <p:tags r:id="rId3"/>
            </p:custDataLst>
          </p:nvPr>
        </p:nvSpPr>
        <p:spPr bwMode="gray">
          <a:xfrm>
            <a:off x="5647387" y="2012825"/>
            <a:ext cx="334313" cy="322221"/>
          </a:xfrm>
          <a:custGeom>
            <a:avLst/>
            <a:gdLst>
              <a:gd name="T0" fmla="*/ 108 w 3489"/>
              <a:gd name="T1" fmla="*/ 1405 h 3227"/>
              <a:gd name="T2" fmla="*/ 108 w 3489"/>
              <a:gd name="T3" fmla="*/ 0 h 3227"/>
              <a:gd name="T4" fmla="*/ 1405 w 3489"/>
              <a:gd name="T5" fmla="*/ 0 h 3227"/>
              <a:gd name="T6" fmla="*/ 1405 w 3489"/>
              <a:gd name="T7" fmla="*/ 1110 h 3227"/>
              <a:gd name="T8" fmla="*/ 1197 w 3489"/>
              <a:gd name="T9" fmla="*/ 2407 h 3227"/>
              <a:gd name="T10" fmla="*/ 296 w 3489"/>
              <a:gd name="T11" fmla="*/ 3227 h 3227"/>
              <a:gd name="T12" fmla="*/ 0 w 3489"/>
              <a:gd name="T13" fmla="*/ 2750 h 3227"/>
              <a:gd name="T14" fmla="*/ 541 w 3489"/>
              <a:gd name="T15" fmla="*/ 2283 h 3227"/>
              <a:gd name="T16" fmla="*/ 739 w 3489"/>
              <a:gd name="T17" fmla="*/ 1405 h 3227"/>
              <a:gd name="T18" fmla="*/ 108 w 3489"/>
              <a:gd name="T19" fmla="*/ 1405 h 3227"/>
              <a:gd name="T20" fmla="*/ 2192 w 3489"/>
              <a:gd name="T21" fmla="*/ 1405 h 3227"/>
              <a:gd name="T22" fmla="*/ 2192 w 3489"/>
              <a:gd name="T23" fmla="*/ 0 h 3227"/>
              <a:gd name="T24" fmla="*/ 3489 w 3489"/>
              <a:gd name="T25" fmla="*/ 0 h 3227"/>
              <a:gd name="T26" fmla="*/ 3489 w 3489"/>
              <a:gd name="T27" fmla="*/ 1110 h 3227"/>
              <a:gd name="T28" fmla="*/ 3281 w 3489"/>
              <a:gd name="T29" fmla="*/ 2407 h 3227"/>
              <a:gd name="T30" fmla="*/ 2380 w 3489"/>
              <a:gd name="T31" fmla="*/ 3227 h 3227"/>
              <a:gd name="T32" fmla="*/ 2084 w 3489"/>
              <a:gd name="T33" fmla="*/ 2750 h 3227"/>
              <a:gd name="T34" fmla="*/ 2625 w 3489"/>
              <a:gd name="T35" fmla="*/ 2283 h 3227"/>
              <a:gd name="T36" fmla="*/ 2823 w 3489"/>
              <a:gd name="T37" fmla="*/ 1405 h 3227"/>
              <a:gd name="T38" fmla="*/ 2192 w 3489"/>
              <a:gd name="T39" fmla="*/ 1405 h 3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89" h="3227">
                <a:moveTo>
                  <a:pt x="108" y="1405"/>
                </a:moveTo>
                <a:lnTo>
                  <a:pt x="108" y="0"/>
                </a:lnTo>
                <a:lnTo>
                  <a:pt x="1405" y="0"/>
                </a:lnTo>
                <a:lnTo>
                  <a:pt x="1405" y="1110"/>
                </a:lnTo>
                <a:cubicBezTo>
                  <a:pt x="1405" y="1710"/>
                  <a:pt x="1336" y="2143"/>
                  <a:pt x="1197" y="2407"/>
                </a:cubicBezTo>
                <a:cubicBezTo>
                  <a:pt x="1004" y="2770"/>
                  <a:pt x="704" y="3043"/>
                  <a:pt x="296" y="3227"/>
                </a:cubicBezTo>
                <a:lnTo>
                  <a:pt x="0" y="2750"/>
                </a:lnTo>
                <a:cubicBezTo>
                  <a:pt x="242" y="2651"/>
                  <a:pt x="422" y="2496"/>
                  <a:pt x="541" y="2283"/>
                </a:cubicBezTo>
                <a:cubicBezTo>
                  <a:pt x="660" y="2070"/>
                  <a:pt x="726" y="1777"/>
                  <a:pt x="739" y="1405"/>
                </a:cubicBezTo>
                <a:lnTo>
                  <a:pt x="108" y="1405"/>
                </a:lnTo>
                <a:close/>
                <a:moveTo>
                  <a:pt x="2192" y="1405"/>
                </a:moveTo>
                <a:lnTo>
                  <a:pt x="2192" y="0"/>
                </a:lnTo>
                <a:lnTo>
                  <a:pt x="3489" y="0"/>
                </a:lnTo>
                <a:lnTo>
                  <a:pt x="3489" y="1110"/>
                </a:lnTo>
                <a:cubicBezTo>
                  <a:pt x="3489" y="1710"/>
                  <a:pt x="3420" y="2143"/>
                  <a:pt x="3281" y="2407"/>
                </a:cubicBezTo>
                <a:cubicBezTo>
                  <a:pt x="3088" y="2770"/>
                  <a:pt x="2788" y="3043"/>
                  <a:pt x="2380" y="3227"/>
                </a:cubicBezTo>
                <a:lnTo>
                  <a:pt x="2084" y="2750"/>
                </a:lnTo>
                <a:cubicBezTo>
                  <a:pt x="2326" y="2651"/>
                  <a:pt x="2506" y="2496"/>
                  <a:pt x="2625" y="2283"/>
                </a:cubicBezTo>
                <a:cubicBezTo>
                  <a:pt x="2744" y="2070"/>
                  <a:pt x="2810" y="1777"/>
                  <a:pt x="2823" y="1405"/>
                </a:cubicBezTo>
                <a:lnTo>
                  <a:pt x="2192" y="1405"/>
                </a:lnTo>
                <a:close/>
              </a:path>
            </a:pathLst>
          </a:custGeom>
          <a:solidFill>
            <a:schemeClr val="accent1"/>
          </a:solidFill>
          <a:ln w="19050">
            <a:noFill/>
          </a:ln>
        </p:spPr>
        <p:txBody>
          <a:bodyPr vert="horz" wrap="square" lIns="91440" tIns="45720" rIns="91440" bIns="45720" numCol="1" anchor="t" anchorCtr="0" compatLnSpc="1">
            <a:prstTxWarp prst="textNoShape">
              <a:avLst/>
            </a:prstTxWarp>
          </a:bodyPr>
          <a:lstStyle/>
          <a:p>
            <a:endParaRPr lang="nl-NL"/>
          </a:p>
        </p:txBody>
      </p:sp>
      <p:sp>
        <p:nvSpPr>
          <p:cNvPr id="25" name="Title 24">
            <a:extLst>
              <a:ext uri="{FF2B5EF4-FFF2-40B4-BE49-F238E27FC236}">
                <a16:creationId xmlns:a16="http://schemas.microsoft.com/office/drawing/2014/main" id="{B2202816-502E-C352-77BA-FEC5D6AC521D}"/>
              </a:ext>
            </a:extLst>
          </p:cNvPr>
          <p:cNvSpPr>
            <a:spLocks noGrp="1"/>
          </p:cNvSpPr>
          <p:nvPr>
            <p:ph type="title"/>
          </p:nvPr>
        </p:nvSpPr>
        <p:spPr/>
        <p:txBody>
          <a:bodyPr/>
          <a:lstStyle/>
          <a:p>
            <a:r>
              <a:rPr lang="nl-NL" dirty="0"/>
              <a:t>Het belang </a:t>
            </a:r>
            <a:r>
              <a:rPr lang="nl-NL"/>
              <a:t>van geopolitieke </a:t>
            </a:r>
            <a:r>
              <a:rPr lang="nl-NL" dirty="0"/>
              <a:t>ontwikkelingen voor het internationale vestigingsbeleid is nog immer groeiende volgens de C-level managers. Belangrijke redenen die genoemd worden zijn de invloed op de (economische) stabiliteit en de veiligheid van de toeleveringsketens.</a:t>
            </a:r>
          </a:p>
        </p:txBody>
      </p:sp>
      <p:sp>
        <p:nvSpPr>
          <p:cNvPr id="2" name="Content Placeholder 22">
            <a:extLst>
              <a:ext uri="{FF2B5EF4-FFF2-40B4-BE49-F238E27FC236}">
                <a16:creationId xmlns:a16="http://schemas.microsoft.com/office/drawing/2014/main" id="{E6C85AC9-8FEB-B5FE-83AE-8C39D4AE3BB2}"/>
              </a:ext>
            </a:extLst>
          </p:cNvPr>
          <p:cNvSpPr>
            <a:spLocks noGrp="1"/>
          </p:cNvSpPr>
          <p:nvPr>
            <p:ph idx="1"/>
          </p:nvPr>
        </p:nvSpPr>
        <p:spPr>
          <a:xfrm>
            <a:off x="6096001" y="2010100"/>
            <a:ext cx="3872722" cy="4104000"/>
          </a:xfrm>
        </p:spPr>
        <p:txBody>
          <a:bodyPr/>
          <a:lstStyle/>
          <a:p>
            <a:pPr marL="285750" indent="-285750">
              <a:buFont typeface="Arial" panose="020B0604020202020204" pitchFamily="34" charset="0"/>
              <a:buChar char="•"/>
            </a:pPr>
            <a:r>
              <a:rPr lang="nl-NL" sz="1300" i="1"/>
              <a:t>Geopolitieke ontwikkelingen zijn van cruciaal belang voor ons internationale locatiebeleid, omdat ze van invloed zijn op de </a:t>
            </a:r>
            <a:r>
              <a:rPr lang="nl-NL" sz="1300" b="1" i="1">
                <a:solidFill>
                  <a:schemeClr val="accent1"/>
                </a:solidFill>
              </a:rPr>
              <a:t>stabiliteit</a:t>
            </a:r>
            <a:r>
              <a:rPr lang="nl-NL" sz="1300" i="1"/>
              <a:t>, </a:t>
            </a:r>
            <a:r>
              <a:rPr lang="nl-NL" sz="1300" b="1" i="1">
                <a:solidFill>
                  <a:schemeClr val="accent1"/>
                </a:solidFill>
              </a:rPr>
              <a:t>handelsregels</a:t>
            </a:r>
            <a:r>
              <a:rPr lang="nl-NL" sz="1300" i="1"/>
              <a:t> en </a:t>
            </a:r>
            <a:r>
              <a:rPr lang="nl-NL" sz="1300" b="1" i="1">
                <a:solidFill>
                  <a:schemeClr val="accent1"/>
                </a:solidFill>
              </a:rPr>
              <a:t>markttoegang</a:t>
            </a:r>
            <a:r>
              <a:rPr lang="nl-NL" sz="1300" i="1"/>
              <a:t> – essentieel voor effectieve locatieselectie en -beheer.</a:t>
            </a:r>
          </a:p>
          <a:p>
            <a:pPr marL="285750" indent="-285750">
              <a:buFont typeface="Arial" panose="020B0604020202020204" pitchFamily="34" charset="0"/>
              <a:buChar char="•"/>
            </a:pPr>
            <a:r>
              <a:rPr lang="nl-NL" sz="1300" i="1"/>
              <a:t>Absoluut, </a:t>
            </a:r>
            <a:r>
              <a:rPr lang="nl-NL" sz="1300" b="1" i="1">
                <a:solidFill>
                  <a:schemeClr val="accent1"/>
                </a:solidFill>
              </a:rPr>
              <a:t>geopolitieke ontwikkelingen staan ​​centraal</a:t>
            </a:r>
            <a:r>
              <a:rPr lang="nl-NL" sz="1300" i="1"/>
              <a:t> in onze internationale locatiestrategie, omdat ze een fundamentele invloed hebben op de </a:t>
            </a:r>
            <a:r>
              <a:rPr lang="nl-NL" sz="1300" b="1" i="1">
                <a:solidFill>
                  <a:schemeClr val="accent1"/>
                </a:solidFill>
              </a:rPr>
              <a:t>marktstabiliteit</a:t>
            </a:r>
            <a:r>
              <a:rPr lang="nl-NL" sz="1300" i="1"/>
              <a:t>, handelsregelgeving en de </a:t>
            </a:r>
            <a:r>
              <a:rPr lang="nl-NL" sz="1300" b="1" i="1">
                <a:solidFill>
                  <a:schemeClr val="accent1"/>
                </a:solidFill>
              </a:rPr>
              <a:t>veiligheid van onze toeleveringsketens</a:t>
            </a:r>
            <a:r>
              <a:rPr lang="nl-NL" sz="1300" i="1"/>
              <a:t>.</a:t>
            </a:r>
          </a:p>
          <a:p>
            <a:pPr marL="285750" indent="-285750">
              <a:buFont typeface="Arial" panose="020B0604020202020204" pitchFamily="34" charset="0"/>
              <a:buChar char="•"/>
            </a:pPr>
            <a:r>
              <a:rPr lang="nl-NL" sz="1300" i="1"/>
              <a:t>De </a:t>
            </a:r>
            <a:r>
              <a:rPr lang="nl-NL" sz="1300" b="1" i="1">
                <a:solidFill>
                  <a:schemeClr val="accent1"/>
                </a:solidFill>
              </a:rPr>
              <a:t>gezondheid van de politiek en economie </a:t>
            </a:r>
            <a:r>
              <a:rPr lang="nl-NL" sz="1300" i="1"/>
              <a:t>van een land is cruciaal. Geopolitieke spanningen of instabiliteit kunnen economische malaise veroorzaken, wat gevolgen heeft voor de marktomstandigheden en mogelijk van invloed kan zijn op onze bedrijfsactiviteit</a:t>
            </a:r>
          </a:p>
        </p:txBody>
      </p:sp>
      <p:grpSp>
        <p:nvGrpSpPr>
          <p:cNvPr id="15" name="Group 14">
            <a:extLst>
              <a:ext uri="{FF2B5EF4-FFF2-40B4-BE49-F238E27FC236}">
                <a16:creationId xmlns:a16="http://schemas.microsoft.com/office/drawing/2014/main" id="{6CD5C414-3405-4C4C-F15F-DD1ACC8C3AE8}"/>
              </a:ext>
            </a:extLst>
          </p:cNvPr>
          <p:cNvGrpSpPr/>
          <p:nvPr/>
        </p:nvGrpSpPr>
        <p:grpSpPr>
          <a:xfrm>
            <a:off x="10025258" y="2320033"/>
            <a:ext cx="2458193" cy="816041"/>
            <a:chOff x="10034687" y="4063612"/>
            <a:chExt cx="2458193" cy="816041"/>
          </a:xfrm>
        </p:grpSpPr>
        <p:sp>
          <p:nvSpPr>
            <p:cNvPr id="18" name="Freeform: Shape 17">
              <a:extLst>
                <a:ext uri="{FF2B5EF4-FFF2-40B4-BE49-F238E27FC236}">
                  <a16:creationId xmlns:a16="http://schemas.microsoft.com/office/drawing/2014/main" id="{4411E164-3A99-926B-B1B4-C63F21966A9F}"/>
                </a:ext>
              </a:extLst>
            </p:cNvPr>
            <p:cNvSpPr/>
            <p:nvPr/>
          </p:nvSpPr>
          <p:spPr bwMode="gray">
            <a:xfrm>
              <a:off x="10034687" y="4344525"/>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19" name="Group 18">
              <a:extLst>
                <a:ext uri="{FF2B5EF4-FFF2-40B4-BE49-F238E27FC236}">
                  <a16:creationId xmlns:a16="http://schemas.microsoft.com/office/drawing/2014/main" id="{ED6D9531-068E-1D68-4C94-7CFFF71BD962}"/>
                </a:ext>
              </a:extLst>
            </p:cNvPr>
            <p:cNvGrpSpPr/>
            <p:nvPr/>
          </p:nvGrpSpPr>
          <p:grpSpPr>
            <a:xfrm>
              <a:off x="10044112" y="4063612"/>
              <a:ext cx="2081216" cy="816041"/>
              <a:chOff x="10044112" y="4063612"/>
              <a:chExt cx="2081216" cy="816041"/>
            </a:xfrm>
          </p:grpSpPr>
          <p:sp>
            <p:nvSpPr>
              <p:cNvPr id="20" name="TextBox 19">
                <a:extLst>
                  <a:ext uri="{FF2B5EF4-FFF2-40B4-BE49-F238E27FC236}">
                    <a16:creationId xmlns:a16="http://schemas.microsoft.com/office/drawing/2014/main" id="{2B2C9FDA-ED76-3E9B-4E6C-4BACF0F15A89}"/>
                  </a:ext>
                </a:extLst>
              </p:cNvPr>
              <p:cNvSpPr txBox="1"/>
              <p:nvPr/>
            </p:nvSpPr>
            <p:spPr bwMode="gray">
              <a:xfrm>
                <a:off x="10503497" y="4063612"/>
                <a:ext cx="1621830" cy="205432"/>
              </a:xfrm>
              <a:prstGeom prst="rect">
                <a:avLst/>
              </a:prstGeom>
              <a:noFill/>
            </p:spPr>
            <p:txBody>
              <a:bodyPr wrap="square" lIns="0" tIns="0" rIns="0" bIns="0" rtlCol="0">
                <a:noAutofit/>
              </a:bodyPr>
              <a:lstStyle/>
              <a:p>
                <a:pPr algn="r">
                  <a:lnSpc>
                    <a:spcPct val="120000"/>
                  </a:lnSpc>
                  <a:buSzPct val="80000"/>
                </a:pPr>
                <a:r>
                  <a:rPr lang="nl-NL" sz="1200" b="1" dirty="0">
                    <a:solidFill>
                      <a:schemeClr val="accent5">
                        <a:lumMod val="25000"/>
                      </a:schemeClr>
                    </a:solidFill>
                  </a:rPr>
                  <a:t>Positie in Europa</a:t>
                </a:r>
              </a:p>
            </p:txBody>
          </p:sp>
          <p:sp>
            <p:nvSpPr>
              <p:cNvPr id="21" name="Oval 20">
                <a:extLst>
                  <a:ext uri="{FF2B5EF4-FFF2-40B4-BE49-F238E27FC236}">
                    <a16:creationId xmlns:a16="http://schemas.microsoft.com/office/drawing/2014/main" id="{EA4DF37C-6714-0CFA-E811-28AD3F090F69}"/>
                  </a:ext>
                </a:extLst>
              </p:cNvPr>
              <p:cNvSpPr/>
              <p:nvPr/>
            </p:nvSpPr>
            <p:spPr>
              <a:xfrm>
                <a:off x="10044114" y="4344527"/>
                <a:ext cx="535126" cy="535126"/>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22" name="TextBox 27">
                <a:extLst>
                  <a:ext uri="{FF2B5EF4-FFF2-40B4-BE49-F238E27FC236}">
                    <a16:creationId xmlns:a16="http://schemas.microsoft.com/office/drawing/2014/main" id="{73678472-CBBC-0824-0377-680B9E7E6820}"/>
                  </a:ext>
                </a:extLst>
              </p:cNvPr>
              <p:cNvSpPr txBox="1"/>
              <p:nvPr/>
            </p:nvSpPr>
            <p:spPr bwMode="gray">
              <a:xfrm>
                <a:off x="10044112" y="4344526"/>
                <a:ext cx="535127" cy="528025"/>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dirty="0">
                    <a:solidFill>
                      <a:schemeClr val="bg1"/>
                    </a:solidFill>
                  </a:rPr>
                  <a:t>17</a:t>
                </a:r>
                <a:r>
                  <a:rPr lang="nl-NL" b="1" dirty="0">
                    <a:solidFill>
                      <a:schemeClr val="bg1"/>
                    </a:solidFill>
                  </a:rPr>
                  <a:t>%</a:t>
                </a:r>
              </a:p>
            </p:txBody>
          </p:sp>
          <p:sp>
            <p:nvSpPr>
              <p:cNvPr id="23" name="TextBox 25">
                <a:extLst>
                  <a:ext uri="{FF2B5EF4-FFF2-40B4-BE49-F238E27FC236}">
                    <a16:creationId xmlns:a16="http://schemas.microsoft.com/office/drawing/2014/main" id="{AF8A27FA-A4DE-040D-7A13-615808EBCDE0}"/>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dirty="0">
                    <a:solidFill>
                      <a:srgbClr val="4CA1FF"/>
                    </a:solidFill>
                  </a:rPr>
                  <a:t>van de topmanagers beschouwt dit als actuele zorg*</a:t>
                </a:r>
              </a:p>
            </p:txBody>
          </p:sp>
        </p:grpSp>
      </p:grpSp>
      <p:grpSp>
        <p:nvGrpSpPr>
          <p:cNvPr id="24" name="Group 23">
            <a:extLst>
              <a:ext uri="{FF2B5EF4-FFF2-40B4-BE49-F238E27FC236}">
                <a16:creationId xmlns:a16="http://schemas.microsoft.com/office/drawing/2014/main" id="{1FE9F6B9-351B-427A-974A-349E1C50C5C2}"/>
              </a:ext>
            </a:extLst>
          </p:cNvPr>
          <p:cNvGrpSpPr/>
          <p:nvPr/>
        </p:nvGrpSpPr>
        <p:grpSpPr>
          <a:xfrm>
            <a:off x="10025257" y="3801943"/>
            <a:ext cx="2458193" cy="816041"/>
            <a:chOff x="10034687" y="4063612"/>
            <a:chExt cx="2458193" cy="816041"/>
          </a:xfrm>
        </p:grpSpPr>
        <p:sp>
          <p:nvSpPr>
            <p:cNvPr id="29" name="Freeform: Shape 28">
              <a:extLst>
                <a:ext uri="{FF2B5EF4-FFF2-40B4-BE49-F238E27FC236}">
                  <a16:creationId xmlns:a16="http://schemas.microsoft.com/office/drawing/2014/main" id="{3373562B-0278-988C-01B2-49D2FF14623D}"/>
                </a:ext>
              </a:extLst>
            </p:cNvPr>
            <p:cNvSpPr/>
            <p:nvPr/>
          </p:nvSpPr>
          <p:spPr bwMode="gray">
            <a:xfrm>
              <a:off x="10034687" y="4344525"/>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30" name="Group 29">
              <a:extLst>
                <a:ext uri="{FF2B5EF4-FFF2-40B4-BE49-F238E27FC236}">
                  <a16:creationId xmlns:a16="http://schemas.microsoft.com/office/drawing/2014/main" id="{C57B6F3F-03E3-9399-F793-6BF9279EF667}"/>
                </a:ext>
              </a:extLst>
            </p:cNvPr>
            <p:cNvGrpSpPr/>
            <p:nvPr/>
          </p:nvGrpSpPr>
          <p:grpSpPr>
            <a:xfrm>
              <a:off x="10044112" y="4063612"/>
              <a:ext cx="2081216" cy="816041"/>
              <a:chOff x="10044112" y="4063612"/>
              <a:chExt cx="2081216" cy="816041"/>
            </a:xfrm>
          </p:grpSpPr>
          <p:sp>
            <p:nvSpPr>
              <p:cNvPr id="31" name="TextBox 30">
                <a:extLst>
                  <a:ext uri="{FF2B5EF4-FFF2-40B4-BE49-F238E27FC236}">
                    <a16:creationId xmlns:a16="http://schemas.microsoft.com/office/drawing/2014/main" id="{7B0D3330-E3CC-EA3F-999B-39B68356E63B}"/>
                  </a:ext>
                </a:extLst>
              </p:cNvPr>
              <p:cNvSpPr txBox="1"/>
              <p:nvPr/>
            </p:nvSpPr>
            <p:spPr bwMode="gray">
              <a:xfrm>
                <a:off x="10503497" y="4063612"/>
                <a:ext cx="1621830" cy="205432"/>
              </a:xfrm>
              <a:prstGeom prst="rect">
                <a:avLst/>
              </a:prstGeom>
              <a:noFill/>
            </p:spPr>
            <p:txBody>
              <a:bodyPr wrap="square" lIns="0" tIns="0" rIns="0" bIns="0" rtlCol="0">
                <a:noAutofit/>
              </a:bodyPr>
              <a:lstStyle/>
              <a:p>
                <a:pPr algn="r">
                  <a:lnSpc>
                    <a:spcPct val="120000"/>
                  </a:lnSpc>
                  <a:buSzPct val="80000"/>
                </a:pPr>
                <a:r>
                  <a:rPr lang="nl-NL" sz="1200" b="1" dirty="0">
                    <a:solidFill>
                      <a:schemeClr val="accent5">
                        <a:lumMod val="25000"/>
                      </a:schemeClr>
                    </a:solidFill>
                  </a:rPr>
                  <a:t>Geopolitiek en veiligheid </a:t>
                </a:r>
              </a:p>
            </p:txBody>
          </p:sp>
          <p:sp>
            <p:nvSpPr>
              <p:cNvPr id="32" name="Oval 31">
                <a:extLst>
                  <a:ext uri="{FF2B5EF4-FFF2-40B4-BE49-F238E27FC236}">
                    <a16:creationId xmlns:a16="http://schemas.microsoft.com/office/drawing/2014/main" id="{1F6626C8-C73F-5912-6CF3-EAA295CFEC46}"/>
                  </a:ext>
                </a:extLst>
              </p:cNvPr>
              <p:cNvSpPr/>
              <p:nvPr/>
            </p:nvSpPr>
            <p:spPr>
              <a:xfrm>
                <a:off x="10044114" y="4344527"/>
                <a:ext cx="535126" cy="535126"/>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33" name="TextBox 27">
                <a:extLst>
                  <a:ext uri="{FF2B5EF4-FFF2-40B4-BE49-F238E27FC236}">
                    <a16:creationId xmlns:a16="http://schemas.microsoft.com/office/drawing/2014/main" id="{286A6725-90C4-1BE1-EB02-82C2CBB8FB21}"/>
                  </a:ext>
                </a:extLst>
              </p:cNvPr>
              <p:cNvSpPr txBox="1"/>
              <p:nvPr/>
            </p:nvSpPr>
            <p:spPr bwMode="gray">
              <a:xfrm>
                <a:off x="10044112" y="4344526"/>
                <a:ext cx="535127" cy="528025"/>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dirty="0">
                    <a:solidFill>
                      <a:schemeClr val="bg1"/>
                    </a:solidFill>
                  </a:rPr>
                  <a:t>15</a:t>
                </a:r>
                <a:r>
                  <a:rPr lang="nl-NL" b="1" dirty="0">
                    <a:solidFill>
                      <a:schemeClr val="bg1"/>
                    </a:solidFill>
                  </a:rPr>
                  <a:t>%</a:t>
                </a:r>
              </a:p>
            </p:txBody>
          </p:sp>
          <p:sp>
            <p:nvSpPr>
              <p:cNvPr id="34" name="TextBox 25">
                <a:extLst>
                  <a:ext uri="{FF2B5EF4-FFF2-40B4-BE49-F238E27FC236}">
                    <a16:creationId xmlns:a16="http://schemas.microsoft.com/office/drawing/2014/main" id="{6367128A-6A0B-DA31-8CF9-6F0EBE480315}"/>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dirty="0">
                    <a:solidFill>
                      <a:srgbClr val="4CA1FF"/>
                    </a:solidFill>
                  </a:rPr>
                  <a:t>van de topmanagers beschouwt dit als actuele zorg*</a:t>
                </a:r>
              </a:p>
            </p:txBody>
          </p:sp>
        </p:grpSp>
      </p:grpSp>
      <p:grpSp>
        <p:nvGrpSpPr>
          <p:cNvPr id="35" name="Group 34">
            <a:extLst>
              <a:ext uri="{FF2B5EF4-FFF2-40B4-BE49-F238E27FC236}">
                <a16:creationId xmlns:a16="http://schemas.microsoft.com/office/drawing/2014/main" id="{995D101E-9744-C75D-487A-BEAA193BBFC2}"/>
              </a:ext>
            </a:extLst>
          </p:cNvPr>
          <p:cNvGrpSpPr/>
          <p:nvPr/>
        </p:nvGrpSpPr>
        <p:grpSpPr>
          <a:xfrm>
            <a:off x="2307509" y="2968483"/>
            <a:ext cx="3656065" cy="921033"/>
            <a:chOff x="601596" y="2129462"/>
            <a:chExt cx="3656065" cy="921033"/>
          </a:xfrm>
        </p:grpSpPr>
        <p:sp>
          <p:nvSpPr>
            <p:cNvPr id="36" name="Rectangle: Rounded Corners 35">
              <a:extLst>
                <a:ext uri="{FF2B5EF4-FFF2-40B4-BE49-F238E27FC236}">
                  <a16:creationId xmlns:a16="http://schemas.microsoft.com/office/drawing/2014/main" id="{354D010B-6DFB-6C37-FB12-F42B68F68C3C}"/>
                </a:ext>
              </a:extLst>
            </p:cNvPr>
            <p:cNvSpPr/>
            <p:nvPr/>
          </p:nvSpPr>
          <p:spPr bwMode="gray">
            <a:xfrm>
              <a:off x="601596" y="2132742"/>
              <a:ext cx="3656065" cy="917753"/>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7" name="Oval 36">
              <a:extLst>
                <a:ext uri="{FF2B5EF4-FFF2-40B4-BE49-F238E27FC236}">
                  <a16:creationId xmlns:a16="http://schemas.microsoft.com/office/drawing/2014/main" id="{F6B449C6-D991-3B79-AC10-4090716D46F7}"/>
                </a:ext>
              </a:extLst>
            </p:cNvPr>
            <p:cNvSpPr/>
            <p:nvPr/>
          </p:nvSpPr>
          <p:spPr>
            <a:xfrm>
              <a:off x="601596" y="2132742"/>
              <a:ext cx="917753" cy="917753"/>
            </a:xfrm>
            <a:prstGeom prst="ellipse">
              <a:avLst/>
            </a:prstGeom>
            <a:solidFill>
              <a:schemeClr val="accent1"/>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38" name="TextBox 27">
              <a:extLst>
                <a:ext uri="{FF2B5EF4-FFF2-40B4-BE49-F238E27FC236}">
                  <a16:creationId xmlns:a16="http://schemas.microsoft.com/office/drawing/2014/main" id="{5AACF758-515B-812E-DF31-AB2B52F6172E}"/>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83</a:t>
              </a:r>
              <a:r>
                <a:rPr lang="nl-NL" sz="2200" b="1" dirty="0">
                  <a:solidFill>
                    <a:schemeClr val="bg1"/>
                  </a:solidFill>
                </a:rPr>
                <a:t>%</a:t>
              </a:r>
            </a:p>
          </p:txBody>
        </p:sp>
        <p:sp>
          <p:nvSpPr>
            <p:cNvPr id="39" name="TextBox 25">
              <a:extLst>
                <a:ext uri="{FF2B5EF4-FFF2-40B4-BE49-F238E27FC236}">
                  <a16:creationId xmlns:a16="http://schemas.microsoft.com/office/drawing/2014/main" id="{9A9E5A0E-B57B-9391-8FD6-A19C9D2277E9}"/>
                </a:ext>
              </a:extLst>
            </p:cNvPr>
            <p:cNvSpPr txBox="1"/>
            <p:nvPr/>
          </p:nvSpPr>
          <p:spPr bwMode="gray">
            <a:xfrm>
              <a:off x="1555769" y="2129462"/>
              <a:ext cx="2521473"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200" b="1" dirty="0"/>
                <a:t>Vindt de geopolitieke ontwikkelingen belangrijker geworden voor het internationale vestigingsbeleid</a:t>
              </a:r>
            </a:p>
          </p:txBody>
        </p:sp>
      </p:grpSp>
      <p:grpSp>
        <p:nvGrpSpPr>
          <p:cNvPr id="42" name="Group 41">
            <a:extLst>
              <a:ext uri="{FF2B5EF4-FFF2-40B4-BE49-F238E27FC236}">
                <a16:creationId xmlns:a16="http://schemas.microsoft.com/office/drawing/2014/main" id="{38E3026E-9A4D-E6AB-4EC1-04B0609C4A8B}"/>
              </a:ext>
            </a:extLst>
          </p:cNvPr>
          <p:cNvGrpSpPr/>
          <p:nvPr/>
        </p:nvGrpSpPr>
        <p:grpSpPr>
          <a:xfrm>
            <a:off x="4459171" y="3922122"/>
            <a:ext cx="2081216" cy="535127"/>
            <a:chOff x="10044112" y="4344526"/>
            <a:chExt cx="2081216" cy="535127"/>
          </a:xfrm>
        </p:grpSpPr>
        <p:sp>
          <p:nvSpPr>
            <p:cNvPr id="44" name="Oval 43">
              <a:extLst>
                <a:ext uri="{FF2B5EF4-FFF2-40B4-BE49-F238E27FC236}">
                  <a16:creationId xmlns:a16="http://schemas.microsoft.com/office/drawing/2014/main" id="{666BA545-C7DE-13CA-03F3-3B975722C3DF}"/>
                </a:ext>
              </a:extLst>
            </p:cNvPr>
            <p:cNvSpPr/>
            <p:nvPr/>
          </p:nvSpPr>
          <p:spPr>
            <a:xfrm>
              <a:off x="10044114" y="4344527"/>
              <a:ext cx="535126" cy="535126"/>
            </a:xfrm>
            <a:prstGeom prst="ellipse">
              <a:avLst/>
            </a:prstGeom>
            <a:solidFill>
              <a:srgbClr val="12BDF9"/>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45" name="TextBox 27">
              <a:extLst>
                <a:ext uri="{FF2B5EF4-FFF2-40B4-BE49-F238E27FC236}">
                  <a16:creationId xmlns:a16="http://schemas.microsoft.com/office/drawing/2014/main" id="{938DC960-6540-A6D6-C13F-C946A814328F}"/>
                </a:ext>
              </a:extLst>
            </p:cNvPr>
            <p:cNvSpPr txBox="1"/>
            <p:nvPr/>
          </p:nvSpPr>
          <p:spPr bwMode="gray">
            <a:xfrm>
              <a:off x="10044112" y="4344526"/>
              <a:ext cx="535127" cy="514711"/>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90</a:t>
              </a:r>
              <a:r>
                <a:rPr lang="nl-NL" b="1">
                  <a:solidFill>
                    <a:schemeClr val="bg1"/>
                  </a:solidFill>
                </a:rPr>
                <a:t>%</a:t>
              </a:r>
            </a:p>
          </p:txBody>
        </p:sp>
        <p:sp>
          <p:nvSpPr>
            <p:cNvPr id="46" name="TextBox 25">
              <a:extLst>
                <a:ext uri="{FF2B5EF4-FFF2-40B4-BE49-F238E27FC236}">
                  <a16:creationId xmlns:a16="http://schemas.microsoft.com/office/drawing/2014/main" id="{EA6FF72D-EDF2-F164-73E4-ED23E8B69A40}"/>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2023</a:t>
              </a:r>
            </a:p>
          </p:txBody>
        </p:sp>
      </p:grpSp>
      <p:sp>
        <p:nvSpPr>
          <p:cNvPr id="48" name="Rectangle: Rounded Corners 47">
            <a:extLst>
              <a:ext uri="{FF2B5EF4-FFF2-40B4-BE49-F238E27FC236}">
                <a16:creationId xmlns:a16="http://schemas.microsoft.com/office/drawing/2014/main" id="{FCB819AF-ECEE-000E-7992-5B9DE78B1266}"/>
              </a:ext>
            </a:extLst>
          </p:cNvPr>
          <p:cNvSpPr/>
          <p:nvPr/>
        </p:nvSpPr>
        <p:spPr bwMode="gray">
          <a:xfrm>
            <a:off x="4459170" y="4520312"/>
            <a:ext cx="1428265" cy="514711"/>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9" name="Group 48">
            <a:extLst>
              <a:ext uri="{FF2B5EF4-FFF2-40B4-BE49-F238E27FC236}">
                <a16:creationId xmlns:a16="http://schemas.microsoft.com/office/drawing/2014/main" id="{5838CC1B-0F67-2D7E-EA5F-116A4C39E599}"/>
              </a:ext>
            </a:extLst>
          </p:cNvPr>
          <p:cNvGrpSpPr/>
          <p:nvPr/>
        </p:nvGrpSpPr>
        <p:grpSpPr>
          <a:xfrm>
            <a:off x="4459171" y="4499184"/>
            <a:ext cx="2081216" cy="535127"/>
            <a:chOff x="10044112" y="4344526"/>
            <a:chExt cx="2081216" cy="535127"/>
          </a:xfrm>
        </p:grpSpPr>
        <p:sp>
          <p:nvSpPr>
            <p:cNvPr id="50" name="Oval 49">
              <a:extLst>
                <a:ext uri="{FF2B5EF4-FFF2-40B4-BE49-F238E27FC236}">
                  <a16:creationId xmlns:a16="http://schemas.microsoft.com/office/drawing/2014/main" id="{00225A72-133C-4E77-727D-42D005CB4BE5}"/>
                </a:ext>
              </a:extLst>
            </p:cNvPr>
            <p:cNvSpPr/>
            <p:nvPr/>
          </p:nvSpPr>
          <p:spPr>
            <a:xfrm>
              <a:off x="10044114" y="4344527"/>
              <a:ext cx="535126" cy="535126"/>
            </a:xfrm>
            <a:prstGeom prst="ellipse">
              <a:avLst/>
            </a:prstGeom>
            <a:solidFill>
              <a:schemeClr val="accent1"/>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51" name="TextBox 27">
              <a:extLst>
                <a:ext uri="{FF2B5EF4-FFF2-40B4-BE49-F238E27FC236}">
                  <a16:creationId xmlns:a16="http://schemas.microsoft.com/office/drawing/2014/main" id="{71EE169F-88F4-62B6-B287-6C24B557742A}"/>
                </a:ext>
              </a:extLst>
            </p:cNvPr>
            <p:cNvSpPr txBox="1"/>
            <p:nvPr/>
          </p:nvSpPr>
          <p:spPr bwMode="gray">
            <a:xfrm>
              <a:off x="10044112" y="4344526"/>
              <a:ext cx="535127" cy="514711"/>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78</a:t>
              </a:r>
              <a:r>
                <a:rPr lang="nl-NL" b="1">
                  <a:solidFill>
                    <a:schemeClr val="bg1"/>
                  </a:solidFill>
                </a:rPr>
                <a:t>%</a:t>
              </a:r>
            </a:p>
          </p:txBody>
        </p:sp>
        <p:sp>
          <p:nvSpPr>
            <p:cNvPr id="52" name="TextBox 25">
              <a:extLst>
                <a:ext uri="{FF2B5EF4-FFF2-40B4-BE49-F238E27FC236}">
                  <a16:creationId xmlns:a16="http://schemas.microsoft.com/office/drawing/2014/main" id="{03B8108B-5946-EE85-E474-5FF0D2023947}"/>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2022</a:t>
              </a:r>
            </a:p>
          </p:txBody>
        </p:sp>
      </p:grpSp>
    </p:spTree>
    <p:extLst>
      <p:ext uri="{BB962C8B-B14F-4D97-AF65-F5344CB8AC3E}">
        <p14:creationId xmlns:p14="http://schemas.microsoft.com/office/powerpoint/2010/main" val="23050224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243F4-03CB-0115-930F-FF8EDB1A3994}"/>
            </a:ext>
          </a:extLst>
        </p:cNvPr>
        <p:cNvGrpSpPr/>
        <p:nvPr/>
      </p:nvGrpSpPr>
      <p:grpSpPr>
        <a:xfrm>
          <a:off x="0" y="0"/>
          <a:ext cx="0" cy="0"/>
          <a:chOff x="0" y="0"/>
          <a:chExt cx="0" cy="0"/>
        </a:xfrm>
      </p:grpSpPr>
      <p:graphicFrame>
        <p:nvGraphicFramePr>
          <p:cNvPr id="2" name="Content Placeholder 13">
            <a:extLst>
              <a:ext uri="{FF2B5EF4-FFF2-40B4-BE49-F238E27FC236}">
                <a16:creationId xmlns:a16="http://schemas.microsoft.com/office/drawing/2014/main" id="{D4051EF8-3D2C-E078-0DC5-79133987AD2D}"/>
              </a:ext>
            </a:extLst>
          </p:cNvPr>
          <p:cNvGraphicFramePr>
            <a:graphicFrameLocks noGrp="1"/>
          </p:cNvGraphicFramePr>
          <p:nvPr>
            <p:ph idx="17"/>
            <p:extLst>
              <p:ext uri="{D42A27DB-BD31-4B8C-83A1-F6EECF244321}">
                <p14:modId xmlns:p14="http://schemas.microsoft.com/office/powerpoint/2010/main" val="2283442530"/>
              </p:ext>
            </p:extLst>
          </p:nvPr>
        </p:nvGraphicFramePr>
        <p:xfrm>
          <a:off x="139029" y="1550610"/>
          <a:ext cx="5472112" cy="4103688"/>
        </p:xfrm>
        <a:graphic>
          <a:graphicData uri="http://schemas.openxmlformats.org/drawingml/2006/chart">
            <c:chart xmlns:c="http://schemas.openxmlformats.org/drawingml/2006/chart" xmlns:r="http://schemas.openxmlformats.org/officeDocument/2006/relationships" r:id="rId6"/>
          </a:graphicData>
        </a:graphic>
      </p:graphicFrame>
      <p:sp>
        <p:nvSpPr>
          <p:cNvPr id="3" name="Slide Number Placeholder 2">
            <a:extLst>
              <a:ext uri="{FF2B5EF4-FFF2-40B4-BE49-F238E27FC236}">
                <a16:creationId xmlns:a16="http://schemas.microsoft.com/office/drawing/2014/main" id="{526B8836-CE64-4755-4886-D3F9C3667080}"/>
              </a:ext>
            </a:extLst>
          </p:cNvPr>
          <p:cNvSpPr>
            <a:spLocks noGrp="1"/>
          </p:cNvSpPr>
          <p:nvPr>
            <p:ph type="sldNum" sz="quarter" idx="12"/>
          </p:nvPr>
        </p:nvSpPr>
        <p:spPr/>
        <p:txBody>
          <a:bodyPr/>
          <a:lstStyle/>
          <a:p>
            <a:fld id="{8FF9B0DE-3FEB-4AA0-B465-B80EF7C1333D}" type="slidenum">
              <a:rPr lang="nl-NL" smtClean="0"/>
              <a:t>21</a:t>
            </a:fld>
            <a:endParaRPr lang="nl-NL"/>
          </a:p>
        </p:txBody>
      </p:sp>
      <p:sp>
        <p:nvSpPr>
          <p:cNvPr id="9" name="Text Placeholder 8">
            <a:extLst>
              <a:ext uri="{FF2B5EF4-FFF2-40B4-BE49-F238E27FC236}">
                <a16:creationId xmlns:a16="http://schemas.microsoft.com/office/drawing/2014/main" id="{6C7642F4-70B2-859C-A698-78DE4FC2F227}"/>
              </a:ext>
            </a:extLst>
          </p:cNvPr>
          <p:cNvSpPr>
            <a:spLocks noGrp="1"/>
          </p:cNvSpPr>
          <p:nvPr>
            <p:ph type="body" sz="quarter" idx="15"/>
          </p:nvPr>
        </p:nvSpPr>
        <p:spPr/>
        <p:txBody>
          <a:bodyPr/>
          <a:lstStyle/>
          <a:p>
            <a:r>
              <a:rPr lang="nl-NL"/>
              <a:t>Beleid wijzigen als gevolg van geopolitieke ontwikkelingen</a:t>
            </a:r>
          </a:p>
        </p:txBody>
      </p:sp>
      <p:sp>
        <p:nvSpPr>
          <p:cNvPr id="7" name="Text Placeholder 6">
            <a:extLst>
              <a:ext uri="{FF2B5EF4-FFF2-40B4-BE49-F238E27FC236}">
                <a16:creationId xmlns:a16="http://schemas.microsoft.com/office/drawing/2014/main" id="{8EB44012-5D34-3B61-E558-322C6A127102}"/>
              </a:ext>
            </a:extLst>
          </p:cNvPr>
          <p:cNvSpPr>
            <a:spLocks noGrp="1"/>
          </p:cNvSpPr>
          <p:nvPr>
            <p:ph type="body" sz="quarter" idx="18"/>
          </p:nvPr>
        </p:nvSpPr>
        <p:spPr/>
        <p:txBody>
          <a:bodyPr/>
          <a:lstStyle/>
          <a:p>
            <a:r>
              <a:rPr lang="nl-NL"/>
              <a:t>Reden aanpassen beleid</a:t>
            </a:r>
          </a:p>
        </p:txBody>
      </p:sp>
      <p:sp>
        <p:nvSpPr>
          <p:cNvPr id="8" name="Text Placeholder 7">
            <a:extLst>
              <a:ext uri="{FF2B5EF4-FFF2-40B4-BE49-F238E27FC236}">
                <a16:creationId xmlns:a16="http://schemas.microsoft.com/office/drawing/2014/main" id="{C8DA46E8-5774-84E2-BABF-62BCB91F30EB}"/>
              </a:ext>
            </a:extLst>
          </p:cNvPr>
          <p:cNvSpPr>
            <a:spLocks noGrp="1"/>
          </p:cNvSpPr>
          <p:nvPr>
            <p:ph type="body" sz="quarter" idx="16"/>
          </p:nvPr>
        </p:nvSpPr>
        <p:spPr/>
        <p:txBody>
          <a:bodyPr/>
          <a:lstStyle/>
          <a:p>
            <a:r>
              <a:rPr lang="nl-NL"/>
              <a:t>Q: Als u denkt aan de huidige geopolitieke ontwikkelingen wereldwijd, ziet u reden om het huidige beleid binnen uw bedrijf daar op aan te passen? Q: U gaf aan dat de huidige ontwikkelingen reden zijn om het beleid aan te passen. Kunt u dit antwoord toelichten?</a:t>
            </a:r>
          </a:p>
        </p:txBody>
      </p:sp>
      <p:sp>
        <p:nvSpPr>
          <p:cNvPr id="11" name="Oval 10">
            <a:extLst>
              <a:ext uri="{FF2B5EF4-FFF2-40B4-BE49-F238E27FC236}">
                <a16:creationId xmlns:a16="http://schemas.microsoft.com/office/drawing/2014/main" id="{133B90C3-6577-026F-E7F8-E3230A820B07}"/>
              </a:ext>
            </a:extLst>
          </p:cNvPr>
          <p:cNvSpPr/>
          <p:nvPr/>
        </p:nvSpPr>
        <p:spPr bwMode="gray">
          <a:xfrm>
            <a:off x="2101799" y="2731355"/>
            <a:ext cx="1411870" cy="141187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26" name="Freihandform 36">
            <a:extLst>
              <a:ext uri="{FF2B5EF4-FFF2-40B4-BE49-F238E27FC236}">
                <a16:creationId xmlns:a16="http://schemas.microsoft.com/office/drawing/2014/main" id="{4B76B7D1-0056-EB95-E6B5-BB39B9EDA932}"/>
              </a:ext>
            </a:extLst>
          </p:cNvPr>
          <p:cNvSpPr/>
          <p:nvPr>
            <p:custDataLst>
              <p:tags r:id="rId1"/>
            </p:custDataLst>
          </p:nvPr>
        </p:nvSpPr>
        <p:spPr bwMode="gray">
          <a:xfrm>
            <a:off x="467463" y="1918275"/>
            <a:ext cx="9686187" cy="468000"/>
          </a:xfrm>
          <a:custGeom>
            <a:avLst/>
            <a:gdLst>
              <a:gd name="connsiteX0" fmla="*/ 0 w 2190750"/>
              <a:gd name="connsiteY0" fmla="*/ 857250 h 857250"/>
              <a:gd name="connsiteX1" fmla="*/ 0 w 2190750"/>
              <a:gd name="connsiteY1" fmla="*/ 0 h 857250"/>
              <a:gd name="connsiteX2" fmla="*/ 2190750 w 2190750"/>
              <a:gd name="connsiteY2" fmla="*/ 0 h 857250"/>
            </a:gdLst>
            <a:ahLst/>
            <a:cxnLst>
              <a:cxn ang="0">
                <a:pos x="connsiteX0" y="connsiteY0"/>
              </a:cxn>
              <a:cxn ang="0">
                <a:pos x="connsiteX1" y="connsiteY1"/>
              </a:cxn>
              <a:cxn ang="0">
                <a:pos x="connsiteX2" y="connsiteY2"/>
              </a:cxn>
            </a:cxnLst>
            <a:rect l="l" t="t" r="r" b="b"/>
            <a:pathLst>
              <a:path w="2190750" h="857250">
                <a:moveTo>
                  <a:pt x="0" y="857250"/>
                </a:moveTo>
                <a:lnTo>
                  <a:pt x="0" y="0"/>
                </a:lnTo>
                <a:lnTo>
                  <a:pt x="2190750" y="0"/>
                </a:lnTo>
              </a:path>
            </a:pathLst>
          </a:custGeom>
          <a:noFill/>
          <a:ln w="9525" cap="rnd">
            <a:solidFill>
              <a:schemeClr val="accent1"/>
            </a:solidFill>
            <a:round/>
            <a:head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7" name="Freeform 13">
            <a:extLst>
              <a:ext uri="{FF2B5EF4-FFF2-40B4-BE49-F238E27FC236}">
                <a16:creationId xmlns:a16="http://schemas.microsoft.com/office/drawing/2014/main" id="{F0F36C85-9CEA-8AB2-55F3-E3BB706B544D}"/>
              </a:ext>
            </a:extLst>
          </p:cNvPr>
          <p:cNvSpPr>
            <a:spLocks noEditPoints="1"/>
          </p:cNvSpPr>
          <p:nvPr>
            <p:custDataLst>
              <p:tags r:id="rId2"/>
            </p:custDataLst>
          </p:nvPr>
        </p:nvSpPr>
        <p:spPr bwMode="gray">
          <a:xfrm>
            <a:off x="5647387" y="2012825"/>
            <a:ext cx="334313" cy="322221"/>
          </a:xfrm>
          <a:custGeom>
            <a:avLst/>
            <a:gdLst>
              <a:gd name="T0" fmla="*/ 108 w 3489"/>
              <a:gd name="T1" fmla="*/ 1405 h 3227"/>
              <a:gd name="T2" fmla="*/ 108 w 3489"/>
              <a:gd name="T3" fmla="*/ 0 h 3227"/>
              <a:gd name="T4" fmla="*/ 1405 w 3489"/>
              <a:gd name="T5" fmla="*/ 0 h 3227"/>
              <a:gd name="T6" fmla="*/ 1405 w 3489"/>
              <a:gd name="T7" fmla="*/ 1110 h 3227"/>
              <a:gd name="T8" fmla="*/ 1197 w 3489"/>
              <a:gd name="T9" fmla="*/ 2407 h 3227"/>
              <a:gd name="T10" fmla="*/ 296 w 3489"/>
              <a:gd name="T11" fmla="*/ 3227 h 3227"/>
              <a:gd name="T12" fmla="*/ 0 w 3489"/>
              <a:gd name="T13" fmla="*/ 2750 h 3227"/>
              <a:gd name="T14" fmla="*/ 541 w 3489"/>
              <a:gd name="T15" fmla="*/ 2283 h 3227"/>
              <a:gd name="T16" fmla="*/ 739 w 3489"/>
              <a:gd name="T17" fmla="*/ 1405 h 3227"/>
              <a:gd name="T18" fmla="*/ 108 w 3489"/>
              <a:gd name="T19" fmla="*/ 1405 h 3227"/>
              <a:gd name="T20" fmla="*/ 2192 w 3489"/>
              <a:gd name="T21" fmla="*/ 1405 h 3227"/>
              <a:gd name="T22" fmla="*/ 2192 w 3489"/>
              <a:gd name="T23" fmla="*/ 0 h 3227"/>
              <a:gd name="T24" fmla="*/ 3489 w 3489"/>
              <a:gd name="T25" fmla="*/ 0 h 3227"/>
              <a:gd name="T26" fmla="*/ 3489 w 3489"/>
              <a:gd name="T27" fmla="*/ 1110 h 3227"/>
              <a:gd name="T28" fmla="*/ 3281 w 3489"/>
              <a:gd name="T29" fmla="*/ 2407 h 3227"/>
              <a:gd name="T30" fmla="*/ 2380 w 3489"/>
              <a:gd name="T31" fmla="*/ 3227 h 3227"/>
              <a:gd name="T32" fmla="*/ 2084 w 3489"/>
              <a:gd name="T33" fmla="*/ 2750 h 3227"/>
              <a:gd name="T34" fmla="*/ 2625 w 3489"/>
              <a:gd name="T35" fmla="*/ 2283 h 3227"/>
              <a:gd name="T36" fmla="*/ 2823 w 3489"/>
              <a:gd name="T37" fmla="*/ 1405 h 3227"/>
              <a:gd name="T38" fmla="*/ 2192 w 3489"/>
              <a:gd name="T39" fmla="*/ 1405 h 3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89" h="3227">
                <a:moveTo>
                  <a:pt x="108" y="1405"/>
                </a:moveTo>
                <a:lnTo>
                  <a:pt x="108" y="0"/>
                </a:lnTo>
                <a:lnTo>
                  <a:pt x="1405" y="0"/>
                </a:lnTo>
                <a:lnTo>
                  <a:pt x="1405" y="1110"/>
                </a:lnTo>
                <a:cubicBezTo>
                  <a:pt x="1405" y="1710"/>
                  <a:pt x="1336" y="2143"/>
                  <a:pt x="1197" y="2407"/>
                </a:cubicBezTo>
                <a:cubicBezTo>
                  <a:pt x="1004" y="2770"/>
                  <a:pt x="704" y="3043"/>
                  <a:pt x="296" y="3227"/>
                </a:cubicBezTo>
                <a:lnTo>
                  <a:pt x="0" y="2750"/>
                </a:lnTo>
                <a:cubicBezTo>
                  <a:pt x="242" y="2651"/>
                  <a:pt x="422" y="2496"/>
                  <a:pt x="541" y="2283"/>
                </a:cubicBezTo>
                <a:cubicBezTo>
                  <a:pt x="660" y="2070"/>
                  <a:pt x="726" y="1777"/>
                  <a:pt x="739" y="1405"/>
                </a:cubicBezTo>
                <a:lnTo>
                  <a:pt x="108" y="1405"/>
                </a:lnTo>
                <a:close/>
                <a:moveTo>
                  <a:pt x="2192" y="1405"/>
                </a:moveTo>
                <a:lnTo>
                  <a:pt x="2192" y="0"/>
                </a:lnTo>
                <a:lnTo>
                  <a:pt x="3489" y="0"/>
                </a:lnTo>
                <a:lnTo>
                  <a:pt x="3489" y="1110"/>
                </a:lnTo>
                <a:cubicBezTo>
                  <a:pt x="3489" y="1710"/>
                  <a:pt x="3420" y="2143"/>
                  <a:pt x="3281" y="2407"/>
                </a:cubicBezTo>
                <a:cubicBezTo>
                  <a:pt x="3088" y="2770"/>
                  <a:pt x="2788" y="3043"/>
                  <a:pt x="2380" y="3227"/>
                </a:cubicBezTo>
                <a:lnTo>
                  <a:pt x="2084" y="2750"/>
                </a:lnTo>
                <a:cubicBezTo>
                  <a:pt x="2326" y="2651"/>
                  <a:pt x="2506" y="2496"/>
                  <a:pt x="2625" y="2283"/>
                </a:cubicBezTo>
                <a:cubicBezTo>
                  <a:pt x="2744" y="2070"/>
                  <a:pt x="2810" y="1777"/>
                  <a:pt x="2823" y="1405"/>
                </a:cubicBezTo>
                <a:lnTo>
                  <a:pt x="2192" y="1405"/>
                </a:lnTo>
                <a:close/>
              </a:path>
            </a:pathLst>
          </a:custGeom>
          <a:solidFill>
            <a:schemeClr val="accent1"/>
          </a:solidFill>
          <a:ln w="19050">
            <a:noFill/>
          </a:ln>
        </p:spPr>
        <p:txBody>
          <a:bodyPr vert="horz" wrap="square" lIns="91440" tIns="45720" rIns="91440" bIns="45720" numCol="1" anchor="t" anchorCtr="0" compatLnSpc="1">
            <a:prstTxWarp prst="textNoShape">
              <a:avLst/>
            </a:prstTxWarp>
          </a:bodyPr>
          <a:lstStyle/>
          <a:p>
            <a:endParaRPr lang="nl-NL"/>
          </a:p>
        </p:txBody>
      </p:sp>
      <p:sp>
        <p:nvSpPr>
          <p:cNvPr id="25" name="Title 24">
            <a:extLst>
              <a:ext uri="{FF2B5EF4-FFF2-40B4-BE49-F238E27FC236}">
                <a16:creationId xmlns:a16="http://schemas.microsoft.com/office/drawing/2014/main" id="{0343B3FA-3DD7-AA1E-9A99-54937F1B2DFB}"/>
              </a:ext>
            </a:extLst>
          </p:cNvPr>
          <p:cNvSpPr>
            <a:spLocks noGrp="1"/>
          </p:cNvSpPr>
          <p:nvPr>
            <p:ph type="title"/>
          </p:nvPr>
        </p:nvSpPr>
        <p:spPr/>
        <p:txBody>
          <a:bodyPr/>
          <a:lstStyle/>
          <a:p>
            <a:r>
              <a:rPr lang="nl-NL"/>
              <a:t>Een groot deel van de managers geeft aan beleid te wijzigen of dat al gedaan te hebben als gevolg van geopolitieke ontwikkelingen. Belangrijke redenen hiervoor zijn het inspelen op gebeurtenissen, de zorgen om meer en sterke cyberaanvallen en het aanpassen aan veranderende (economische) omstandigheden.</a:t>
            </a:r>
          </a:p>
        </p:txBody>
      </p:sp>
      <p:sp>
        <p:nvSpPr>
          <p:cNvPr id="4" name="Content Placeholder 22">
            <a:extLst>
              <a:ext uri="{FF2B5EF4-FFF2-40B4-BE49-F238E27FC236}">
                <a16:creationId xmlns:a16="http://schemas.microsoft.com/office/drawing/2014/main" id="{B933C1C6-1155-C830-103B-8A2B22B71133}"/>
              </a:ext>
            </a:extLst>
          </p:cNvPr>
          <p:cNvSpPr>
            <a:spLocks noGrp="1"/>
          </p:cNvSpPr>
          <p:nvPr>
            <p:ph idx="1"/>
          </p:nvPr>
        </p:nvSpPr>
        <p:spPr>
          <a:xfrm>
            <a:off x="6096000" y="2010100"/>
            <a:ext cx="4511040" cy="4104000"/>
          </a:xfrm>
        </p:spPr>
        <p:txBody>
          <a:bodyPr/>
          <a:lstStyle/>
          <a:p>
            <a:pPr marL="285750" indent="-285750">
              <a:buFont typeface="Arial" panose="020B0604020202020204" pitchFamily="34" charset="0"/>
              <a:buChar char="•"/>
            </a:pPr>
            <a:r>
              <a:rPr lang="nl-NL" sz="1400" b="1" i="1">
                <a:solidFill>
                  <a:schemeClr val="accent1"/>
                </a:solidFill>
              </a:rPr>
              <a:t>Beleidshervormingen zijn noodzakelijk </a:t>
            </a:r>
            <a:r>
              <a:rPr lang="nl-NL" sz="1400" i="1"/>
              <a:t>voor de veerkracht en de </a:t>
            </a:r>
            <a:r>
              <a:rPr lang="nl-NL" sz="1400" b="1" i="1">
                <a:solidFill>
                  <a:schemeClr val="accent1"/>
                </a:solidFill>
              </a:rPr>
              <a:t>langetermijnstrategie</a:t>
            </a:r>
            <a:r>
              <a:rPr lang="nl-NL" sz="1400" i="1"/>
              <a:t> in het licht van recente gebeurtenissen zoals de </a:t>
            </a:r>
            <a:r>
              <a:rPr lang="nl-NL" sz="1400" b="1" i="1">
                <a:solidFill>
                  <a:schemeClr val="accent1"/>
                </a:solidFill>
              </a:rPr>
              <a:t>volatiliteit van de energieprijzen</a:t>
            </a:r>
            <a:r>
              <a:rPr lang="nl-NL" sz="1400" i="1"/>
              <a:t>, </a:t>
            </a:r>
            <a:r>
              <a:rPr lang="nl-NL" sz="1400" b="1" i="1">
                <a:solidFill>
                  <a:schemeClr val="accent1"/>
                </a:solidFill>
              </a:rPr>
              <a:t>veranderingen in de regelgeving </a:t>
            </a:r>
            <a:r>
              <a:rPr lang="nl-NL" sz="1400" i="1"/>
              <a:t>en </a:t>
            </a:r>
            <a:r>
              <a:rPr lang="nl-NL" sz="1400" b="1" i="1">
                <a:solidFill>
                  <a:schemeClr val="accent1"/>
                </a:solidFill>
              </a:rPr>
              <a:t>duurzaamheidsverplichtingen</a:t>
            </a:r>
            <a:r>
              <a:rPr lang="nl-NL" sz="1400" i="1"/>
              <a:t>.</a:t>
            </a:r>
          </a:p>
          <a:p>
            <a:pPr marL="285750" indent="-285750">
              <a:buFont typeface="Arial" panose="020B0604020202020204" pitchFamily="34" charset="0"/>
              <a:buChar char="•"/>
            </a:pPr>
            <a:endParaRPr lang="nl-NL" sz="1400" i="1"/>
          </a:p>
          <a:p>
            <a:pPr marL="285750" indent="-285750">
              <a:buFont typeface="Arial" panose="020B0604020202020204" pitchFamily="34" charset="0"/>
              <a:buChar char="•"/>
            </a:pPr>
            <a:r>
              <a:rPr lang="nl-NL" sz="1400" i="1"/>
              <a:t>De </a:t>
            </a:r>
            <a:r>
              <a:rPr lang="nl-NL" sz="1400" b="1" i="1">
                <a:solidFill>
                  <a:schemeClr val="accent1"/>
                </a:solidFill>
              </a:rPr>
              <a:t>toenemende verfijning van cyberaanvallen</a:t>
            </a:r>
            <a:r>
              <a:rPr lang="nl-NL" sz="1400" i="1"/>
              <a:t>, zoals ransomware, datalekken en advanced persistent threats (APT), kan bedrijven ertoe verplichten hun </a:t>
            </a:r>
            <a:r>
              <a:rPr lang="nl-NL" sz="1400" b="1" i="1">
                <a:solidFill>
                  <a:schemeClr val="accent1"/>
                </a:solidFill>
              </a:rPr>
              <a:t>beveiligingsbeleid aan te passen</a:t>
            </a:r>
            <a:r>
              <a:rPr lang="nl-NL" sz="1400" i="1"/>
              <a:t>.</a:t>
            </a:r>
          </a:p>
          <a:p>
            <a:endParaRPr lang="nl-NL" sz="1400" i="1"/>
          </a:p>
          <a:p>
            <a:pPr marL="285750" indent="-285750">
              <a:buFont typeface="Arial" panose="020B0604020202020204" pitchFamily="34" charset="0"/>
              <a:buChar char="•"/>
            </a:pPr>
            <a:r>
              <a:rPr lang="nl-NL" sz="1400" i="1"/>
              <a:t>Door de </a:t>
            </a:r>
            <a:r>
              <a:rPr lang="nl-NL" sz="1400" b="1" i="1">
                <a:solidFill>
                  <a:schemeClr val="accent1"/>
                </a:solidFill>
              </a:rPr>
              <a:t>huidige ontwikkeling </a:t>
            </a:r>
            <a:r>
              <a:rPr lang="nl-NL" sz="1400" i="1"/>
              <a:t>is er sprake van </a:t>
            </a:r>
            <a:r>
              <a:rPr lang="nl-NL" sz="1400" b="1" i="1">
                <a:solidFill>
                  <a:schemeClr val="accent1"/>
                </a:solidFill>
              </a:rPr>
              <a:t>veranderende economische omstandigheden</a:t>
            </a:r>
            <a:r>
              <a:rPr lang="nl-NL" sz="1400" i="1"/>
              <a:t>, zoals financiële crises en veranderingen in de vraag van consumenten, waardoor we het beleid moeten aanpassen.</a:t>
            </a:r>
          </a:p>
        </p:txBody>
      </p:sp>
      <p:sp>
        <p:nvSpPr>
          <p:cNvPr id="10" name="Oval 9">
            <a:extLst>
              <a:ext uri="{FF2B5EF4-FFF2-40B4-BE49-F238E27FC236}">
                <a16:creationId xmlns:a16="http://schemas.microsoft.com/office/drawing/2014/main" id="{1C75AF29-9D49-C674-7880-3E88C6B252E0}"/>
              </a:ext>
            </a:extLst>
          </p:cNvPr>
          <p:cNvSpPr/>
          <p:nvPr/>
        </p:nvSpPr>
        <p:spPr bwMode="gray">
          <a:xfrm>
            <a:off x="2062769" y="2705891"/>
            <a:ext cx="1411870" cy="141187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nvGrpSpPr>
          <p:cNvPr id="12" name="Group 11">
            <a:extLst>
              <a:ext uri="{FF2B5EF4-FFF2-40B4-BE49-F238E27FC236}">
                <a16:creationId xmlns:a16="http://schemas.microsoft.com/office/drawing/2014/main" id="{0DE120AE-20B7-2AC8-086E-CC83A80C4F0B}"/>
              </a:ext>
            </a:extLst>
          </p:cNvPr>
          <p:cNvGrpSpPr/>
          <p:nvPr/>
        </p:nvGrpSpPr>
        <p:grpSpPr>
          <a:xfrm>
            <a:off x="2307509" y="2968483"/>
            <a:ext cx="3656065" cy="921033"/>
            <a:chOff x="601596" y="2129462"/>
            <a:chExt cx="3656065" cy="921033"/>
          </a:xfrm>
        </p:grpSpPr>
        <p:sp>
          <p:nvSpPr>
            <p:cNvPr id="13" name="Rectangle: Rounded Corners 12">
              <a:extLst>
                <a:ext uri="{FF2B5EF4-FFF2-40B4-BE49-F238E27FC236}">
                  <a16:creationId xmlns:a16="http://schemas.microsoft.com/office/drawing/2014/main" id="{8282AE0A-4B26-9807-5542-6BB52DF42883}"/>
                </a:ext>
              </a:extLst>
            </p:cNvPr>
            <p:cNvSpPr/>
            <p:nvPr/>
          </p:nvSpPr>
          <p:spPr bwMode="gray">
            <a:xfrm>
              <a:off x="601596" y="2132742"/>
              <a:ext cx="3656065" cy="917753"/>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4" name="Oval 13">
              <a:extLst>
                <a:ext uri="{FF2B5EF4-FFF2-40B4-BE49-F238E27FC236}">
                  <a16:creationId xmlns:a16="http://schemas.microsoft.com/office/drawing/2014/main" id="{5D7CAA5D-7D23-0D48-8C8D-DB06B20A797C}"/>
                </a:ext>
              </a:extLst>
            </p:cNvPr>
            <p:cNvSpPr/>
            <p:nvPr/>
          </p:nvSpPr>
          <p:spPr>
            <a:xfrm>
              <a:off x="601596" y="2132742"/>
              <a:ext cx="917753" cy="917753"/>
            </a:xfrm>
            <a:prstGeom prst="ellipse">
              <a:avLst/>
            </a:prstGeom>
            <a:solidFill>
              <a:schemeClr val="accent1"/>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15" name="TextBox 27">
              <a:extLst>
                <a:ext uri="{FF2B5EF4-FFF2-40B4-BE49-F238E27FC236}">
                  <a16:creationId xmlns:a16="http://schemas.microsoft.com/office/drawing/2014/main" id="{9551EFA7-8A35-EFD9-5D04-17C2F96DF4A0}"/>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87</a:t>
              </a:r>
              <a:r>
                <a:rPr lang="nl-NL" sz="2200" b="1" dirty="0">
                  <a:solidFill>
                    <a:schemeClr val="bg1"/>
                  </a:solidFill>
                </a:rPr>
                <a:t>%</a:t>
              </a:r>
            </a:p>
          </p:txBody>
        </p:sp>
        <p:sp>
          <p:nvSpPr>
            <p:cNvPr id="16" name="TextBox 25">
              <a:extLst>
                <a:ext uri="{FF2B5EF4-FFF2-40B4-BE49-F238E27FC236}">
                  <a16:creationId xmlns:a16="http://schemas.microsoft.com/office/drawing/2014/main" id="{AAEEB67A-FAC5-60F3-02D1-9ACA91B1B206}"/>
                </a:ext>
              </a:extLst>
            </p:cNvPr>
            <p:cNvSpPr txBox="1"/>
            <p:nvPr/>
          </p:nvSpPr>
          <p:spPr bwMode="gray">
            <a:xfrm>
              <a:off x="1555769" y="2129462"/>
              <a:ext cx="2521473"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200" b="1" dirty="0"/>
                <a:t>geeft aan beleid te wijzigen of dat al te hebben gedaan als gevolg van geopolitieke ontwikkelingen</a:t>
              </a:r>
            </a:p>
          </p:txBody>
        </p:sp>
      </p:grpSp>
      <p:sp>
        <p:nvSpPr>
          <p:cNvPr id="31" name="Rectangle: Rounded Corners 30">
            <a:extLst>
              <a:ext uri="{FF2B5EF4-FFF2-40B4-BE49-F238E27FC236}">
                <a16:creationId xmlns:a16="http://schemas.microsoft.com/office/drawing/2014/main" id="{A3075C9A-7014-7BEF-7314-44A5ECE17332}"/>
              </a:ext>
            </a:extLst>
          </p:cNvPr>
          <p:cNvSpPr/>
          <p:nvPr/>
        </p:nvSpPr>
        <p:spPr bwMode="gray">
          <a:xfrm>
            <a:off x="4490178" y="3931136"/>
            <a:ext cx="1397257" cy="514711"/>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2" name="Freeform 13">
            <a:extLst>
              <a:ext uri="{FF2B5EF4-FFF2-40B4-BE49-F238E27FC236}">
                <a16:creationId xmlns:a16="http://schemas.microsoft.com/office/drawing/2014/main" id="{D132D1F4-D3C2-C5DD-E6CD-9F800CD7F0AB}"/>
              </a:ext>
            </a:extLst>
          </p:cNvPr>
          <p:cNvSpPr>
            <a:spLocks noEditPoints="1"/>
          </p:cNvSpPr>
          <p:nvPr>
            <p:custDataLst>
              <p:tags r:id="rId3"/>
            </p:custDataLst>
          </p:nvPr>
        </p:nvSpPr>
        <p:spPr bwMode="gray">
          <a:xfrm>
            <a:off x="5647387" y="2012825"/>
            <a:ext cx="334313" cy="322221"/>
          </a:xfrm>
          <a:custGeom>
            <a:avLst/>
            <a:gdLst>
              <a:gd name="T0" fmla="*/ 108 w 3489"/>
              <a:gd name="T1" fmla="*/ 1405 h 3227"/>
              <a:gd name="T2" fmla="*/ 108 w 3489"/>
              <a:gd name="T3" fmla="*/ 0 h 3227"/>
              <a:gd name="T4" fmla="*/ 1405 w 3489"/>
              <a:gd name="T5" fmla="*/ 0 h 3227"/>
              <a:gd name="T6" fmla="*/ 1405 w 3489"/>
              <a:gd name="T7" fmla="*/ 1110 h 3227"/>
              <a:gd name="T8" fmla="*/ 1197 w 3489"/>
              <a:gd name="T9" fmla="*/ 2407 h 3227"/>
              <a:gd name="T10" fmla="*/ 296 w 3489"/>
              <a:gd name="T11" fmla="*/ 3227 h 3227"/>
              <a:gd name="T12" fmla="*/ 0 w 3489"/>
              <a:gd name="T13" fmla="*/ 2750 h 3227"/>
              <a:gd name="T14" fmla="*/ 541 w 3489"/>
              <a:gd name="T15" fmla="*/ 2283 h 3227"/>
              <a:gd name="T16" fmla="*/ 739 w 3489"/>
              <a:gd name="T17" fmla="*/ 1405 h 3227"/>
              <a:gd name="T18" fmla="*/ 108 w 3489"/>
              <a:gd name="T19" fmla="*/ 1405 h 3227"/>
              <a:gd name="T20" fmla="*/ 2192 w 3489"/>
              <a:gd name="T21" fmla="*/ 1405 h 3227"/>
              <a:gd name="T22" fmla="*/ 2192 w 3489"/>
              <a:gd name="T23" fmla="*/ 0 h 3227"/>
              <a:gd name="T24" fmla="*/ 3489 w 3489"/>
              <a:gd name="T25" fmla="*/ 0 h 3227"/>
              <a:gd name="T26" fmla="*/ 3489 w 3489"/>
              <a:gd name="T27" fmla="*/ 1110 h 3227"/>
              <a:gd name="T28" fmla="*/ 3281 w 3489"/>
              <a:gd name="T29" fmla="*/ 2407 h 3227"/>
              <a:gd name="T30" fmla="*/ 2380 w 3489"/>
              <a:gd name="T31" fmla="*/ 3227 h 3227"/>
              <a:gd name="T32" fmla="*/ 2084 w 3489"/>
              <a:gd name="T33" fmla="*/ 2750 h 3227"/>
              <a:gd name="T34" fmla="*/ 2625 w 3489"/>
              <a:gd name="T35" fmla="*/ 2283 h 3227"/>
              <a:gd name="T36" fmla="*/ 2823 w 3489"/>
              <a:gd name="T37" fmla="*/ 1405 h 3227"/>
              <a:gd name="T38" fmla="*/ 2192 w 3489"/>
              <a:gd name="T39" fmla="*/ 1405 h 3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89" h="3227">
                <a:moveTo>
                  <a:pt x="108" y="1405"/>
                </a:moveTo>
                <a:lnTo>
                  <a:pt x="108" y="0"/>
                </a:lnTo>
                <a:lnTo>
                  <a:pt x="1405" y="0"/>
                </a:lnTo>
                <a:lnTo>
                  <a:pt x="1405" y="1110"/>
                </a:lnTo>
                <a:cubicBezTo>
                  <a:pt x="1405" y="1710"/>
                  <a:pt x="1336" y="2143"/>
                  <a:pt x="1197" y="2407"/>
                </a:cubicBezTo>
                <a:cubicBezTo>
                  <a:pt x="1004" y="2770"/>
                  <a:pt x="704" y="3043"/>
                  <a:pt x="296" y="3227"/>
                </a:cubicBezTo>
                <a:lnTo>
                  <a:pt x="0" y="2750"/>
                </a:lnTo>
                <a:cubicBezTo>
                  <a:pt x="242" y="2651"/>
                  <a:pt x="422" y="2496"/>
                  <a:pt x="541" y="2283"/>
                </a:cubicBezTo>
                <a:cubicBezTo>
                  <a:pt x="660" y="2070"/>
                  <a:pt x="726" y="1777"/>
                  <a:pt x="739" y="1405"/>
                </a:cubicBezTo>
                <a:lnTo>
                  <a:pt x="108" y="1405"/>
                </a:lnTo>
                <a:close/>
                <a:moveTo>
                  <a:pt x="2192" y="1405"/>
                </a:moveTo>
                <a:lnTo>
                  <a:pt x="2192" y="0"/>
                </a:lnTo>
                <a:lnTo>
                  <a:pt x="3489" y="0"/>
                </a:lnTo>
                <a:lnTo>
                  <a:pt x="3489" y="1110"/>
                </a:lnTo>
                <a:cubicBezTo>
                  <a:pt x="3489" y="1710"/>
                  <a:pt x="3420" y="2143"/>
                  <a:pt x="3281" y="2407"/>
                </a:cubicBezTo>
                <a:cubicBezTo>
                  <a:pt x="3088" y="2770"/>
                  <a:pt x="2788" y="3043"/>
                  <a:pt x="2380" y="3227"/>
                </a:cubicBezTo>
                <a:lnTo>
                  <a:pt x="2084" y="2750"/>
                </a:lnTo>
                <a:cubicBezTo>
                  <a:pt x="2326" y="2651"/>
                  <a:pt x="2506" y="2496"/>
                  <a:pt x="2625" y="2283"/>
                </a:cubicBezTo>
                <a:cubicBezTo>
                  <a:pt x="2744" y="2070"/>
                  <a:pt x="2810" y="1777"/>
                  <a:pt x="2823" y="1405"/>
                </a:cubicBezTo>
                <a:lnTo>
                  <a:pt x="2192" y="1405"/>
                </a:lnTo>
                <a:close/>
              </a:path>
            </a:pathLst>
          </a:custGeom>
          <a:solidFill>
            <a:schemeClr val="accent1"/>
          </a:solidFill>
          <a:ln w="19050">
            <a:noFill/>
          </a:ln>
        </p:spPr>
        <p:txBody>
          <a:bodyPr vert="horz" wrap="square" lIns="91440" tIns="45720" rIns="91440" bIns="45720" numCol="1" anchor="t" anchorCtr="0" compatLnSpc="1">
            <a:prstTxWarp prst="textNoShape">
              <a:avLst/>
            </a:prstTxWarp>
          </a:bodyPr>
          <a:lstStyle/>
          <a:p>
            <a:endParaRPr lang="nl-NL"/>
          </a:p>
        </p:txBody>
      </p:sp>
      <p:grpSp>
        <p:nvGrpSpPr>
          <p:cNvPr id="34" name="Group 33">
            <a:extLst>
              <a:ext uri="{FF2B5EF4-FFF2-40B4-BE49-F238E27FC236}">
                <a16:creationId xmlns:a16="http://schemas.microsoft.com/office/drawing/2014/main" id="{E23DFC6A-79A2-5171-5681-27F9347FF9A7}"/>
              </a:ext>
            </a:extLst>
          </p:cNvPr>
          <p:cNvGrpSpPr/>
          <p:nvPr/>
        </p:nvGrpSpPr>
        <p:grpSpPr>
          <a:xfrm>
            <a:off x="4459171" y="3922122"/>
            <a:ext cx="2081216" cy="535127"/>
            <a:chOff x="10044112" y="4344526"/>
            <a:chExt cx="2081216" cy="535127"/>
          </a:xfrm>
        </p:grpSpPr>
        <p:sp>
          <p:nvSpPr>
            <p:cNvPr id="35" name="Oval 34">
              <a:extLst>
                <a:ext uri="{FF2B5EF4-FFF2-40B4-BE49-F238E27FC236}">
                  <a16:creationId xmlns:a16="http://schemas.microsoft.com/office/drawing/2014/main" id="{023DFCBB-92C6-41AB-3A6D-808012028AF6}"/>
                </a:ext>
              </a:extLst>
            </p:cNvPr>
            <p:cNvSpPr/>
            <p:nvPr/>
          </p:nvSpPr>
          <p:spPr>
            <a:xfrm>
              <a:off x="10044114" y="4344527"/>
              <a:ext cx="535126" cy="535126"/>
            </a:xfrm>
            <a:prstGeom prst="ellipse">
              <a:avLst/>
            </a:prstGeom>
            <a:solidFill>
              <a:srgbClr val="12BDF9"/>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36" name="TextBox 27">
              <a:extLst>
                <a:ext uri="{FF2B5EF4-FFF2-40B4-BE49-F238E27FC236}">
                  <a16:creationId xmlns:a16="http://schemas.microsoft.com/office/drawing/2014/main" id="{BD752D17-E8D4-FE7D-7880-33DEBFC4BB8D}"/>
                </a:ext>
              </a:extLst>
            </p:cNvPr>
            <p:cNvSpPr txBox="1"/>
            <p:nvPr/>
          </p:nvSpPr>
          <p:spPr bwMode="gray">
            <a:xfrm>
              <a:off x="10044112" y="4344526"/>
              <a:ext cx="535127" cy="514711"/>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95</a:t>
              </a:r>
              <a:r>
                <a:rPr lang="nl-NL" b="1">
                  <a:solidFill>
                    <a:schemeClr val="bg1"/>
                  </a:solidFill>
                </a:rPr>
                <a:t>%</a:t>
              </a:r>
            </a:p>
          </p:txBody>
        </p:sp>
        <p:sp>
          <p:nvSpPr>
            <p:cNvPr id="37" name="TextBox 25">
              <a:extLst>
                <a:ext uri="{FF2B5EF4-FFF2-40B4-BE49-F238E27FC236}">
                  <a16:creationId xmlns:a16="http://schemas.microsoft.com/office/drawing/2014/main" id="{AECBBAB3-9772-5103-2669-F21863A595F1}"/>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2023</a:t>
              </a:r>
            </a:p>
          </p:txBody>
        </p:sp>
      </p:grpSp>
    </p:spTree>
    <p:extLst>
      <p:ext uri="{BB962C8B-B14F-4D97-AF65-F5344CB8AC3E}">
        <p14:creationId xmlns:p14="http://schemas.microsoft.com/office/powerpoint/2010/main" val="128745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D38508-65EC-0772-FF54-EF47B291971A}"/>
              </a:ext>
            </a:extLst>
          </p:cNvPr>
          <p:cNvSpPr>
            <a:spLocks noGrp="1"/>
          </p:cNvSpPr>
          <p:nvPr>
            <p:ph type="sldNum" sz="quarter" idx="12"/>
          </p:nvPr>
        </p:nvSpPr>
        <p:spPr/>
        <p:txBody>
          <a:bodyPr/>
          <a:lstStyle/>
          <a:p>
            <a:fld id="{8FF9B0DE-3FEB-4AA0-B465-B80EF7C1333D}" type="slidenum">
              <a:rPr lang="nl-NL" smtClean="0"/>
              <a:t>22</a:t>
            </a:fld>
            <a:endParaRPr lang="nl-NL"/>
          </a:p>
        </p:txBody>
      </p:sp>
      <p:sp>
        <p:nvSpPr>
          <p:cNvPr id="4" name="Text Placeholder 3">
            <a:extLst>
              <a:ext uri="{FF2B5EF4-FFF2-40B4-BE49-F238E27FC236}">
                <a16:creationId xmlns:a16="http://schemas.microsoft.com/office/drawing/2014/main" id="{932E23B7-4941-BBD8-3440-D1BADF3FE80A}"/>
              </a:ext>
            </a:extLst>
          </p:cNvPr>
          <p:cNvSpPr>
            <a:spLocks noGrp="1"/>
          </p:cNvSpPr>
          <p:nvPr>
            <p:ph type="body" sz="quarter" idx="15"/>
          </p:nvPr>
        </p:nvSpPr>
        <p:spPr>
          <a:xfrm>
            <a:off x="449230" y="1537241"/>
            <a:ext cx="7883406" cy="288000"/>
          </a:xfrm>
        </p:spPr>
        <p:txBody>
          <a:bodyPr/>
          <a:lstStyle/>
          <a:p>
            <a:r>
              <a:rPr lang="nl-NL"/>
              <a:t>Impact geopolitieke spanningen </a:t>
            </a:r>
          </a:p>
        </p:txBody>
      </p:sp>
      <p:sp>
        <p:nvSpPr>
          <p:cNvPr id="5" name="Title 4">
            <a:extLst>
              <a:ext uri="{FF2B5EF4-FFF2-40B4-BE49-F238E27FC236}">
                <a16:creationId xmlns:a16="http://schemas.microsoft.com/office/drawing/2014/main" id="{3CE8D90B-D506-76CF-E129-AC58802EBD3B}"/>
              </a:ext>
            </a:extLst>
          </p:cNvPr>
          <p:cNvSpPr>
            <a:spLocks noGrp="1"/>
          </p:cNvSpPr>
          <p:nvPr>
            <p:ph type="title"/>
          </p:nvPr>
        </p:nvSpPr>
        <p:spPr>
          <a:xfrm>
            <a:off x="479375" y="404712"/>
            <a:ext cx="9531399" cy="720000"/>
          </a:xfrm>
        </p:spPr>
        <p:txBody>
          <a:bodyPr/>
          <a:lstStyle/>
          <a:p>
            <a:r>
              <a:rPr lang="nl-NL"/>
              <a:t>Ook dit jaar is de verwachting onder topmanagers dat de politieke spanningen leiden tot grotere volatiliteit op de kapitaalmarkten en dat dit ook invloed heeft op de mogelijkheid om financiering op te halen. Bedrijven anticiperen hierop door ketenpartner te heroverwegen en beleid (verder) aan te passen.</a:t>
            </a:r>
          </a:p>
        </p:txBody>
      </p:sp>
      <p:sp>
        <p:nvSpPr>
          <p:cNvPr id="8" name="Text Placeholder 7">
            <a:extLst>
              <a:ext uri="{FF2B5EF4-FFF2-40B4-BE49-F238E27FC236}">
                <a16:creationId xmlns:a16="http://schemas.microsoft.com/office/drawing/2014/main" id="{39D1FEAC-8506-5FEF-D1A9-4FBC1052642D}"/>
              </a:ext>
            </a:extLst>
          </p:cNvPr>
          <p:cNvSpPr>
            <a:spLocks noGrp="1"/>
          </p:cNvSpPr>
          <p:nvPr>
            <p:ph type="body" sz="quarter" idx="16"/>
          </p:nvPr>
        </p:nvSpPr>
        <p:spPr>
          <a:xfrm>
            <a:off x="479425" y="5901791"/>
            <a:ext cx="9721850" cy="551398"/>
          </a:xfrm>
        </p:spPr>
        <p:txBody>
          <a:bodyPr/>
          <a:lstStyle/>
          <a:p>
            <a:r>
              <a:rPr lang="nl-NL"/>
              <a:t>Q: In hoeverre verwacht u dat de politieke spanningen in de wereld impact gaan hebben op de volatiliteit van de kapitaalmarkten? | Q: In hoeverre verwacht u dat de politieke spanningen in de wereld impact gaan hebben op de mogelijkheden als bedrijf om financiering op te halen? | Q: Gaat u als gevolg van geopolitieke ontwikkelingen uw bestaande partners in uw toevoerketens (supply chains) heroverwegen?    = resultaat 2023</a:t>
            </a:r>
          </a:p>
        </p:txBody>
      </p:sp>
      <p:graphicFrame>
        <p:nvGraphicFramePr>
          <p:cNvPr id="179" name="Content Placeholder 17">
            <a:extLst>
              <a:ext uri="{FF2B5EF4-FFF2-40B4-BE49-F238E27FC236}">
                <a16:creationId xmlns:a16="http://schemas.microsoft.com/office/drawing/2014/main" id="{1BFFA46C-707C-0EA7-F70A-8E5EDB050AD4}"/>
              </a:ext>
            </a:extLst>
          </p:cNvPr>
          <p:cNvGraphicFramePr>
            <a:graphicFrameLocks noGrp="1"/>
          </p:cNvGraphicFramePr>
          <p:nvPr>
            <p:ph idx="1"/>
            <p:extLst>
              <p:ext uri="{D42A27DB-BD31-4B8C-83A1-F6EECF244321}">
                <p14:modId xmlns:p14="http://schemas.microsoft.com/office/powerpoint/2010/main" val="2010139835"/>
              </p:ext>
            </p:extLst>
          </p:nvPr>
        </p:nvGraphicFramePr>
        <p:xfrm>
          <a:off x="376221" y="1925976"/>
          <a:ext cx="5719780" cy="1700537"/>
        </p:xfrm>
        <a:graphic>
          <a:graphicData uri="http://schemas.openxmlformats.org/drawingml/2006/chart">
            <c:chart xmlns:c="http://schemas.openxmlformats.org/drawingml/2006/chart" xmlns:r="http://schemas.openxmlformats.org/officeDocument/2006/relationships" r:id="rId3"/>
          </a:graphicData>
        </a:graphic>
      </p:graphicFrame>
      <p:sp>
        <p:nvSpPr>
          <p:cNvPr id="181" name="TextBox 180">
            <a:extLst>
              <a:ext uri="{FF2B5EF4-FFF2-40B4-BE49-F238E27FC236}">
                <a16:creationId xmlns:a16="http://schemas.microsoft.com/office/drawing/2014/main" id="{8D641C21-D5E6-8F5F-E046-7E56460975C7}"/>
              </a:ext>
            </a:extLst>
          </p:cNvPr>
          <p:cNvSpPr txBox="1"/>
          <p:nvPr/>
        </p:nvSpPr>
        <p:spPr bwMode="gray">
          <a:xfrm>
            <a:off x="577049" y="4714043"/>
            <a:ext cx="1340528" cy="381740"/>
          </a:xfrm>
          <a:prstGeom prst="rect">
            <a:avLst/>
          </a:prstGeom>
          <a:noFill/>
        </p:spPr>
        <p:txBody>
          <a:bodyPr wrap="square" lIns="0" tIns="0" rIns="0" bIns="0" rtlCol="0">
            <a:noAutofit/>
          </a:bodyPr>
          <a:lstStyle/>
          <a:p>
            <a:pPr>
              <a:lnSpc>
                <a:spcPct val="120000"/>
              </a:lnSpc>
              <a:buSzPct val="80000"/>
            </a:pPr>
            <a:endParaRPr lang="nl-NL" sz="1600"/>
          </a:p>
        </p:txBody>
      </p:sp>
      <p:sp>
        <p:nvSpPr>
          <p:cNvPr id="182" name="Rectangle 181">
            <a:extLst>
              <a:ext uri="{FF2B5EF4-FFF2-40B4-BE49-F238E27FC236}">
                <a16:creationId xmlns:a16="http://schemas.microsoft.com/office/drawing/2014/main" id="{7D1A182D-0EB9-8A45-9377-1F466DCAD402}"/>
              </a:ext>
            </a:extLst>
          </p:cNvPr>
          <p:cNvSpPr/>
          <p:nvPr/>
        </p:nvSpPr>
        <p:spPr bwMode="gray">
          <a:xfrm>
            <a:off x="323850" y="1813926"/>
            <a:ext cx="5490726" cy="9144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aphicFrame>
        <p:nvGraphicFramePr>
          <p:cNvPr id="183" name="Content Placeholder 17">
            <a:extLst>
              <a:ext uri="{FF2B5EF4-FFF2-40B4-BE49-F238E27FC236}">
                <a16:creationId xmlns:a16="http://schemas.microsoft.com/office/drawing/2014/main" id="{570362D5-FBAE-0497-DD47-7DAB63B5B9D9}"/>
              </a:ext>
            </a:extLst>
          </p:cNvPr>
          <p:cNvGraphicFramePr>
            <a:graphicFrameLocks/>
          </p:cNvGraphicFramePr>
          <p:nvPr>
            <p:extLst>
              <p:ext uri="{D42A27DB-BD31-4B8C-83A1-F6EECF244321}">
                <p14:modId xmlns:p14="http://schemas.microsoft.com/office/powerpoint/2010/main" val="373298034"/>
              </p:ext>
            </p:extLst>
          </p:nvPr>
        </p:nvGraphicFramePr>
        <p:xfrm>
          <a:off x="323849" y="3796806"/>
          <a:ext cx="5720707" cy="1700537"/>
        </p:xfrm>
        <a:graphic>
          <a:graphicData uri="http://schemas.openxmlformats.org/drawingml/2006/chart">
            <c:chart xmlns:c="http://schemas.openxmlformats.org/drawingml/2006/chart" xmlns:r="http://schemas.openxmlformats.org/officeDocument/2006/relationships" r:id="rId4"/>
          </a:graphicData>
        </a:graphic>
      </p:graphicFrame>
      <p:sp>
        <p:nvSpPr>
          <p:cNvPr id="184" name="Rectangle 183">
            <a:extLst>
              <a:ext uri="{FF2B5EF4-FFF2-40B4-BE49-F238E27FC236}">
                <a16:creationId xmlns:a16="http://schemas.microsoft.com/office/drawing/2014/main" id="{F7C28CFF-B399-7165-AB0F-FAAD02865597}"/>
              </a:ext>
            </a:extLst>
          </p:cNvPr>
          <p:cNvSpPr/>
          <p:nvPr/>
        </p:nvSpPr>
        <p:spPr bwMode="gray">
          <a:xfrm>
            <a:off x="412799" y="3788700"/>
            <a:ext cx="5329666" cy="9144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85" name="TextBox 184">
            <a:extLst>
              <a:ext uri="{FF2B5EF4-FFF2-40B4-BE49-F238E27FC236}">
                <a16:creationId xmlns:a16="http://schemas.microsoft.com/office/drawing/2014/main" id="{01D407D1-72CF-B8C8-E370-B82721F0BBFF}"/>
              </a:ext>
            </a:extLst>
          </p:cNvPr>
          <p:cNvSpPr txBox="1"/>
          <p:nvPr/>
        </p:nvSpPr>
        <p:spPr bwMode="gray">
          <a:xfrm>
            <a:off x="450898" y="3347009"/>
            <a:ext cx="1144107" cy="392212"/>
          </a:xfrm>
          <a:prstGeom prst="rect">
            <a:avLst/>
          </a:prstGeom>
          <a:noFill/>
        </p:spPr>
        <p:txBody>
          <a:bodyPr wrap="square" lIns="0" tIns="0" rIns="0" bIns="0" rtlCol="0" anchor="ctr">
            <a:noAutofit/>
          </a:bodyPr>
          <a:lstStyle/>
          <a:p>
            <a:pPr algn="ctr">
              <a:lnSpc>
                <a:spcPct val="120000"/>
              </a:lnSpc>
              <a:buSzPct val="80000"/>
            </a:pPr>
            <a:r>
              <a:rPr lang="nl-NL" sz="1100"/>
              <a:t>Weinig volatiliteit kapitaalmarkten</a:t>
            </a:r>
          </a:p>
        </p:txBody>
      </p:sp>
      <p:sp>
        <p:nvSpPr>
          <p:cNvPr id="186" name="TextBox 185">
            <a:extLst>
              <a:ext uri="{FF2B5EF4-FFF2-40B4-BE49-F238E27FC236}">
                <a16:creationId xmlns:a16="http://schemas.microsoft.com/office/drawing/2014/main" id="{4139E2A9-5756-EE47-0882-7005B1E8E2E2}"/>
              </a:ext>
            </a:extLst>
          </p:cNvPr>
          <p:cNvSpPr txBox="1"/>
          <p:nvPr/>
        </p:nvSpPr>
        <p:spPr bwMode="gray">
          <a:xfrm>
            <a:off x="5033070" y="3377155"/>
            <a:ext cx="1144107" cy="392212"/>
          </a:xfrm>
          <a:prstGeom prst="rect">
            <a:avLst/>
          </a:prstGeom>
          <a:noFill/>
        </p:spPr>
        <p:txBody>
          <a:bodyPr wrap="square" lIns="0" tIns="0" rIns="0" bIns="0" rtlCol="0" anchor="ctr">
            <a:noAutofit/>
          </a:bodyPr>
          <a:lstStyle/>
          <a:p>
            <a:pPr algn="ctr">
              <a:lnSpc>
                <a:spcPct val="120000"/>
              </a:lnSpc>
              <a:buSzPct val="80000"/>
            </a:pPr>
            <a:r>
              <a:rPr lang="nl-NL" sz="1100"/>
              <a:t>Grote volatiliteit kapitaalmarkten</a:t>
            </a:r>
          </a:p>
        </p:txBody>
      </p:sp>
      <p:sp>
        <p:nvSpPr>
          <p:cNvPr id="187" name="TextBox 186">
            <a:extLst>
              <a:ext uri="{FF2B5EF4-FFF2-40B4-BE49-F238E27FC236}">
                <a16:creationId xmlns:a16="http://schemas.microsoft.com/office/drawing/2014/main" id="{B2273FB6-3483-B681-AD97-FB98101B8854}"/>
              </a:ext>
            </a:extLst>
          </p:cNvPr>
          <p:cNvSpPr txBox="1"/>
          <p:nvPr/>
        </p:nvSpPr>
        <p:spPr bwMode="gray">
          <a:xfrm>
            <a:off x="412797" y="5155639"/>
            <a:ext cx="1144107" cy="392212"/>
          </a:xfrm>
          <a:prstGeom prst="rect">
            <a:avLst/>
          </a:prstGeom>
          <a:noFill/>
        </p:spPr>
        <p:txBody>
          <a:bodyPr wrap="square" lIns="0" tIns="0" rIns="0" bIns="0" rtlCol="0" anchor="ctr">
            <a:noAutofit/>
          </a:bodyPr>
          <a:lstStyle/>
          <a:p>
            <a:pPr algn="ctr">
              <a:lnSpc>
                <a:spcPct val="120000"/>
              </a:lnSpc>
              <a:buSzPct val="80000"/>
            </a:pPr>
            <a:r>
              <a:rPr lang="nl-NL" sz="1100"/>
              <a:t>Geen impact financiering ophalen</a:t>
            </a:r>
          </a:p>
        </p:txBody>
      </p:sp>
      <p:sp>
        <p:nvSpPr>
          <p:cNvPr id="188" name="TextBox 187">
            <a:extLst>
              <a:ext uri="{FF2B5EF4-FFF2-40B4-BE49-F238E27FC236}">
                <a16:creationId xmlns:a16="http://schemas.microsoft.com/office/drawing/2014/main" id="{FCC1ADE7-7F16-28B5-1270-11A38C01F399}"/>
              </a:ext>
            </a:extLst>
          </p:cNvPr>
          <p:cNvSpPr txBox="1"/>
          <p:nvPr/>
        </p:nvSpPr>
        <p:spPr bwMode="gray">
          <a:xfrm>
            <a:off x="5153649" y="5125494"/>
            <a:ext cx="1144107" cy="392212"/>
          </a:xfrm>
          <a:prstGeom prst="rect">
            <a:avLst/>
          </a:prstGeom>
          <a:noFill/>
        </p:spPr>
        <p:txBody>
          <a:bodyPr wrap="square" lIns="0" tIns="0" rIns="0" bIns="0" rtlCol="0" anchor="ctr">
            <a:noAutofit/>
          </a:bodyPr>
          <a:lstStyle/>
          <a:p>
            <a:pPr algn="ctr">
              <a:lnSpc>
                <a:spcPct val="120000"/>
              </a:lnSpc>
              <a:buSzPct val="80000"/>
            </a:pPr>
            <a:r>
              <a:rPr lang="nl-NL" sz="1100"/>
              <a:t>Grote impact financiering ophalen</a:t>
            </a:r>
          </a:p>
        </p:txBody>
      </p:sp>
      <p:graphicFrame>
        <p:nvGraphicFramePr>
          <p:cNvPr id="16" name="Content Placeholder 13">
            <a:extLst>
              <a:ext uri="{FF2B5EF4-FFF2-40B4-BE49-F238E27FC236}">
                <a16:creationId xmlns:a16="http://schemas.microsoft.com/office/drawing/2014/main" id="{50A96A55-F1E6-FF66-E813-FE43F8FE5495}"/>
              </a:ext>
            </a:extLst>
          </p:cNvPr>
          <p:cNvGraphicFramePr>
            <a:graphicFrameLocks noGrp="1"/>
          </p:cNvGraphicFramePr>
          <p:nvPr>
            <p:ph idx="17"/>
          </p:nvPr>
        </p:nvGraphicFramePr>
        <p:xfrm>
          <a:off x="6254845" y="1521417"/>
          <a:ext cx="5472112" cy="4103688"/>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 Placeholder 3">
            <a:extLst>
              <a:ext uri="{FF2B5EF4-FFF2-40B4-BE49-F238E27FC236}">
                <a16:creationId xmlns:a16="http://schemas.microsoft.com/office/drawing/2014/main" id="{D8332AFD-816A-C041-3476-5733AB079453}"/>
              </a:ext>
            </a:extLst>
          </p:cNvPr>
          <p:cNvSpPr txBox="1">
            <a:spLocks/>
          </p:cNvSpPr>
          <p:nvPr/>
        </p:nvSpPr>
        <p:spPr bwMode="gray">
          <a:xfrm>
            <a:off x="7197197" y="1637976"/>
            <a:ext cx="3749040"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Heroverwegen bestaande ketenpartners</a:t>
            </a:r>
          </a:p>
        </p:txBody>
      </p:sp>
      <p:sp>
        <p:nvSpPr>
          <p:cNvPr id="2" name="Oval 1">
            <a:extLst>
              <a:ext uri="{FF2B5EF4-FFF2-40B4-BE49-F238E27FC236}">
                <a16:creationId xmlns:a16="http://schemas.microsoft.com/office/drawing/2014/main" id="{61DE683B-F27C-B949-7EA4-4CA62BFFEB3E}"/>
              </a:ext>
            </a:extLst>
          </p:cNvPr>
          <p:cNvSpPr/>
          <p:nvPr/>
        </p:nvSpPr>
        <p:spPr bwMode="gray">
          <a:xfrm>
            <a:off x="3053574" y="6301339"/>
            <a:ext cx="151850" cy="151850"/>
          </a:xfrm>
          <a:prstGeom prst="ellipse">
            <a:avLst/>
          </a:prstGeom>
          <a:solidFill>
            <a:schemeClr val="bg1"/>
          </a:solidFill>
          <a:ln w="6350">
            <a:solidFill>
              <a:schemeClr val="bg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Tree>
    <p:extLst>
      <p:ext uri="{BB962C8B-B14F-4D97-AF65-F5344CB8AC3E}">
        <p14:creationId xmlns:p14="http://schemas.microsoft.com/office/powerpoint/2010/main" val="1027827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65096-9BD4-AED3-B29A-447B65D1008A}"/>
            </a:ext>
          </a:extLst>
        </p:cNvPr>
        <p:cNvGrpSpPr/>
        <p:nvPr/>
      </p:nvGrpSpPr>
      <p:grpSpPr>
        <a:xfrm>
          <a:off x="0" y="0"/>
          <a:ext cx="0" cy="0"/>
          <a:chOff x="0" y="0"/>
          <a:chExt cx="0" cy="0"/>
        </a:xfrm>
      </p:grpSpPr>
      <p:graphicFrame>
        <p:nvGraphicFramePr>
          <p:cNvPr id="12" name="Content Placeholder 13">
            <a:extLst>
              <a:ext uri="{FF2B5EF4-FFF2-40B4-BE49-F238E27FC236}">
                <a16:creationId xmlns:a16="http://schemas.microsoft.com/office/drawing/2014/main" id="{7C91131A-B4C5-7144-4012-90D4D9258B8C}"/>
              </a:ext>
            </a:extLst>
          </p:cNvPr>
          <p:cNvGraphicFramePr>
            <a:graphicFrameLocks noGrp="1"/>
          </p:cNvGraphicFramePr>
          <p:nvPr>
            <p:ph idx="1"/>
            <p:extLst>
              <p:ext uri="{D42A27DB-BD31-4B8C-83A1-F6EECF244321}">
                <p14:modId xmlns:p14="http://schemas.microsoft.com/office/powerpoint/2010/main" val="3735580337"/>
              </p:ext>
            </p:extLst>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C67D10B3-4AC6-346C-9E70-AF91FFFD3E5A}"/>
              </a:ext>
            </a:extLst>
          </p:cNvPr>
          <p:cNvGrpSpPr/>
          <p:nvPr/>
        </p:nvGrpSpPr>
        <p:grpSpPr>
          <a:xfrm>
            <a:off x="1924230" y="3645528"/>
            <a:ext cx="3656065" cy="921033"/>
            <a:chOff x="601596" y="2129462"/>
            <a:chExt cx="3656065" cy="921033"/>
          </a:xfrm>
        </p:grpSpPr>
        <p:sp>
          <p:nvSpPr>
            <p:cNvPr id="9" name="Rectangle: Rounded Corners 8">
              <a:extLst>
                <a:ext uri="{FF2B5EF4-FFF2-40B4-BE49-F238E27FC236}">
                  <a16:creationId xmlns:a16="http://schemas.microsoft.com/office/drawing/2014/main" id="{BEEDA464-0144-D758-D9EA-E140D4EFD04E}"/>
                </a:ext>
              </a:extLst>
            </p:cNvPr>
            <p:cNvSpPr/>
            <p:nvPr/>
          </p:nvSpPr>
          <p:spPr bwMode="gray">
            <a:xfrm>
              <a:off x="601596" y="2132742"/>
              <a:ext cx="3656065" cy="917753"/>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0" name="Oval 9">
              <a:extLst>
                <a:ext uri="{FF2B5EF4-FFF2-40B4-BE49-F238E27FC236}">
                  <a16:creationId xmlns:a16="http://schemas.microsoft.com/office/drawing/2014/main" id="{5F225796-D583-5463-3152-AD21C1BFFBB5}"/>
                </a:ext>
              </a:extLst>
            </p:cNvPr>
            <p:cNvSpPr/>
            <p:nvPr/>
          </p:nvSpPr>
          <p:spPr>
            <a:xfrm>
              <a:off x="601596" y="2132742"/>
              <a:ext cx="917753" cy="917753"/>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11" name="TextBox 27">
              <a:extLst>
                <a:ext uri="{FF2B5EF4-FFF2-40B4-BE49-F238E27FC236}">
                  <a16:creationId xmlns:a16="http://schemas.microsoft.com/office/drawing/2014/main" id="{9C3C193F-70F8-FE7C-1CC8-F177E02601FC}"/>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87</a:t>
              </a:r>
              <a:r>
                <a:rPr lang="nl-NL" sz="2200" b="1" dirty="0">
                  <a:solidFill>
                    <a:schemeClr val="bg1"/>
                  </a:solidFill>
                </a:rPr>
                <a:t>%</a:t>
              </a:r>
            </a:p>
          </p:txBody>
        </p:sp>
        <p:sp>
          <p:nvSpPr>
            <p:cNvPr id="13" name="TextBox 25">
              <a:extLst>
                <a:ext uri="{FF2B5EF4-FFF2-40B4-BE49-F238E27FC236}">
                  <a16:creationId xmlns:a16="http://schemas.microsoft.com/office/drawing/2014/main" id="{5B36049B-04E2-B2A6-17F1-C95DC6FCC4FA}"/>
                </a:ext>
              </a:extLst>
            </p:cNvPr>
            <p:cNvSpPr txBox="1"/>
            <p:nvPr/>
          </p:nvSpPr>
          <p:spPr bwMode="gray">
            <a:xfrm>
              <a:off x="1555769" y="2129462"/>
              <a:ext cx="2521473"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200" b="1" dirty="0"/>
                <a:t>van de topmanagers ervaren in zekere mate toegenomen concurrentie vanuit China</a:t>
              </a:r>
            </a:p>
          </p:txBody>
        </p:sp>
      </p:grpSp>
      <p:graphicFrame>
        <p:nvGraphicFramePr>
          <p:cNvPr id="20" name="Content Placeholder 13">
            <a:extLst>
              <a:ext uri="{FF2B5EF4-FFF2-40B4-BE49-F238E27FC236}">
                <a16:creationId xmlns:a16="http://schemas.microsoft.com/office/drawing/2014/main" id="{01EA86FB-C21C-A15C-C67B-EDF97B1F1D3E}"/>
              </a:ext>
            </a:extLst>
          </p:cNvPr>
          <p:cNvGraphicFramePr>
            <a:graphicFrameLocks noGrp="1"/>
          </p:cNvGraphicFramePr>
          <p:nvPr>
            <p:ph idx="17"/>
            <p:extLst>
              <p:ext uri="{D42A27DB-BD31-4B8C-83A1-F6EECF244321}">
                <p14:modId xmlns:p14="http://schemas.microsoft.com/office/powerpoint/2010/main" val="1954145990"/>
              </p:ext>
            </p:extLst>
          </p:nvPr>
        </p:nvGraphicFramePr>
        <p:xfrm>
          <a:off x="6240463" y="1917699"/>
          <a:ext cx="5472112" cy="4103687"/>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8F45B31D-21CD-7ABE-99B3-6788A064CB11}"/>
              </a:ext>
            </a:extLst>
          </p:cNvPr>
          <p:cNvSpPr>
            <a:spLocks noGrp="1"/>
          </p:cNvSpPr>
          <p:nvPr>
            <p:ph type="sldNum" sz="quarter" idx="12"/>
          </p:nvPr>
        </p:nvSpPr>
        <p:spPr/>
        <p:txBody>
          <a:bodyPr/>
          <a:lstStyle/>
          <a:p>
            <a:fld id="{8FF9B0DE-3FEB-4AA0-B465-B80EF7C1333D}" type="slidenum">
              <a:rPr lang="nl-NL" smtClean="0"/>
              <a:t>23</a:t>
            </a:fld>
            <a:endParaRPr lang="nl-NL"/>
          </a:p>
        </p:txBody>
      </p:sp>
      <p:sp>
        <p:nvSpPr>
          <p:cNvPr id="4" name="Text Placeholder 3">
            <a:extLst>
              <a:ext uri="{FF2B5EF4-FFF2-40B4-BE49-F238E27FC236}">
                <a16:creationId xmlns:a16="http://schemas.microsoft.com/office/drawing/2014/main" id="{6259EB0A-57F6-ECCA-45F2-A34AD2EB761C}"/>
              </a:ext>
            </a:extLst>
          </p:cNvPr>
          <p:cNvSpPr>
            <a:spLocks noGrp="1"/>
          </p:cNvSpPr>
          <p:nvPr>
            <p:ph type="body" sz="quarter" idx="15"/>
          </p:nvPr>
        </p:nvSpPr>
        <p:spPr/>
        <p:txBody>
          <a:bodyPr/>
          <a:lstStyle/>
          <a:p>
            <a:r>
              <a:rPr lang="nl-NL"/>
              <a:t>Toenemende concurrentie uit China</a:t>
            </a:r>
          </a:p>
        </p:txBody>
      </p:sp>
      <p:sp>
        <p:nvSpPr>
          <p:cNvPr id="5" name="Title 4">
            <a:extLst>
              <a:ext uri="{FF2B5EF4-FFF2-40B4-BE49-F238E27FC236}">
                <a16:creationId xmlns:a16="http://schemas.microsoft.com/office/drawing/2014/main" id="{16D43BD4-E0EB-F5B7-F808-8C665B4DE424}"/>
              </a:ext>
            </a:extLst>
          </p:cNvPr>
          <p:cNvSpPr>
            <a:spLocks noGrp="1"/>
          </p:cNvSpPr>
          <p:nvPr>
            <p:ph type="title"/>
          </p:nvPr>
        </p:nvSpPr>
        <p:spPr/>
        <p:txBody>
          <a:bodyPr/>
          <a:lstStyle/>
          <a:p>
            <a:r>
              <a:rPr lang="nl-NL"/>
              <a:t>De bedrijven van de topmanagers ervaren in zekere mate toegenomen concurrentie vanuit China. Een klein deel zegt dit nauwelijks of helemaal niet te ervaren. Dit uit zich ook in de mate waarin concurrentie is toegenomen in de afgelopen 5 jaar. </a:t>
            </a:r>
          </a:p>
        </p:txBody>
      </p:sp>
      <p:sp>
        <p:nvSpPr>
          <p:cNvPr id="7" name="Text Placeholder 6">
            <a:extLst>
              <a:ext uri="{FF2B5EF4-FFF2-40B4-BE49-F238E27FC236}">
                <a16:creationId xmlns:a16="http://schemas.microsoft.com/office/drawing/2014/main" id="{C13A6F97-D015-F92D-D92B-F47266777C0F}"/>
              </a:ext>
            </a:extLst>
          </p:cNvPr>
          <p:cNvSpPr>
            <a:spLocks noGrp="1"/>
          </p:cNvSpPr>
          <p:nvPr>
            <p:ph type="body" sz="quarter" idx="18"/>
          </p:nvPr>
        </p:nvSpPr>
        <p:spPr/>
        <p:txBody>
          <a:bodyPr/>
          <a:lstStyle/>
          <a:p>
            <a:r>
              <a:rPr lang="nl-NL"/>
              <a:t>Verandering concurrentiepositie laatste 5 jaar</a:t>
            </a:r>
          </a:p>
        </p:txBody>
      </p:sp>
      <p:sp>
        <p:nvSpPr>
          <p:cNvPr id="8" name="Text Placeholder 7">
            <a:extLst>
              <a:ext uri="{FF2B5EF4-FFF2-40B4-BE49-F238E27FC236}">
                <a16:creationId xmlns:a16="http://schemas.microsoft.com/office/drawing/2014/main" id="{C5B7AFEE-BE67-F8EE-636A-0DB37FF4B4D7}"/>
              </a:ext>
            </a:extLst>
          </p:cNvPr>
          <p:cNvSpPr>
            <a:spLocks noGrp="1"/>
          </p:cNvSpPr>
          <p:nvPr>
            <p:ph type="body" sz="quarter" idx="16"/>
          </p:nvPr>
        </p:nvSpPr>
        <p:spPr>
          <a:xfrm>
            <a:off x="479425" y="6366751"/>
            <a:ext cx="9721850" cy="288925"/>
          </a:xfrm>
        </p:spPr>
        <p:txBody>
          <a:bodyPr/>
          <a:lstStyle/>
          <a:p>
            <a:r>
              <a:rPr lang="nl-NL" dirty="0"/>
              <a:t>Q: In welke mate ervaart u toegenomen concurrentie uit China? | Q: Is in de afgelopen 5 jaar is de concurretiepositie van mijn bedrijf wereldwijd…</a:t>
            </a:r>
          </a:p>
        </p:txBody>
      </p:sp>
      <p:pic>
        <p:nvPicPr>
          <p:cNvPr id="17" name="Picture 16">
            <a:extLst>
              <a:ext uri="{FF2B5EF4-FFF2-40B4-BE49-F238E27FC236}">
                <a16:creationId xmlns:a16="http://schemas.microsoft.com/office/drawing/2014/main" id="{62D197EB-4657-E958-A2E4-7A448FD483D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7454" y="1883501"/>
            <a:ext cx="746195" cy="746195"/>
          </a:xfrm>
          <a:prstGeom prst="rect">
            <a:avLst/>
          </a:prstGeom>
        </p:spPr>
      </p:pic>
      <p:grpSp>
        <p:nvGrpSpPr>
          <p:cNvPr id="18" name="Group 17">
            <a:extLst>
              <a:ext uri="{FF2B5EF4-FFF2-40B4-BE49-F238E27FC236}">
                <a16:creationId xmlns:a16="http://schemas.microsoft.com/office/drawing/2014/main" id="{AFAF9CB0-6B75-A3A8-DF7E-8EB1CEA55A5E}"/>
              </a:ext>
            </a:extLst>
          </p:cNvPr>
          <p:cNvGrpSpPr/>
          <p:nvPr/>
        </p:nvGrpSpPr>
        <p:grpSpPr>
          <a:xfrm>
            <a:off x="10034687" y="2221675"/>
            <a:ext cx="2458193" cy="816041"/>
            <a:chOff x="10034687" y="4063612"/>
            <a:chExt cx="2458193" cy="816041"/>
          </a:xfrm>
        </p:grpSpPr>
        <p:sp>
          <p:nvSpPr>
            <p:cNvPr id="19" name="Freeform: Shape 18">
              <a:extLst>
                <a:ext uri="{FF2B5EF4-FFF2-40B4-BE49-F238E27FC236}">
                  <a16:creationId xmlns:a16="http://schemas.microsoft.com/office/drawing/2014/main" id="{C88A878D-62CB-09CC-CF79-EED8FF23747E}"/>
                </a:ext>
              </a:extLst>
            </p:cNvPr>
            <p:cNvSpPr/>
            <p:nvPr/>
          </p:nvSpPr>
          <p:spPr bwMode="gray">
            <a:xfrm>
              <a:off x="10034687" y="4344525"/>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22" name="Group 21">
              <a:extLst>
                <a:ext uri="{FF2B5EF4-FFF2-40B4-BE49-F238E27FC236}">
                  <a16:creationId xmlns:a16="http://schemas.microsoft.com/office/drawing/2014/main" id="{BB3B1FD5-84FE-E2BD-34F4-BEE12F0622D8}"/>
                </a:ext>
              </a:extLst>
            </p:cNvPr>
            <p:cNvGrpSpPr/>
            <p:nvPr/>
          </p:nvGrpSpPr>
          <p:grpSpPr>
            <a:xfrm>
              <a:off x="10044112" y="4063612"/>
              <a:ext cx="2081216" cy="816041"/>
              <a:chOff x="10044112" y="4063612"/>
              <a:chExt cx="2081216" cy="816041"/>
            </a:xfrm>
          </p:grpSpPr>
          <p:sp>
            <p:nvSpPr>
              <p:cNvPr id="23" name="TextBox 22">
                <a:extLst>
                  <a:ext uri="{FF2B5EF4-FFF2-40B4-BE49-F238E27FC236}">
                    <a16:creationId xmlns:a16="http://schemas.microsoft.com/office/drawing/2014/main" id="{847377B6-A7C5-A9A7-0736-7B3814D54351}"/>
                  </a:ext>
                </a:extLst>
              </p:cNvPr>
              <p:cNvSpPr txBox="1"/>
              <p:nvPr/>
            </p:nvSpPr>
            <p:spPr bwMode="gray">
              <a:xfrm>
                <a:off x="10044112" y="4063612"/>
                <a:ext cx="2081215" cy="270239"/>
              </a:xfrm>
              <a:prstGeom prst="rect">
                <a:avLst/>
              </a:prstGeom>
              <a:noFill/>
            </p:spPr>
            <p:txBody>
              <a:bodyPr wrap="square" lIns="0" tIns="0" rIns="0" bIns="0" rtlCol="0">
                <a:noAutofit/>
              </a:bodyPr>
              <a:lstStyle/>
              <a:p>
                <a:pPr algn="r">
                  <a:lnSpc>
                    <a:spcPct val="120000"/>
                  </a:lnSpc>
                  <a:buSzPct val="80000"/>
                </a:pPr>
                <a:r>
                  <a:rPr lang="nl-NL" sz="1200" b="1" dirty="0">
                    <a:solidFill>
                      <a:schemeClr val="accent5">
                        <a:lumMod val="25000"/>
                      </a:schemeClr>
                    </a:solidFill>
                  </a:rPr>
                  <a:t>Toenemende concurrentie China</a:t>
                </a:r>
              </a:p>
            </p:txBody>
          </p:sp>
          <p:sp>
            <p:nvSpPr>
              <p:cNvPr id="24" name="Oval 23">
                <a:extLst>
                  <a:ext uri="{FF2B5EF4-FFF2-40B4-BE49-F238E27FC236}">
                    <a16:creationId xmlns:a16="http://schemas.microsoft.com/office/drawing/2014/main" id="{998A215D-E5E1-3C07-CC7A-D94AB64E6D38}"/>
                  </a:ext>
                </a:extLst>
              </p:cNvPr>
              <p:cNvSpPr/>
              <p:nvPr/>
            </p:nvSpPr>
            <p:spPr>
              <a:xfrm>
                <a:off x="10044114" y="4344527"/>
                <a:ext cx="535126" cy="535126"/>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25" name="TextBox 27">
                <a:extLst>
                  <a:ext uri="{FF2B5EF4-FFF2-40B4-BE49-F238E27FC236}">
                    <a16:creationId xmlns:a16="http://schemas.microsoft.com/office/drawing/2014/main" id="{1C650C3F-2B69-F233-9270-55D67AEDBBA6}"/>
                  </a:ext>
                </a:extLst>
              </p:cNvPr>
              <p:cNvSpPr txBox="1"/>
              <p:nvPr/>
            </p:nvSpPr>
            <p:spPr bwMode="gray">
              <a:xfrm>
                <a:off x="10044112" y="4344526"/>
                <a:ext cx="535127" cy="528025"/>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dirty="0">
                    <a:solidFill>
                      <a:schemeClr val="bg1"/>
                    </a:solidFill>
                  </a:rPr>
                  <a:t>19</a:t>
                </a:r>
                <a:r>
                  <a:rPr lang="nl-NL" b="1" dirty="0">
                    <a:solidFill>
                      <a:schemeClr val="bg1"/>
                    </a:solidFill>
                  </a:rPr>
                  <a:t>%</a:t>
                </a:r>
              </a:p>
            </p:txBody>
          </p:sp>
          <p:sp>
            <p:nvSpPr>
              <p:cNvPr id="26" name="TextBox 25">
                <a:extLst>
                  <a:ext uri="{FF2B5EF4-FFF2-40B4-BE49-F238E27FC236}">
                    <a16:creationId xmlns:a16="http://schemas.microsoft.com/office/drawing/2014/main" id="{B0D3F000-3517-4AEE-E2BD-D2427B48489C}"/>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dirty="0">
                    <a:solidFill>
                      <a:srgbClr val="4CA1FF"/>
                    </a:solidFill>
                  </a:rPr>
                  <a:t>van de topmanagers beschouwt dit als actuele zorg*</a:t>
                </a:r>
              </a:p>
            </p:txBody>
          </p:sp>
        </p:grpSp>
      </p:grpSp>
    </p:spTree>
    <p:extLst>
      <p:ext uri="{BB962C8B-B14F-4D97-AF65-F5344CB8AC3E}">
        <p14:creationId xmlns:p14="http://schemas.microsoft.com/office/powerpoint/2010/main" val="1162976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CC5BF-0E44-9C3D-8BF5-3AC19B504A8C}"/>
            </a:ext>
          </a:extLst>
        </p:cNvPr>
        <p:cNvGrpSpPr/>
        <p:nvPr/>
      </p:nvGrpSpPr>
      <p:grpSpPr>
        <a:xfrm>
          <a:off x="0" y="0"/>
          <a:ext cx="0" cy="0"/>
          <a:chOff x="0" y="0"/>
          <a:chExt cx="0" cy="0"/>
        </a:xfrm>
      </p:grpSpPr>
      <p:graphicFrame>
        <p:nvGraphicFramePr>
          <p:cNvPr id="7" name="Content Placeholder 50">
            <a:extLst>
              <a:ext uri="{FF2B5EF4-FFF2-40B4-BE49-F238E27FC236}">
                <a16:creationId xmlns:a16="http://schemas.microsoft.com/office/drawing/2014/main" id="{A4EA955C-1CD3-703E-6084-DEE6365C0733}"/>
              </a:ext>
            </a:extLst>
          </p:cNvPr>
          <p:cNvGraphicFramePr>
            <a:graphicFrameLocks/>
          </p:cNvGraphicFramePr>
          <p:nvPr/>
        </p:nvGraphicFramePr>
        <p:xfrm>
          <a:off x="5340350" y="1467291"/>
          <a:ext cx="5377556" cy="41998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ontent Placeholder 50">
            <a:extLst>
              <a:ext uri="{FF2B5EF4-FFF2-40B4-BE49-F238E27FC236}">
                <a16:creationId xmlns:a16="http://schemas.microsoft.com/office/drawing/2014/main" id="{2E70E718-CD48-CEA8-1643-E45D3763AE86}"/>
              </a:ext>
            </a:extLst>
          </p:cNvPr>
          <p:cNvGraphicFramePr>
            <a:graphicFrameLocks/>
          </p:cNvGraphicFramePr>
          <p:nvPr/>
        </p:nvGraphicFramePr>
        <p:xfrm>
          <a:off x="108135" y="1467292"/>
          <a:ext cx="5377556" cy="4199861"/>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865656F8-9A28-04D5-1296-C4A48DBFB2E6}"/>
              </a:ext>
            </a:extLst>
          </p:cNvPr>
          <p:cNvSpPr>
            <a:spLocks noGrp="1"/>
          </p:cNvSpPr>
          <p:nvPr>
            <p:ph type="sldNum" sz="quarter" idx="12"/>
          </p:nvPr>
        </p:nvSpPr>
        <p:spPr/>
        <p:txBody>
          <a:bodyPr/>
          <a:lstStyle/>
          <a:p>
            <a:fld id="{8FF9B0DE-3FEB-4AA0-B465-B80EF7C1333D}" type="slidenum">
              <a:rPr lang="nl-NL" smtClean="0"/>
              <a:t>24</a:t>
            </a:fld>
            <a:endParaRPr lang="nl-NL"/>
          </a:p>
        </p:txBody>
      </p:sp>
      <p:sp>
        <p:nvSpPr>
          <p:cNvPr id="4" name="Text Placeholder 3">
            <a:extLst>
              <a:ext uri="{FF2B5EF4-FFF2-40B4-BE49-F238E27FC236}">
                <a16:creationId xmlns:a16="http://schemas.microsoft.com/office/drawing/2014/main" id="{854A922C-6A17-EAB5-53F9-192368357EB2}"/>
              </a:ext>
            </a:extLst>
          </p:cNvPr>
          <p:cNvSpPr>
            <a:spLocks noGrp="1"/>
          </p:cNvSpPr>
          <p:nvPr>
            <p:ph type="body" sz="quarter" idx="15"/>
          </p:nvPr>
        </p:nvSpPr>
        <p:spPr>
          <a:xfrm>
            <a:off x="460326" y="1528763"/>
            <a:ext cx="7416849" cy="288000"/>
          </a:xfrm>
        </p:spPr>
        <p:txBody>
          <a:bodyPr/>
          <a:lstStyle/>
          <a:p>
            <a:r>
              <a:rPr lang="nl-NL"/>
              <a:t>Sentiment naar aanleiding van overheidsbeleid</a:t>
            </a:r>
          </a:p>
        </p:txBody>
      </p:sp>
      <p:sp>
        <p:nvSpPr>
          <p:cNvPr id="5" name="Title 4">
            <a:extLst>
              <a:ext uri="{FF2B5EF4-FFF2-40B4-BE49-F238E27FC236}">
                <a16:creationId xmlns:a16="http://schemas.microsoft.com/office/drawing/2014/main" id="{9AE90897-2294-5A67-3A8F-323AE008001D}"/>
              </a:ext>
            </a:extLst>
          </p:cNvPr>
          <p:cNvSpPr>
            <a:spLocks noGrp="1"/>
          </p:cNvSpPr>
          <p:nvPr>
            <p:ph type="title"/>
          </p:nvPr>
        </p:nvSpPr>
        <p:spPr/>
        <p:txBody>
          <a:bodyPr/>
          <a:lstStyle/>
          <a:p>
            <a:r>
              <a:rPr lang="nl-NL"/>
              <a:t>De topmanagers zijn in het algemeen optimistisch als het gaat om het kabinetsbeleid en de gevolgen voor hun bedrijf. Ook verwacht men in meerderheid dat het kabinet een positieve invloed gaat hebben op het ondernemingsklimaat.</a:t>
            </a:r>
          </a:p>
        </p:txBody>
      </p:sp>
      <p:sp>
        <p:nvSpPr>
          <p:cNvPr id="2" name="Text Placeholder 7">
            <a:extLst>
              <a:ext uri="{FF2B5EF4-FFF2-40B4-BE49-F238E27FC236}">
                <a16:creationId xmlns:a16="http://schemas.microsoft.com/office/drawing/2014/main" id="{4C18E06F-9BE6-3784-C3F2-BDBCA016D1EE}"/>
              </a:ext>
            </a:extLst>
          </p:cNvPr>
          <p:cNvSpPr>
            <a:spLocks noGrp="1"/>
          </p:cNvSpPr>
          <p:nvPr>
            <p:ph type="body" sz="quarter" idx="16"/>
          </p:nvPr>
        </p:nvSpPr>
        <p:spPr>
          <a:xfrm>
            <a:off x="479425" y="6164263"/>
            <a:ext cx="9721850" cy="288925"/>
          </a:xfrm>
        </p:spPr>
        <p:txBody>
          <a:bodyPr/>
          <a:lstStyle/>
          <a:p>
            <a:r>
              <a:rPr lang="nl-NL"/>
              <a:t>Q: Nu het beleid van het kabinet vorm krijgt, wat zijn dan uw verwachtingen als het gaat om de mogelijke gevolgen voor uw bedrijf in de komende jaren? </a:t>
            </a:r>
          </a:p>
          <a:p>
            <a:r>
              <a:rPr lang="nl-NL"/>
              <a:t>Q: In welke mate verwacht u dat het beleid van het nieuwe kabinet een positieve of negatieve invloed zal hebben op het ondernemingsklimaat in de komende twee jaar?</a:t>
            </a:r>
          </a:p>
        </p:txBody>
      </p:sp>
      <p:sp>
        <p:nvSpPr>
          <p:cNvPr id="6" name="Text Placeholder 3">
            <a:extLst>
              <a:ext uri="{FF2B5EF4-FFF2-40B4-BE49-F238E27FC236}">
                <a16:creationId xmlns:a16="http://schemas.microsoft.com/office/drawing/2014/main" id="{E3BA6770-ACC3-B384-14FC-A4308499040D}"/>
              </a:ext>
            </a:extLst>
          </p:cNvPr>
          <p:cNvSpPr txBox="1">
            <a:spLocks/>
          </p:cNvSpPr>
          <p:nvPr/>
        </p:nvSpPr>
        <p:spPr bwMode="gray">
          <a:xfrm>
            <a:off x="6096000" y="1534750"/>
            <a:ext cx="5218548"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Effect op ondernemingsklimaat</a:t>
            </a:r>
          </a:p>
        </p:txBody>
      </p:sp>
      <p:grpSp>
        <p:nvGrpSpPr>
          <p:cNvPr id="9" name="Group 8">
            <a:extLst>
              <a:ext uri="{FF2B5EF4-FFF2-40B4-BE49-F238E27FC236}">
                <a16:creationId xmlns:a16="http://schemas.microsoft.com/office/drawing/2014/main" id="{1ACE1FE3-F4FB-B485-EC6D-1A440CB1245E}"/>
              </a:ext>
            </a:extLst>
          </p:cNvPr>
          <p:cNvGrpSpPr/>
          <p:nvPr/>
        </p:nvGrpSpPr>
        <p:grpSpPr>
          <a:xfrm>
            <a:off x="1829626" y="3281441"/>
            <a:ext cx="3656065" cy="921033"/>
            <a:chOff x="601596" y="2129462"/>
            <a:chExt cx="3656065" cy="921033"/>
          </a:xfrm>
        </p:grpSpPr>
        <p:sp>
          <p:nvSpPr>
            <p:cNvPr id="10" name="Rectangle: Rounded Corners 9">
              <a:extLst>
                <a:ext uri="{FF2B5EF4-FFF2-40B4-BE49-F238E27FC236}">
                  <a16:creationId xmlns:a16="http://schemas.microsoft.com/office/drawing/2014/main" id="{25B28413-1E43-7653-6519-A2CA7ECB6A64}"/>
                </a:ext>
              </a:extLst>
            </p:cNvPr>
            <p:cNvSpPr/>
            <p:nvPr/>
          </p:nvSpPr>
          <p:spPr bwMode="gray">
            <a:xfrm>
              <a:off x="601596" y="2132742"/>
              <a:ext cx="3656065" cy="917753"/>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1" name="Oval 10">
              <a:extLst>
                <a:ext uri="{FF2B5EF4-FFF2-40B4-BE49-F238E27FC236}">
                  <a16:creationId xmlns:a16="http://schemas.microsoft.com/office/drawing/2014/main" id="{32B332B0-1231-F196-6B91-4E996E5647AF}"/>
                </a:ext>
              </a:extLst>
            </p:cNvPr>
            <p:cNvSpPr/>
            <p:nvPr/>
          </p:nvSpPr>
          <p:spPr>
            <a:xfrm>
              <a:off x="601596" y="2132742"/>
              <a:ext cx="917753" cy="917753"/>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12" name="TextBox 27">
              <a:extLst>
                <a:ext uri="{FF2B5EF4-FFF2-40B4-BE49-F238E27FC236}">
                  <a16:creationId xmlns:a16="http://schemas.microsoft.com/office/drawing/2014/main" id="{53A0DF9F-8086-6C45-FA32-4865E2E9D8A8}"/>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76</a:t>
              </a:r>
              <a:r>
                <a:rPr lang="nl-NL" sz="2200" b="1" dirty="0">
                  <a:solidFill>
                    <a:schemeClr val="bg1"/>
                  </a:solidFill>
                </a:rPr>
                <a:t>%</a:t>
              </a:r>
            </a:p>
          </p:txBody>
        </p:sp>
        <p:sp>
          <p:nvSpPr>
            <p:cNvPr id="14" name="TextBox 25">
              <a:extLst>
                <a:ext uri="{FF2B5EF4-FFF2-40B4-BE49-F238E27FC236}">
                  <a16:creationId xmlns:a16="http://schemas.microsoft.com/office/drawing/2014/main" id="{E2A8FE10-F34D-9A24-89FD-651C13F8C957}"/>
                </a:ext>
              </a:extLst>
            </p:cNvPr>
            <p:cNvSpPr txBox="1"/>
            <p:nvPr/>
          </p:nvSpPr>
          <p:spPr bwMode="gray">
            <a:xfrm>
              <a:off x="1555769" y="2129462"/>
              <a:ext cx="2521473"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200" b="1" dirty="0"/>
                <a:t>Is optimistisch als het gaat om het kabintesbeleid en de gevolgen voor hun bedrijf</a:t>
              </a:r>
            </a:p>
          </p:txBody>
        </p:sp>
      </p:grpSp>
      <p:grpSp>
        <p:nvGrpSpPr>
          <p:cNvPr id="15" name="Group 14">
            <a:extLst>
              <a:ext uri="{FF2B5EF4-FFF2-40B4-BE49-F238E27FC236}">
                <a16:creationId xmlns:a16="http://schemas.microsoft.com/office/drawing/2014/main" id="{1DB6BDEC-24B4-B5E5-D0B9-CD24DAD42D93}"/>
              </a:ext>
            </a:extLst>
          </p:cNvPr>
          <p:cNvGrpSpPr/>
          <p:nvPr/>
        </p:nvGrpSpPr>
        <p:grpSpPr>
          <a:xfrm>
            <a:off x="7063867" y="3332365"/>
            <a:ext cx="3656065" cy="921033"/>
            <a:chOff x="601596" y="2129462"/>
            <a:chExt cx="3656065" cy="921033"/>
          </a:xfrm>
        </p:grpSpPr>
        <p:sp>
          <p:nvSpPr>
            <p:cNvPr id="16" name="Rectangle: Rounded Corners 15">
              <a:extLst>
                <a:ext uri="{FF2B5EF4-FFF2-40B4-BE49-F238E27FC236}">
                  <a16:creationId xmlns:a16="http://schemas.microsoft.com/office/drawing/2014/main" id="{5CB4BC41-AD88-564B-EEDD-D2DEDC51D1F0}"/>
                </a:ext>
              </a:extLst>
            </p:cNvPr>
            <p:cNvSpPr/>
            <p:nvPr/>
          </p:nvSpPr>
          <p:spPr bwMode="gray">
            <a:xfrm>
              <a:off x="601596" y="2132742"/>
              <a:ext cx="3656065" cy="917753"/>
            </a:xfrm>
            <a:prstGeom prst="roundRect">
              <a:avLst>
                <a:gd name="adj" fmla="val 50000"/>
              </a:avLst>
            </a:prstGeom>
            <a:solidFill>
              <a:srgbClr val="D0F2FE"/>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7" name="Oval 16">
              <a:extLst>
                <a:ext uri="{FF2B5EF4-FFF2-40B4-BE49-F238E27FC236}">
                  <a16:creationId xmlns:a16="http://schemas.microsoft.com/office/drawing/2014/main" id="{7254A11D-FBF3-E8AF-8C5F-A2CF80E4D6D7}"/>
                </a:ext>
              </a:extLst>
            </p:cNvPr>
            <p:cNvSpPr/>
            <p:nvPr/>
          </p:nvSpPr>
          <p:spPr>
            <a:xfrm>
              <a:off x="601596" y="2132742"/>
              <a:ext cx="917753" cy="917753"/>
            </a:xfrm>
            <a:prstGeom prst="ellipse">
              <a:avLst/>
            </a:prstGeom>
            <a:solidFill>
              <a:srgbClr val="4CA1FF"/>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18" name="TextBox 27">
              <a:extLst>
                <a:ext uri="{FF2B5EF4-FFF2-40B4-BE49-F238E27FC236}">
                  <a16:creationId xmlns:a16="http://schemas.microsoft.com/office/drawing/2014/main" id="{E20C2B53-3189-6B2F-EC4A-6583F2E3A2A9}"/>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78</a:t>
              </a:r>
              <a:r>
                <a:rPr lang="nl-NL" sz="2200" b="1" dirty="0">
                  <a:solidFill>
                    <a:schemeClr val="bg1"/>
                  </a:solidFill>
                </a:rPr>
                <a:t>%</a:t>
              </a:r>
            </a:p>
          </p:txBody>
        </p:sp>
        <p:sp>
          <p:nvSpPr>
            <p:cNvPr id="19" name="TextBox 25">
              <a:extLst>
                <a:ext uri="{FF2B5EF4-FFF2-40B4-BE49-F238E27FC236}">
                  <a16:creationId xmlns:a16="http://schemas.microsoft.com/office/drawing/2014/main" id="{5FC3EC36-E2C2-3CC9-965A-4C240F597725}"/>
                </a:ext>
              </a:extLst>
            </p:cNvPr>
            <p:cNvSpPr txBox="1"/>
            <p:nvPr/>
          </p:nvSpPr>
          <p:spPr bwMode="gray">
            <a:xfrm>
              <a:off x="1555769" y="2129462"/>
              <a:ext cx="2521473"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200" b="1" dirty="0"/>
                <a:t>Verwacht dat het overheidsbeleid een positieve invloed gaat hebben om het ondernemeningsklimaat in Nederland</a:t>
              </a:r>
            </a:p>
          </p:txBody>
        </p:sp>
      </p:grpSp>
    </p:spTree>
    <p:extLst>
      <p:ext uri="{BB962C8B-B14F-4D97-AF65-F5344CB8AC3E}">
        <p14:creationId xmlns:p14="http://schemas.microsoft.com/office/powerpoint/2010/main" val="3795700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10">
            <a:extLst>
              <a:ext uri="{FF2B5EF4-FFF2-40B4-BE49-F238E27FC236}">
                <a16:creationId xmlns:a16="http://schemas.microsoft.com/office/drawing/2014/main" id="{9E6AEB25-02F4-4227-748B-C2D4A95906FA}"/>
              </a:ext>
            </a:extLst>
          </p:cNvPr>
          <p:cNvGraphicFramePr>
            <a:graphicFrameLocks noGrp="1"/>
          </p:cNvGraphicFramePr>
          <p:nvPr>
            <p:ph idx="1"/>
            <p:extLst>
              <p:ext uri="{D42A27DB-BD31-4B8C-83A1-F6EECF244321}">
                <p14:modId xmlns:p14="http://schemas.microsoft.com/office/powerpoint/2010/main" val="1555705828"/>
              </p:ext>
            </p:extLst>
          </p:nvPr>
        </p:nvGraphicFramePr>
        <p:xfrm>
          <a:off x="479425" y="1917700"/>
          <a:ext cx="11463193" cy="4103688"/>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A878C4FA-4BD8-9B64-BCBA-FF08C0AD86A5}"/>
              </a:ext>
            </a:extLst>
          </p:cNvPr>
          <p:cNvSpPr txBox="1"/>
          <p:nvPr/>
        </p:nvSpPr>
        <p:spPr bwMode="gray">
          <a:xfrm>
            <a:off x="7564582" y="1982642"/>
            <a:ext cx="4120869" cy="3966384"/>
          </a:xfrm>
          <a:prstGeom prst="wedgeRoundRectCallout">
            <a:avLst>
              <a:gd name="adj1" fmla="val -56471"/>
              <a:gd name="adj2" fmla="val -7591"/>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marL="171450" indent="-171450">
              <a:lnSpc>
                <a:spcPct val="120000"/>
              </a:lnSpc>
              <a:buSzPct val="80000"/>
              <a:buFont typeface="Arial" panose="020B0604020202020204" pitchFamily="34" charset="0"/>
              <a:buChar char="•"/>
            </a:pPr>
            <a:endParaRPr lang="nl-NL" sz="1200" i="1"/>
          </a:p>
          <a:p>
            <a:pPr marL="171450" indent="-171450">
              <a:lnSpc>
                <a:spcPct val="120000"/>
              </a:lnSpc>
              <a:buSzPct val="80000"/>
              <a:buFont typeface="Arial" panose="020B0604020202020204" pitchFamily="34" charset="0"/>
              <a:buChar char="•"/>
            </a:pPr>
            <a:r>
              <a:rPr lang="nl-NL" sz="1200" i="1"/>
              <a:t>Eerlijke concurrentie op de e-commercemarkt bevorderen. De Nederlandse overheid kan maatregelen nemen om eerlijke concurrentie op de e-commercemarkt te waarborgen.</a:t>
            </a:r>
          </a:p>
          <a:p>
            <a:pPr marL="171450" indent="-171450">
              <a:lnSpc>
                <a:spcPct val="120000"/>
              </a:lnSpc>
              <a:buSzPct val="80000"/>
              <a:buFont typeface="Arial" panose="020B0604020202020204" pitchFamily="34" charset="0"/>
              <a:buChar char="•"/>
            </a:pPr>
            <a:endParaRPr lang="nl-NL" sz="1200" i="1"/>
          </a:p>
          <a:p>
            <a:pPr marL="171450" indent="-171450">
              <a:lnSpc>
                <a:spcPct val="120000"/>
              </a:lnSpc>
              <a:buSzPct val="80000"/>
              <a:buFont typeface="Arial" panose="020B0604020202020204" pitchFamily="34" charset="0"/>
              <a:buChar char="•"/>
            </a:pPr>
            <a:r>
              <a:rPr lang="nl-NL" sz="1200" i="1"/>
              <a:t>Zakelijke tactieken kunnen worden beïnvloed door een verandering in overheidsdoelstellingen, vooral met betrekking tot duurzaamheid, energietransitie en milieuregelgeving.</a:t>
            </a:r>
          </a:p>
          <a:p>
            <a:pPr marL="171450" indent="-171450">
              <a:lnSpc>
                <a:spcPct val="120000"/>
              </a:lnSpc>
              <a:buSzPct val="80000"/>
              <a:buFont typeface="Arial" panose="020B0604020202020204" pitchFamily="34" charset="0"/>
              <a:buChar char="•"/>
            </a:pPr>
            <a:endParaRPr lang="nl-NL" sz="1200" i="1"/>
          </a:p>
          <a:p>
            <a:pPr marL="171450" indent="-171450">
              <a:lnSpc>
                <a:spcPct val="120000"/>
              </a:lnSpc>
              <a:buSzPct val="80000"/>
              <a:buFont typeface="Arial" panose="020B0604020202020204" pitchFamily="34" charset="0"/>
              <a:buChar char="•"/>
            </a:pPr>
            <a:r>
              <a:rPr lang="nl-NL" sz="1200" i="1"/>
              <a:t>Bij het formuleren van nieuw beleid is de grootste zorg de geopolitieke en handelsrisico's binnen de Europese Unie, waaronder mogelijke verschuivingen in EU-handelsovereenkomsten en verstoringen van wereldwijde toeleveringsketens als gevolg van politieke factoren.</a:t>
            </a:r>
          </a:p>
        </p:txBody>
      </p:sp>
      <p:sp>
        <p:nvSpPr>
          <p:cNvPr id="3" name="Slide Number Placeholder 2">
            <a:extLst>
              <a:ext uri="{FF2B5EF4-FFF2-40B4-BE49-F238E27FC236}">
                <a16:creationId xmlns:a16="http://schemas.microsoft.com/office/drawing/2014/main" id="{89605310-53FC-A54D-301F-206ABDA31217}"/>
              </a:ext>
            </a:extLst>
          </p:cNvPr>
          <p:cNvSpPr>
            <a:spLocks noGrp="1"/>
          </p:cNvSpPr>
          <p:nvPr>
            <p:ph type="sldNum" sz="quarter" idx="12"/>
          </p:nvPr>
        </p:nvSpPr>
        <p:spPr/>
        <p:txBody>
          <a:bodyPr/>
          <a:lstStyle/>
          <a:p>
            <a:fld id="{8FF9B0DE-3FEB-4AA0-B465-B80EF7C1333D}" type="slidenum">
              <a:rPr lang="nl-NL" smtClean="0"/>
              <a:t>25</a:t>
            </a:fld>
            <a:endParaRPr lang="nl-NL"/>
          </a:p>
        </p:txBody>
      </p:sp>
      <p:sp>
        <p:nvSpPr>
          <p:cNvPr id="4" name="Text Placeholder 3">
            <a:extLst>
              <a:ext uri="{FF2B5EF4-FFF2-40B4-BE49-F238E27FC236}">
                <a16:creationId xmlns:a16="http://schemas.microsoft.com/office/drawing/2014/main" id="{B067BF0C-2C45-61C5-F1BE-6378243D0CDA}"/>
              </a:ext>
            </a:extLst>
          </p:cNvPr>
          <p:cNvSpPr>
            <a:spLocks noGrp="1"/>
          </p:cNvSpPr>
          <p:nvPr>
            <p:ph type="body" sz="quarter" idx="15"/>
          </p:nvPr>
        </p:nvSpPr>
        <p:spPr/>
        <p:txBody>
          <a:bodyPr/>
          <a:lstStyle/>
          <a:p>
            <a:r>
              <a:rPr lang="nl-NL"/>
              <a:t>Grootste prioriteit voor het kabinet binnen sector</a:t>
            </a:r>
          </a:p>
        </p:txBody>
      </p:sp>
      <p:sp>
        <p:nvSpPr>
          <p:cNvPr id="5" name="Title 4">
            <a:extLst>
              <a:ext uri="{FF2B5EF4-FFF2-40B4-BE49-F238E27FC236}">
                <a16:creationId xmlns:a16="http://schemas.microsoft.com/office/drawing/2014/main" id="{2EED60BB-1EC0-F0CB-15FA-E00AA5622E71}"/>
              </a:ext>
            </a:extLst>
          </p:cNvPr>
          <p:cNvSpPr>
            <a:spLocks noGrp="1"/>
          </p:cNvSpPr>
          <p:nvPr>
            <p:ph type="title"/>
          </p:nvPr>
        </p:nvSpPr>
        <p:spPr>
          <a:xfrm>
            <a:off x="479376" y="404712"/>
            <a:ext cx="9721850" cy="720000"/>
          </a:xfrm>
        </p:spPr>
        <p:txBody>
          <a:bodyPr/>
          <a:lstStyle/>
          <a:p>
            <a:r>
              <a:rPr lang="nl-NL" dirty="0"/>
              <a:t>Het kabinet moet prioriteit stellen aan een goed vestigingsklimaat, het zeker stellen van de concurrentiepositie en zorgen voor een beter infrastructur voor werknemers. Migratie, klimaatverandering, krapte op de woningmarkt en het stikstofbeleid hebben minder prioriteit voor de bedrijfsvoering volgens de topmanagers.</a:t>
            </a:r>
          </a:p>
        </p:txBody>
      </p:sp>
      <p:sp>
        <p:nvSpPr>
          <p:cNvPr id="8" name="Text Placeholder 7">
            <a:extLst>
              <a:ext uri="{FF2B5EF4-FFF2-40B4-BE49-F238E27FC236}">
                <a16:creationId xmlns:a16="http://schemas.microsoft.com/office/drawing/2014/main" id="{ECC5475F-4083-CAC3-5B46-5E463D2696AC}"/>
              </a:ext>
            </a:extLst>
          </p:cNvPr>
          <p:cNvSpPr>
            <a:spLocks noGrp="1"/>
          </p:cNvSpPr>
          <p:nvPr>
            <p:ph type="body" sz="quarter" idx="16"/>
          </p:nvPr>
        </p:nvSpPr>
        <p:spPr>
          <a:xfrm>
            <a:off x="479376" y="6164363"/>
            <a:ext cx="9721850" cy="288925"/>
          </a:xfrm>
        </p:spPr>
        <p:txBody>
          <a:bodyPr/>
          <a:lstStyle/>
          <a:p>
            <a:r>
              <a:rPr lang="nl-NL"/>
              <a:t>Q: Gezien de uitdagingen waar Nederland op dit moment voor staat, wat ziet u als de grootste prioriteit voor het kabinet binnen uw sector?</a:t>
            </a:r>
          </a:p>
          <a:p>
            <a:r>
              <a:rPr lang="nl-NL"/>
              <a:t>Q: Als u denkt aan de huidige politieke situatie in Nederland, wat is uw grootste zorg bij het formuleren van nieuw beleid?</a:t>
            </a:r>
          </a:p>
        </p:txBody>
      </p:sp>
      <p:pic>
        <p:nvPicPr>
          <p:cNvPr id="14" name="Graphic 13">
            <a:extLst>
              <a:ext uri="{FF2B5EF4-FFF2-40B4-BE49-F238E27FC236}">
                <a16:creationId xmlns:a16="http://schemas.microsoft.com/office/drawing/2014/main" id="{67B67C5D-5A32-458D-74EA-CC27722D435C}"/>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773972" y="1894398"/>
            <a:ext cx="672542" cy="463306"/>
          </a:xfrm>
          <a:prstGeom prst="rect">
            <a:avLst/>
          </a:prstGeom>
        </p:spPr>
      </p:pic>
      <p:sp>
        <p:nvSpPr>
          <p:cNvPr id="15" name="Text Placeholder 3">
            <a:extLst>
              <a:ext uri="{FF2B5EF4-FFF2-40B4-BE49-F238E27FC236}">
                <a16:creationId xmlns:a16="http://schemas.microsoft.com/office/drawing/2014/main" id="{DBF2089B-ED52-6FD6-8CF6-ABB1C0149261}"/>
              </a:ext>
            </a:extLst>
          </p:cNvPr>
          <p:cNvSpPr txBox="1">
            <a:spLocks/>
          </p:cNvSpPr>
          <p:nvPr/>
        </p:nvSpPr>
        <p:spPr bwMode="gray">
          <a:xfrm>
            <a:off x="7564582" y="1557338"/>
            <a:ext cx="4147992"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Grootste zorg formuleren nieuw beleid</a:t>
            </a:r>
          </a:p>
        </p:txBody>
      </p:sp>
      <p:pic>
        <p:nvPicPr>
          <p:cNvPr id="6" name="Picture 5" descr="Icon&#10;&#10;Description automatically generated">
            <a:extLst>
              <a:ext uri="{FF2B5EF4-FFF2-40B4-BE49-F238E27FC236}">
                <a16:creationId xmlns:a16="http://schemas.microsoft.com/office/drawing/2014/main" id="{51344130-CF1A-0218-4157-F88D14B087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7696" y="3691306"/>
            <a:ext cx="1170670" cy="2257720"/>
          </a:xfrm>
          <a:prstGeom prst="rect">
            <a:avLst/>
          </a:prstGeom>
        </p:spPr>
      </p:pic>
      <p:sp>
        <p:nvSpPr>
          <p:cNvPr id="2" name="Rectangle 1">
            <a:extLst>
              <a:ext uri="{FF2B5EF4-FFF2-40B4-BE49-F238E27FC236}">
                <a16:creationId xmlns:a16="http://schemas.microsoft.com/office/drawing/2014/main" id="{E62AC65F-D449-DDEA-F3E4-D06E3A606ECC}"/>
              </a:ext>
            </a:extLst>
          </p:cNvPr>
          <p:cNvSpPr/>
          <p:nvPr/>
        </p:nvSpPr>
        <p:spPr bwMode="gray">
          <a:xfrm>
            <a:off x="457199" y="1868640"/>
            <a:ext cx="6525491" cy="1390702"/>
          </a:xfrm>
          <a:prstGeom prst="rect">
            <a:avLst/>
          </a:prstGeom>
          <a:noFill/>
          <a:ln w="19050">
            <a:solidFill>
              <a:schemeClr val="accent4">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Tree>
    <p:extLst>
      <p:ext uri="{BB962C8B-B14F-4D97-AF65-F5344CB8AC3E}">
        <p14:creationId xmlns:p14="http://schemas.microsoft.com/office/powerpoint/2010/main" val="1332887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sz="2000"/>
              <a:t>Het vasthouden van toptalent blijft een belangrijke zorg voor bedrijven.</a:t>
            </a:r>
          </a:p>
          <a:p>
            <a:pPr marL="1200150" lvl="2" indent="-285750">
              <a:buFont typeface="Arial" panose="020B0604020202020204" pitchFamily="34" charset="0"/>
              <a:buChar char="•"/>
            </a:pPr>
            <a:r>
              <a:rPr lang="nl-NL" sz="2000"/>
              <a:t>Investeren in training en ontwikkeling wordt gezien als een cruciale strategie.</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5.3 Talent behouden</a:t>
            </a:r>
          </a:p>
        </p:txBody>
      </p:sp>
      <p:sp>
        <p:nvSpPr>
          <p:cNvPr id="38" name="Rechteck 56">
            <a:extLst>
              <a:ext uri="{FF2B5EF4-FFF2-40B4-BE49-F238E27FC236}">
                <a16:creationId xmlns:a16="http://schemas.microsoft.com/office/drawing/2014/main" id="{19B172A2-C7D4-4CAF-99C0-5735D0739ADA}"/>
              </a:ext>
            </a:extLst>
          </p:cNvPr>
          <p:cNvSpPr/>
          <p:nvPr>
            <p:custDataLst>
              <p:tags r:id="rId5"/>
            </p:custDataLst>
          </p:nvPr>
        </p:nvSpPr>
        <p:spPr bwMode="gray">
          <a:xfrm>
            <a:off x="480471" y="4076738"/>
            <a:ext cx="11232153" cy="265443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1800">
              <a:solidFill>
                <a:schemeClr val="bg1"/>
              </a:solidFill>
            </a:endParaRPr>
          </a:p>
        </p:txBody>
      </p:sp>
      <p:grpSp>
        <p:nvGrpSpPr>
          <p:cNvPr id="2" name="Group 1">
            <a:extLst>
              <a:ext uri="{FF2B5EF4-FFF2-40B4-BE49-F238E27FC236}">
                <a16:creationId xmlns:a16="http://schemas.microsoft.com/office/drawing/2014/main" id="{3DE02347-DE7D-729D-7BDD-FE1035135731}"/>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4AE88CBE-835C-26E3-643E-D7781B6A022D}"/>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55BC8A7D-8AB3-893E-1ED6-60F1610B00CC}"/>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9DD43BF7-5AA5-4BB5-4249-7DFADF50F6D1}"/>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7EB56C69-24F5-B0CC-89C7-8E2E3149A3F0}"/>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7529867E-01B4-DCA4-5056-A1BF8CE01C00}"/>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2BA628C2-7DBC-E629-70A1-A8AD6A344C33}"/>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E41CA2E3-271C-B5C6-58AA-7B9455988570}"/>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B4BED7FA-EB33-E1F1-01A1-A6B151A599BA}"/>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35">
                <a:extLst>
                  <a:ext uri="{FF2B5EF4-FFF2-40B4-BE49-F238E27FC236}">
                    <a16:creationId xmlns:a16="http://schemas.microsoft.com/office/drawing/2014/main" id="{4652C0BD-4F8F-0359-A5FE-F514C115B2A5}"/>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36">
                <a:extLst>
                  <a:ext uri="{FF2B5EF4-FFF2-40B4-BE49-F238E27FC236}">
                    <a16:creationId xmlns:a16="http://schemas.microsoft.com/office/drawing/2014/main" id="{6C22ECB3-AB5F-0A26-0994-0ACADAA0FEA9}"/>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92C83293-9491-8C2E-0FEE-1D8EC5733357}"/>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2F57BAFC-39C8-144B-7F29-06CA9243AA80}"/>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8EA99356-6553-8C5A-C7D1-58E0A615F97E}"/>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8B87D062-958E-2BB0-EF51-8DA8CE4D28C8}"/>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09F880C1-87BE-C6FB-6A72-0BCEDA43A9F3}"/>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403C1B39-0E49-931A-1FC7-4668DC4F9DBC}"/>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2603CEBB-01A4-A91B-03FC-A203D9A0C21D}"/>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3AE924BB-2B64-E585-8F1F-DA9011D99AEB}"/>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32FE9D76-E17D-C1D0-3FF8-3014D289504F}"/>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E6EBF081-9093-5112-A557-490D2575F27B}"/>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E5360168-4E27-BE0B-12CD-DE0029521FA9}"/>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900A0F40-844C-0D52-319A-C767B948E21B}"/>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8CF79957-53F9-9AE2-8898-85E3E72CECC0}"/>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CC524462-94BD-9625-FB1B-F36FD2AA4D9E}"/>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BC24AEEC-2C58-969A-B6DF-77DAA675329C}"/>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67762036-7915-3F99-FEDE-AB9499425696}"/>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49EF2582-32E6-B782-55AE-4F30A18E2EF2}"/>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E03F546B-E510-739E-E041-B7EC715C011C}"/>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AFF2686F-28B4-827E-4724-AC09EC1836D7}"/>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5C809996-BFF7-08AA-B77F-20AD8515EF72}"/>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AEBD0C28-66D1-BA40-4522-8FDBE1E9BFF9}"/>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AA1A944C-2D04-F481-C0D1-77FCD8E9C7FB}"/>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1C458721-3A3B-924B-97E4-6947A8111C2F}"/>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DC5C96C2-1BEC-EBC7-5696-2B7D233038DE}"/>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2493130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Content Placeholder 11">
            <a:extLst>
              <a:ext uri="{FF2B5EF4-FFF2-40B4-BE49-F238E27FC236}">
                <a16:creationId xmlns:a16="http://schemas.microsoft.com/office/drawing/2014/main" id="{8020B950-343D-2128-08FA-F764E083A342}"/>
              </a:ext>
            </a:extLst>
          </p:cNvPr>
          <p:cNvGraphicFramePr>
            <a:graphicFrameLocks noGrp="1"/>
          </p:cNvGraphicFramePr>
          <p:nvPr>
            <p:ph idx="1"/>
            <p:extLst>
              <p:ext uri="{D42A27DB-BD31-4B8C-83A1-F6EECF244321}">
                <p14:modId xmlns:p14="http://schemas.microsoft.com/office/powerpoint/2010/main" val="3429455104"/>
              </p:ext>
            </p:extLst>
          </p:nvPr>
        </p:nvGraphicFramePr>
        <p:xfrm>
          <a:off x="479376" y="1917699"/>
          <a:ext cx="11231563" cy="3959239"/>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a:extLst>
              <a:ext uri="{FF2B5EF4-FFF2-40B4-BE49-F238E27FC236}">
                <a16:creationId xmlns:a16="http://schemas.microsoft.com/office/drawing/2014/main" id="{4AA7C063-878C-550A-EB60-14F03FE8DD92}"/>
              </a:ext>
            </a:extLst>
          </p:cNvPr>
          <p:cNvSpPr>
            <a:spLocks noGrp="1"/>
          </p:cNvSpPr>
          <p:nvPr>
            <p:ph type="sldNum" sz="quarter" idx="12"/>
          </p:nvPr>
        </p:nvSpPr>
        <p:spPr/>
        <p:txBody>
          <a:bodyPr/>
          <a:lstStyle/>
          <a:p>
            <a:fld id="{8FF9B0DE-3FEB-4AA0-B465-B80EF7C1333D}" type="slidenum">
              <a:rPr lang="nl-NL" smtClean="0"/>
              <a:t>27</a:t>
            </a:fld>
            <a:endParaRPr lang="nl-NL"/>
          </a:p>
        </p:txBody>
      </p:sp>
      <p:sp>
        <p:nvSpPr>
          <p:cNvPr id="4" name="Text Placeholder 3">
            <a:extLst>
              <a:ext uri="{FF2B5EF4-FFF2-40B4-BE49-F238E27FC236}">
                <a16:creationId xmlns:a16="http://schemas.microsoft.com/office/drawing/2014/main" id="{2DA07EF4-5085-F95D-C513-CBD509538125}"/>
              </a:ext>
            </a:extLst>
          </p:cNvPr>
          <p:cNvSpPr>
            <a:spLocks noGrp="1"/>
          </p:cNvSpPr>
          <p:nvPr>
            <p:ph type="body" sz="quarter" idx="15"/>
          </p:nvPr>
        </p:nvSpPr>
        <p:spPr/>
        <p:txBody>
          <a:bodyPr/>
          <a:lstStyle/>
          <a:p>
            <a:r>
              <a:rPr lang="nl-NL"/>
              <a:t>Talent behouden</a:t>
            </a:r>
          </a:p>
        </p:txBody>
      </p:sp>
      <p:sp>
        <p:nvSpPr>
          <p:cNvPr id="5" name="Title 4">
            <a:extLst>
              <a:ext uri="{FF2B5EF4-FFF2-40B4-BE49-F238E27FC236}">
                <a16:creationId xmlns:a16="http://schemas.microsoft.com/office/drawing/2014/main" id="{938047D2-6D67-489C-758E-5F066478216E}"/>
              </a:ext>
            </a:extLst>
          </p:cNvPr>
          <p:cNvSpPr>
            <a:spLocks noGrp="1"/>
          </p:cNvSpPr>
          <p:nvPr>
            <p:ph type="title"/>
          </p:nvPr>
        </p:nvSpPr>
        <p:spPr/>
        <p:txBody>
          <a:bodyPr/>
          <a:lstStyle/>
          <a:p>
            <a:r>
              <a:rPr lang="nl-NL"/>
              <a:t>Het vasthouden van toptalent komt ook dit jaar weer hoger op het zorgenlijstje. Bieden van opleidingsmogelijkheden, verhogen remuneratie en het versterken van het diversiteitsbeleid zijn ook nu nog de manieren waarop men talent tracht te behouden.</a:t>
            </a:r>
          </a:p>
        </p:txBody>
      </p:sp>
      <p:sp>
        <p:nvSpPr>
          <p:cNvPr id="6" name="Text Placeholder 5">
            <a:extLst>
              <a:ext uri="{FF2B5EF4-FFF2-40B4-BE49-F238E27FC236}">
                <a16:creationId xmlns:a16="http://schemas.microsoft.com/office/drawing/2014/main" id="{45B19797-B3C1-882C-6E18-F13FE4AE9D80}"/>
              </a:ext>
            </a:extLst>
          </p:cNvPr>
          <p:cNvSpPr>
            <a:spLocks noGrp="1"/>
          </p:cNvSpPr>
          <p:nvPr>
            <p:ph type="body" sz="quarter" idx="16"/>
          </p:nvPr>
        </p:nvSpPr>
        <p:spPr/>
        <p:txBody>
          <a:bodyPr/>
          <a:lstStyle/>
          <a:p>
            <a:r>
              <a:rPr lang="nl-NL"/>
              <a:t>Q: Wat doet u om talent voor uw bedrijf te behouden? </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*zie ook slide 6</a:t>
            </a:r>
            <a:endPar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1" name="Picture 40" descr="Icon&#10;&#10;Description automatically generated">
            <a:extLst>
              <a:ext uri="{FF2B5EF4-FFF2-40B4-BE49-F238E27FC236}">
                <a16:creationId xmlns:a16="http://schemas.microsoft.com/office/drawing/2014/main" id="{9764C014-9587-7049-832E-955788763A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18162" y="3619219"/>
            <a:ext cx="1170670" cy="2257720"/>
          </a:xfrm>
          <a:prstGeom prst="rect">
            <a:avLst/>
          </a:prstGeom>
        </p:spPr>
      </p:pic>
      <p:sp>
        <p:nvSpPr>
          <p:cNvPr id="42" name="TextBox 41">
            <a:extLst>
              <a:ext uri="{FF2B5EF4-FFF2-40B4-BE49-F238E27FC236}">
                <a16:creationId xmlns:a16="http://schemas.microsoft.com/office/drawing/2014/main" id="{A9C1900F-1280-361A-F43C-458F7E89F442}"/>
              </a:ext>
            </a:extLst>
          </p:cNvPr>
          <p:cNvSpPr txBox="1"/>
          <p:nvPr/>
        </p:nvSpPr>
        <p:spPr bwMode="gray">
          <a:xfrm>
            <a:off x="6402739" y="1917700"/>
            <a:ext cx="3315955" cy="2664349"/>
          </a:xfrm>
          <a:prstGeom prst="wedgeRoundRectCallout">
            <a:avLst>
              <a:gd name="adj1" fmla="val 30838"/>
              <a:gd name="adj2" fmla="val 58615"/>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a:lnSpc>
                <a:spcPct val="120000"/>
              </a:lnSpc>
              <a:buSzPct val="80000"/>
            </a:pPr>
            <a:r>
              <a:rPr lang="nl-NL" sz="1200" b="1" dirty="0">
                <a:solidFill>
                  <a:schemeClr val="accent4"/>
                </a:solidFill>
              </a:rPr>
              <a:t>      </a:t>
            </a:r>
            <a:r>
              <a:rPr lang="nl-NL" sz="1400" b="1" dirty="0">
                <a:solidFill>
                  <a:schemeClr val="accent4"/>
                </a:solidFill>
              </a:rPr>
              <a:t>Actuele zorgen onder topmanagers</a:t>
            </a:r>
          </a:p>
          <a:p>
            <a:pPr marL="171450" indent="-171450">
              <a:lnSpc>
                <a:spcPct val="120000"/>
              </a:lnSpc>
              <a:buSzPct val="80000"/>
              <a:buFont typeface="Arial" panose="020B0604020202020204" pitchFamily="34" charset="0"/>
              <a:buChar char="•"/>
            </a:pPr>
            <a:r>
              <a:rPr lang="nl-NL" sz="1200" i="1" dirty="0"/>
              <a:t>Een tekort aan talent heeft een negatieve invloed op de productiviteit en vertraagt ​​projecten, waardoor aandacht moet worden besteed aan het behoud van personeel.</a:t>
            </a:r>
          </a:p>
          <a:p>
            <a:pPr marL="171450" indent="-171450">
              <a:lnSpc>
                <a:spcPct val="120000"/>
              </a:lnSpc>
              <a:buSzPct val="80000"/>
              <a:buFont typeface="Arial" panose="020B0604020202020204" pitchFamily="34" charset="0"/>
              <a:buChar char="•"/>
            </a:pPr>
            <a:r>
              <a:rPr lang="nl-NL" sz="1200" i="1" dirty="0"/>
              <a:t>Een tekort aan geschoolde IT-professionals, wat leidt tot meer concurrentie om talent en hogere lonen, wat gevolgen heeft voor de operationele budgetten.</a:t>
            </a:r>
          </a:p>
          <a:p>
            <a:pPr marL="171450" indent="-171450">
              <a:lnSpc>
                <a:spcPct val="120000"/>
              </a:lnSpc>
              <a:buSzPct val="80000"/>
              <a:buFont typeface="Arial" panose="020B0604020202020204" pitchFamily="34" charset="0"/>
              <a:buChar char="•"/>
            </a:pPr>
            <a:endParaRPr lang="nl-NL" sz="1200" dirty="0"/>
          </a:p>
        </p:txBody>
      </p:sp>
      <p:sp>
        <p:nvSpPr>
          <p:cNvPr id="43" name="Freeform 13">
            <a:extLst>
              <a:ext uri="{FF2B5EF4-FFF2-40B4-BE49-F238E27FC236}">
                <a16:creationId xmlns:a16="http://schemas.microsoft.com/office/drawing/2014/main" id="{DD175B03-4E70-F5AC-68E2-627E1BF8BF2D}"/>
              </a:ext>
            </a:extLst>
          </p:cNvPr>
          <p:cNvSpPr>
            <a:spLocks noEditPoints="1"/>
          </p:cNvSpPr>
          <p:nvPr>
            <p:custDataLst>
              <p:tags r:id="rId1"/>
            </p:custDataLst>
          </p:nvPr>
        </p:nvSpPr>
        <p:spPr bwMode="gray">
          <a:xfrm>
            <a:off x="6502577" y="2139494"/>
            <a:ext cx="200363" cy="185520"/>
          </a:xfrm>
          <a:custGeom>
            <a:avLst/>
            <a:gdLst>
              <a:gd name="T0" fmla="*/ 108 w 3489"/>
              <a:gd name="T1" fmla="*/ 1405 h 3227"/>
              <a:gd name="T2" fmla="*/ 108 w 3489"/>
              <a:gd name="T3" fmla="*/ 0 h 3227"/>
              <a:gd name="T4" fmla="*/ 1405 w 3489"/>
              <a:gd name="T5" fmla="*/ 0 h 3227"/>
              <a:gd name="T6" fmla="*/ 1405 w 3489"/>
              <a:gd name="T7" fmla="*/ 1110 h 3227"/>
              <a:gd name="T8" fmla="*/ 1197 w 3489"/>
              <a:gd name="T9" fmla="*/ 2407 h 3227"/>
              <a:gd name="T10" fmla="*/ 296 w 3489"/>
              <a:gd name="T11" fmla="*/ 3227 h 3227"/>
              <a:gd name="T12" fmla="*/ 0 w 3489"/>
              <a:gd name="T13" fmla="*/ 2750 h 3227"/>
              <a:gd name="T14" fmla="*/ 541 w 3489"/>
              <a:gd name="T15" fmla="*/ 2283 h 3227"/>
              <a:gd name="T16" fmla="*/ 739 w 3489"/>
              <a:gd name="T17" fmla="*/ 1405 h 3227"/>
              <a:gd name="T18" fmla="*/ 108 w 3489"/>
              <a:gd name="T19" fmla="*/ 1405 h 3227"/>
              <a:gd name="T20" fmla="*/ 2192 w 3489"/>
              <a:gd name="T21" fmla="*/ 1405 h 3227"/>
              <a:gd name="T22" fmla="*/ 2192 w 3489"/>
              <a:gd name="T23" fmla="*/ 0 h 3227"/>
              <a:gd name="T24" fmla="*/ 3489 w 3489"/>
              <a:gd name="T25" fmla="*/ 0 h 3227"/>
              <a:gd name="T26" fmla="*/ 3489 w 3489"/>
              <a:gd name="T27" fmla="*/ 1110 h 3227"/>
              <a:gd name="T28" fmla="*/ 3281 w 3489"/>
              <a:gd name="T29" fmla="*/ 2407 h 3227"/>
              <a:gd name="T30" fmla="*/ 2380 w 3489"/>
              <a:gd name="T31" fmla="*/ 3227 h 3227"/>
              <a:gd name="T32" fmla="*/ 2084 w 3489"/>
              <a:gd name="T33" fmla="*/ 2750 h 3227"/>
              <a:gd name="T34" fmla="*/ 2625 w 3489"/>
              <a:gd name="T35" fmla="*/ 2283 h 3227"/>
              <a:gd name="T36" fmla="*/ 2823 w 3489"/>
              <a:gd name="T37" fmla="*/ 1405 h 3227"/>
              <a:gd name="T38" fmla="*/ 2192 w 3489"/>
              <a:gd name="T39" fmla="*/ 1405 h 3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89" h="3227">
                <a:moveTo>
                  <a:pt x="108" y="1405"/>
                </a:moveTo>
                <a:lnTo>
                  <a:pt x="108" y="0"/>
                </a:lnTo>
                <a:lnTo>
                  <a:pt x="1405" y="0"/>
                </a:lnTo>
                <a:lnTo>
                  <a:pt x="1405" y="1110"/>
                </a:lnTo>
                <a:cubicBezTo>
                  <a:pt x="1405" y="1710"/>
                  <a:pt x="1336" y="2143"/>
                  <a:pt x="1197" y="2407"/>
                </a:cubicBezTo>
                <a:cubicBezTo>
                  <a:pt x="1004" y="2770"/>
                  <a:pt x="704" y="3043"/>
                  <a:pt x="296" y="3227"/>
                </a:cubicBezTo>
                <a:lnTo>
                  <a:pt x="0" y="2750"/>
                </a:lnTo>
                <a:cubicBezTo>
                  <a:pt x="242" y="2651"/>
                  <a:pt x="422" y="2496"/>
                  <a:pt x="541" y="2283"/>
                </a:cubicBezTo>
                <a:cubicBezTo>
                  <a:pt x="660" y="2070"/>
                  <a:pt x="726" y="1777"/>
                  <a:pt x="739" y="1405"/>
                </a:cubicBezTo>
                <a:lnTo>
                  <a:pt x="108" y="1405"/>
                </a:lnTo>
                <a:close/>
                <a:moveTo>
                  <a:pt x="2192" y="1405"/>
                </a:moveTo>
                <a:lnTo>
                  <a:pt x="2192" y="0"/>
                </a:lnTo>
                <a:lnTo>
                  <a:pt x="3489" y="0"/>
                </a:lnTo>
                <a:lnTo>
                  <a:pt x="3489" y="1110"/>
                </a:lnTo>
                <a:cubicBezTo>
                  <a:pt x="3489" y="1710"/>
                  <a:pt x="3420" y="2143"/>
                  <a:pt x="3281" y="2407"/>
                </a:cubicBezTo>
                <a:cubicBezTo>
                  <a:pt x="3088" y="2770"/>
                  <a:pt x="2788" y="3043"/>
                  <a:pt x="2380" y="3227"/>
                </a:cubicBezTo>
                <a:lnTo>
                  <a:pt x="2084" y="2750"/>
                </a:lnTo>
                <a:cubicBezTo>
                  <a:pt x="2326" y="2651"/>
                  <a:pt x="2506" y="2496"/>
                  <a:pt x="2625" y="2283"/>
                </a:cubicBezTo>
                <a:cubicBezTo>
                  <a:pt x="2744" y="2070"/>
                  <a:pt x="2810" y="1777"/>
                  <a:pt x="2823" y="1405"/>
                </a:cubicBezTo>
                <a:lnTo>
                  <a:pt x="2192" y="1405"/>
                </a:lnTo>
                <a:close/>
              </a:path>
            </a:pathLst>
          </a:custGeom>
          <a:solidFill>
            <a:schemeClr val="accent4"/>
          </a:solidFill>
          <a:ln w="19050">
            <a:noFill/>
          </a:ln>
        </p:spPr>
        <p:txBody>
          <a:bodyPr vert="horz" wrap="square" lIns="91440" tIns="45720" rIns="91440" bIns="45720" numCol="1" anchor="t" anchorCtr="0" compatLnSpc="1">
            <a:prstTxWarp prst="textNoShape">
              <a:avLst/>
            </a:prstTxWarp>
          </a:bodyPr>
          <a:lstStyle/>
          <a:p>
            <a:endParaRPr lang="nl-NL"/>
          </a:p>
        </p:txBody>
      </p:sp>
      <p:sp>
        <p:nvSpPr>
          <p:cNvPr id="17" name="Oval 16">
            <a:extLst>
              <a:ext uri="{FF2B5EF4-FFF2-40B4-BE49-F238E27FC236}">
                <a16:creationId xmlns:a16="http://schemas.microsoft.com/office/drawing/2014/main" id="{528711BB-CAEE-72A2-B35F-C7FA6F5B3E50}"/>
              </a:ext>
            </a:extLst>
          </p:cNvPr>
          <p:cNvSpPr/>
          <p:nvPr/>
        </p:nvSpPr>
        <p:spPr>
          <a:xfrm>
            <a:off x="5728950" y="2139494"/>
            <a:ext cx="387199" cy="395286"/>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chemeClr val="accent4"/>
              </a:solidFill>
              <a:effectLst/>
              <a:uLnTx/>
              <a:uFillTx/>
              <a:latin typeface="Calibri"/>
              <a:ea typeface="+mn-ea"/>
              <a:cs typeface="Arial" pitchFamily="34" charset="0"/>
            </a:endParaRPr>
          </a:p>
        </p:txBody>
      </p:sp>
      <p:sp>
        <p:nvSpPr>
          <p:cNvPr id="18" name="TextBox 17">
            <a:extLst>
              <a:ext uri="{FF2B5EF4-FFF2-40B4-BE49-F238E27FC236}">
                <a16:creationId xmlns:a16="http://schemas.microsoft.com/office/drawing/2014/main" id="{C9CFEACF-3A07-351B-D3BF-4ED614DD675C}"/>
              </a:ext>
            </a:extLst>
          </p:cNvPr>
          <p:cNvSpPr txBox="1"/>
          <p:nvPr/>
        </p:nvSpPr>
        <p:spPr bwMode="gray">
          <a:xfrm>
            <a:off x="5796703" y="2207193"/>
            <a:ext cx="666750" cy="295275"/>
          </a:xfrm>
          <a:prstGeom prst="rect">
            <a:avLst/>
          </a:prstGeom>
          <a:noFill/>
        </p:spPr>
        <p:txBody>
          <a:bodyPr wrap="square" lIns="0" tIns="0" rIns="0" bIns="0" rtlCol="0">
            <a:noAutofit/>
          </a:bodyPr>
          <a:lstStyle/>
          <a:p>
            <a:pPr>
              <a:lnSpc>
                <a:spcPct val="120000"/>
              </a:lnSpc>
              <a:buSzPct val="80000"/>
            </a:pPr>
            <a:r>
              <a:rPr lang="nl-NL" sz="1400" b="1">
                <a:solidFill>
                  <a:schemeClr val="accent4"/>
                </a:solidFill>
              </a:rPr>
              <a:t>62%</a:t>
            </a:r>
          </a:p>
        </p:txBody>
      </p:sp>
      <p:sp>
        <p:nvSpPr>
          <p:cNvPr id="19" name="TextBox 18">
            <a:extLst>
              <a:ext uri="{FF2B5EF4-FFF2-40B4-BE49-F238E27FC236}">
                <a16:creationId xmlns:a16="http://schemas.microsoft.com/office/drawing/2014/main" id="{5290F8F2-D093-AD3C-FFF3-30A52B154FED}"/>
              </a:ext>
            </a:extLst>
          </p:cNvPr>
          <p:cNvSpPr txBox="1"/>
          <p:nvPr/>
        </p:nvSpPr>
        <p:spPr bwMode="gray">
          <a:xfrm>
            <a:off x="5422236" y="1643062"/>
            <a:ext cx="1084411" cy="295275"/>
          </a:xfrm>
          <a:prstGeom prst="rect">
            <a:avLst/>
          </a:prstGeom>
          <a:noFill/>
          <a:ln>
            <a:noFill/>
          </a:ln>
        </p:spPr>
        <p:txBody>
          <a:bodyPr wrap="square" lIns="0" tIns="0" rIns="0" bIns="0" rtlCol="0">
            <a:noAutofit/>
          </a:bodyPr>
          <a:lstStyle/>
          <a:p>
            <a:pPr algn="ctr">
              <a:lnSpc>
                <a:spcPct val="120000"/>
              </a:lnSpc>
              <a:buSzPct val="80000"/>
            </a:pPr>
            <a:r>
              <a:rPr lang="nl-NL" sz="1200" b="1" i="1"/>
              <a:t>Talent behouden 2023:</a:t>
            </a:r>
          </a:p>
        </p:txBody>
      </p:sp>
      <p:sp>
        <p:nvSpPr>
          <p:cNvPr id="20" name="Oval 19">
            <a:extLst>
              <a:ext uri="{FF2B5EF4-FFF2-40B4-BE49-F238E27FC236}">
                <a16:creationId xmlns:a16="http://schemas.microsoft.com/office/drawing/2014/main" id="{BC2CF637-07B5-B922-CE4A-B5C7A0E8F055}"/>
              </a:ext>
            </a:extLst>
          </p:cNvPr>
          <p:cNvSpPr/>
          <p:nvPr/>
        </p:nvSpPr>
        <p:spPr>
          <a:xfrm>
            <a:off x="5728950" y="2864907"/>
            <a:ext cx="387199" cy="395286"/>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chemeClr val="accent4"/>
              </a:solidFill>
              <a:effectLst/>
              <a:uLnTx/>
              <a:uFillTx/>
              <a:latin typeface="Calibri"/>
              <a:ea typeface="+mn-ea"/>
              <a:cs typeface="Arial" pitchFamily="34" charset="0"/>
            </a:endParaRPr>
          </a:p>
        </p:txBody>
      </p:sp>
      <p:sp>
        <p:nvSpPr>
          <p:cNvPr id="21" name="TextBox 20">
            <a:extLst>
              <a:ext uri="{FF2B5EF4-FFF2-40B4-BE49-F238E27FC236}">
                <a16:creationId xmlns:a16="http://schemas.microsoft.com/office/drawing/2014/main" id="{C251D4E0-164E-1CFA-5C59-994135B97B0F}"/>
              </a:ext>
            </a:extLst>
          </p:cNvPr>
          <p:cNvSpPr txBox="1"/>
          <p:nvPr/>
        </p:nvSpPr>
        <p:spPr bwMode="gray">
          <a:xfrm>
            <a:off x="5796703" y="2932606"/>
            <a:ext cx="666750" cy="295275"/>
          </a:xfrm>
          <a:prstGeom prst="rect">
            <a:avLst/>
          </a:prstGeom>
          <a:noFill/>
        </p:spPr>
        <p:txBody>
          <a:bodyPr wrap="square" lIns="0" tIns="0" rIns="0" bIns="0" rtlCol="0">
            <a:noAutofit/>
          </a:bodyPr>
          <a:lstStyle/>
          <a:p>
            <a:pPr>
              <a:lnSpc>
                <a:spcPct val="120000"/>
              </a:lnSpc>
              <a:buSzPct val="80000"/>
            </a:pPr>
            <a:r>
              <a:rPr lang="nl-NL" sz="1400" b="1">
                <a:solidFill>
                  <a:schemeClr val="accent4"/>
                </a:solidFill>
              </a:rPr>
              <a:t>64%</a:t>
            </a:r>
          </a:p>
        </p:txBody>
      </p:sp>
      <p:sp>
        <p:nvSpPr>
          <p:cNvPr id="22" name="Oval 21">
            <a:extLst>
              <a:ext uri="{FF2B5EF4-FFF2-40B4-BE49-F238E27FC236}">
                <a16:creationId xmlns:a16="http://schemas.microsoft.com/office/drawing/2014/main" id="{51E38692-9A16-72BB-91A4-3B79F96AF2D0}"/>
              </a:ext>
            </a:extLst>
          </p:cNvPr>
          <p:cNvSpPr/>
          <p:nvPr/>
        </p:nvSpPr>
        <p:spPr>
          <a:xfrm>
            <a:off x="5728950" y="3613431"/>
            <a:ext cx="387199" cy="395286"/>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chemeClr val="accent4"/>
              </a:solidFill>
              <a:effectLst/>
              <a:uLnTx/>
              <a:uFillTx/>
              <a:latin typeface="Calibri"/>
              <a:ea typeface="+mn-ea"/>
              <a:cs typeface="Arial" pitchFamily="34" charset="0"/>
            </a:endParaRPr>
          </a:p>
        </p:txBody>
      </p:sp>
      <p:sp>
        <p:nvSpPr>
          <p:cNvPr id="23" name="TextBox 22">
            <a:extLst>
              <a:ext uri="{FF2B5EF4-FFF2-40B4-BE49-F238E27FC236}">
                <a16:creationId xmlns:a16="http://schemas.microsoft.com/office/drawing/2014/main" id="{88815AFE-A82A-291C-10D4-C84A32DAC577}"/>
              </a:ext>
            </a:extLst>
          </p:cNvPr>
          <p:cNvSpPr txBox="1"/>
          <p:nvPr/>
        </p:nvSpPr>
        <p:spPr bwMode="gray">
          <a:xfrm>
            <a:off x="5796703" y="3681130"/>
            <a:ext cx="666750" cy="295275"/>
          </a:xfrm>
          <a:prstGeom prst="rect">
            <a:avLst/>
          </a:prstGeom>
          <a:noFill/>
        </p:spPr>
        <p:txBody>
          <a:bodyPr wrap="square" lIns="0" tIns="0" rIns="0" bIns="0" rtlCol="0">
            <a:noAutofit/>
          </a:bodyPr>
          <a:lstStyle/>
          <a:p>
            <a:pPr>
              <a:lnSpc>
                <a:spcPct val="120000"/>
              </a:lnSpc>
              <a:buSzPct val="80000"/>
            </a:pPr>
            <a:r>
              <a:rPr lang="nl-NL" sz="1400" b="1">
                <a:solidFill>
                  <a:schemeClr val="accent4"/>
                </a:solidFill>
              </a:rPr>
              <a:t>52%</a:t>
            </a:r>
          </a:p>
        </p:txBody>
      </p:sp>
      <p:sp>
        <p:nvSpPr>
          <p:cNvPr id="24" name="Oval 23">
            <a:extLst>
              <a:ext uri="{FF2B5EF4-FFF2-40B4-BE49-F238E27FC236}">
                <a16:creationId xmlns:a16="http://schemas.microsoft.com/office/drawing/2014/main" id="{67787E67-AA4E-2368-7191-D4B490F6BBA6}"/>
              </a:ext>
            </a:extLst>
          </p:cNvPr>
          <p:cNvSpPr/>
          <p:nvPr/>
        </p:nvSpPr>
        <p:spPr>
          <a:xfrm>
            <a:off x="5728950" y="4435008"/>
            <a:ext cx="387199" cy="395286"/>
          </a:xfrm>
          <a:prstGeom prst="ellipse">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400" b="1" i="0" u="none" strike="noStrike" kern="1200" cap="none" spc="0" normalizeH="0" baseline="0" noProof="0">
              <a:ln>
                <a:noFill/>
              </a:ln>
              <a:solidFill>
                <a:schemeClr val="accent4"/>
              </a:solidFill>
              <a:effectLst/>
              <a:uLnTx/>
              <a:uFillTx/>
              <a:latin typeface="Calibri"/>
              <a:ea typeface="+mn-ea"/>
              <a:cs typeface="Arial" pitchFamily="34" charset="0"/>
            </a:endParaRPr>
          </a:p>
        </p:txBody>
      </p:sp>
      <p:sp>
        <p:nvSpPr>
          <p:cNvPr id="25" name="TextBox 24">
            <a:extLst>
              <a:ext uri="{FF2B5EF4-FFF2-40B4-BE49-F238E27FC236}">
                <a16:creationId xmlns:a16="http://schemas.microsoft.com/office/drawing/2014/main" id="{4E5F2B15-2FE7-4CD6-8B00-0AA7616EA12F}"/>
              </a:ext>
            </a:extLst>
          </p:cNvPr>
          <p:cNvSpPr txBox="1"/>
          <p:nvPr/>
        </p:nvSpPr>
        <p:spPr bwMode="gray">
          <a:xfrm>
            <a:off x="5796703" y="4502707"/>
            <a:ext cx="666750" cy="295275"/>
          </a:xfrm>
          <a:prstGeom prst="rect">
            <a:avLst/>
          </a:prstGeom>
          <a:noFill/>
        </p:spPr>
        <p:txBody>
          <a:bodyPr wrap="square" lIns="0" tIns="0" rIns="0" bIns="0" rtlCol="0">
            <a:noAutofit/>
          </a:bodyPr>
          <a:lstStyle/>
          <a:p>
            <a:pPr>
              <a:lnSpc>
                <a:spcPct val="120000"/>
              </a:lnSpc>
              <a:buSzPct val="80000"/>
            </a:pPr>
            <a:r>
              <a:rPr lang="nl-NL" sz="1400" b="1">
                <a:solidFill>
                  <a:schemeClr val="accent4"/>
                </a:solidFill>
              </a:rPr>
              <a:t>46%</a:t>
            </a:r>
          </a:p>
        </p:txBody>
      </p:sp>
      <p:sp>
        <p:nvSpPr>
          <p:cNvPr id="44" name="Rectangle 43">
            <a:extLst>
              <a:ext uri="{FF2B5EF4-FFF2-40B4-BE49-F238E27FC236}">
                <a16:creationId xmlns:a16="http://schemas.microsoft.com/office/drawing/2014/main" id="{0E831A02-263F-F2C6-5705-789E284426A0}"/>
              </a:ext>
            </a:extLst>
          </p:cNvPr>
          <p:cNvSpPr/>
          <p:nvPr/>
        </p:nvSpPr>
        <p:spPr bwMode="gray">
          <a:xfrm>
            <a:off x="5614965" y="2076450"/>
            <a:ext cx="515113" cy="2843214"/>
          </a:xfrm>
          <a:prstGeom prst="rect">
            <a:avLst/>
          </a:prstGeom>
          <a:solidFill>
            <a:srgbClr val="FFFFFF">
              <a:alpha val="54902"/>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nvGrpSpPr>
          <p:cNvPr id="2" name="Group 1">
            <a:extLst>
              <a:ext uri="{FF2B5EF4-FFF2-40B4-BE49-F238E27FC236}">
                <a16:creationId xmlns:a16="http://schemas.microsoft.com/office/drawing/2014/main" id="{30DD54FB-4463-9270-2AB8-848B865BAD22}"/>
              </a:ext>
            </a:extLst>
          </p:cNvPr>
          <p:cNvGrpSpPr/>
          <p:nvPr/>
        </p:nvGrpSpPr>
        <p:grpSpPr>
          <a:xfrm>
            <a:off x="10034687" y="1692199"/>
            <a:ext cx="2458193" cy="816041"/>
            <a:chOff x="10034687" y="4063612"/>
            <a:chExt cx="2458193" cy="816041"/>
          </a:xfrm>
        </p:grpSpPr>
        <p:sp>
          <p:nvSpPr>
            <p:cNvPr id="7" name="Freeform: Shape 6">
              <a:extLst>
                <a:ext uri="{FF2B5EF4-FFF2-40B4-BE49-F238E27FC236}">
                  <a16:creationId xmlns:a16="http://schemas.microsoft.com/office/drawing/2014/main" id="{24E1B5C7-6E96-2CD0-7655-7528DFFE3566}"/>
                </a:ext>
              </a:extLst>
            </p:cNvPr>
            <p:cNvSpPr/>
            <p:nvPr/>
          </p:nvSpPr>
          <p:spPr bwMode="gray">
            <a:xfrm>
              <a:off x="10034687" y="4344525"/>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FFEBCA"/>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8" name="Group 7">
              <a:extLst>
                <a:ext uri="{FF2B5EF4-FFF2-40B4-BE49-F238E27FC236}">
                  <a16:creationId xmlns:a16="http://schemas.microsoft.com/office/drawing/2014/main" id="{F25DED73-9931-8AF0-4F7C-A2E123C9C9AA}"/>
                </a:ext>
              </a:extLst>
            </p:cNvPr>
            <p:cNvGrpSpPr/>
            <p:nvPr/>
          </p:nvGrpSpPr>
          <p:grpSpPr>
            <a:xfrm>
              <a:off x="10044112" y="4063612"/>
              <a:ext cx="2081216" cy="816041"/>
              <a:chOff x="10044112" y="4063612"/>
              <a:chExt cx="2081216" cy="816041"/>
            </a:xfrm>
          </p:grpSpPr>
          <p:sp>
            <p:nvSpPr>
              <p:cNvPr id="9" name="TextBox 8">
                <a:extLst>
                  <a:ext uri="{FF2B5EF4-FFF2-40B4-BE49-F238E27FC236}">
                    <a16:creationId xmlns:a16="http://schemas.microsoft.com/office/drawing/2014/main" id="{2A608E46-49B0-B69E-D701-972C83A73015}"/>
                  </a:ext>
                </a:extLst>
              </p:cNvPr>
              <p:cNvSpPr txBox="1"/>
              <p:nvPr/>
            </p:nvSpPr>
            <p:spPr bwMode="gray">
              <a:xfrm>
                <a:off x="10503497" y="4063612"/>
                <a:ext cx="1621830" cy="205432"/>
              </a:xfrm>
              <a:prstGeom prst="rect">
                <a:avLst/>
              </a:prstGeom>
              <a:noFill/>
            </p:spPr>
            <p:txBody>
              <a:bodyPr wrap="square" lIns="0" tIns="0" rIns="0" bIns="0" rtlCol="0">
                <a:noAutofit/>
              </a:bodyPr>
              <a:lstStyle/>
              <a:p>
                <a:pPr algn="r">
                  <a:lnSpc>
                    <a:spcPct val="120000"/>
                  </a:lnSpc>
                  <a:buSzPct val="80000"/>
                </a:pPr>
                <a:r>
                  <a:rPr lang="nl-NL" sz="1200" b="1" dirty="0">
                    <a:solidFill>
                      <a:schemeClr val="accent5">
                        <a:lumMod val="25000"/>
                      </a:schemeClr>
                    </a:solidFill>
                  </a:rPr>
                  <a:t>Talent</a:t>
                </a:r>
              </a:p>
            </p:txBody>
          </p:sp>
          <p:sp>
            <p:nvSpPr>
              <p:cNvPr id="10" name="Oval 9">
                <a:extLst>
                  <a:ext uri="{FF2B5EF4-FFF2-40B4-BE49-F238E27FC236}">
                    <a16:creationId xmlns:a16="http://schemas.microsoft.com/office/drawing/2014/main" id="{B2A56FDC-983E-CDAD-007E-F32C74A76382}"/>
                  </a:ext>
                </a:extLst>
              </p:cNvPr>
              <p:cNvSpPr/>
              <p:nvPr/>
            </p:nvSpPr>
            <p:spPr>
              <a:xfrm>
                <a:off x="10044114" y="4344527"/>
                <a:ext cx="535126" cy="535126"/>
              </a:xfrm>
              <a:prstGeom prst="ellipse">
                <a:avLst/>
              </a:prstGeom>
              <a:solidFill>
                <a:schemeClr val="accent4"/>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11" name="TextBox 27">
                <a:extLst>
                  <a:ext uri="{FF2B5EF4-FFF2-40B4-BE49-F238E27FC236}">
                    <a16:creationId xmlns:a16="http://schemas.microsoft.com/office/drawing/2014/main" id="{247939EB-7E9B-E05C-2E6C-2BF56CEC4BA3}"/>
                  </a:ext>
                </a:extLst>
              </p:cNvPr>
              <p:cNvSpPr txBox="1"/>
              <p:nvPr/>
            </p:nvSpPr>
            <p:spPr bwMode="gray">
              <a:xfrm>
                <a:off x="10044112" y="4344526"/>
                <a:ext cx="535127" cy="529355"/>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dirty="0">
                    <a:solidFill>
                      <a:schemeClr val="bg1"/>
                    </a:solidFill>
                  </a:rPr>
                  <a:t>19</a:t>
                </a:r>
                <a:r>
                  <a:rPr lang="nl-NL" b="1" dirty="0">
                    <a:solidFill>
                      <a:schemeClr val="bg1"/>
                    </a:solidFill>
                  </a:rPr>
                  <a:t>%</a:t>
                </a:r>
              </a:p>
            </p:txBody>
          </p:sp>
          <p:sp>
            <p:nvSpPr>
              <p:cNvPr id="12" name="TextBox 25">
                <a:extLst>
                  <a:ext uri="{FF2B5EF4-FFF2-40B4-BE49-F238E27FC236}">
                    <a16:creationId xmlns:a16="http://schemas.microsoft.com/office/drawing/2014/main" id="{FD841393-F17B-1773-5AA1-05FA5D58C897}"/>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dirty="0">
                    <a:solidFill>
                      <a:srgbClr val="F49800"/>
                    </a:solidFill>
                  </a:rPr>
                  <a:t>van de topmanagers beschouwt dit als actuele zorg*</a:t>
                </a:r>
              </a:p>
            </p:txBody>
          </p:sp>
        </p:grpSp>
      </p:grpSp>
      <p:grpSp>
        <p:nvGrpSpPr>
          <p:cNvPr id="13" name="Group 12">
            <a:extLst>
              <a:ext uri="{FF2B5EF4-FFF2-40B4-BE49-F238E27FC236}">
                <a16:creationId xmlns:a16="http://schemas.microsoft.com/office/drawing/2014/main" id="{EFEE0DF2-1FE0-CB05-EE97-15B220076FC5}"/>
              </a:ext>
            </a:extLst>
          </p:cNvPr>
          <p:cNvGrpSpPr/>
          <p:nvPr/>
        </p:nvGrpSpPr>
        <p:grpSpPr>
          <a:xfrm>
            <a:off x="11385264" y="1634450"/>
            <a:ext cx="263069" cy="276862"/>
            <a:chOff x="11072812" y="2581276"/>
            <a:chExt cx="423863" cy="446088"/>
          </a:xfrm>
          <a:solidFill>
            <a:schemeClr val="accent5">
              <a:lumMod val="25000"/>
            </a:schemeClr>
          </a:solidFill>
        </p:grpSpPr>
        <p:sp>
          <p:nvSpPr>
            <p:cNvPr id="14" name="Freeform 73">
              <a:extLst>
                <a:ext uri="{FF2B5EF4-FFF2-40B4-BE49-F238E27FC236}">
                  <a16:creationId xmlns:a16="http://schemas.microsoft.com/office/drawing/2014/main" id="{521F581D-3EA0-D536-DAF2-6BD905EC36B9}"/>
                </a:ext>
              </a:extLst>
            </p:cNvPr>
            <p:cNvSpPr>
              <a:spLocks noEditPoints="1"/>
            </p:cNvSpPr>
            <p:nvPr/>
          </p:nvSpPr>
          <p:spPr bwMode="auto">
            <a:xfrm>
              <a:off x="11169650" y="2773364"/>
              <a:ext cx="125413" cy="152400"/>
            </a:xfrm>
            <a:custGeom>
              <a:avLst/>
              <a:gdLst>
                <a:gd name="T0" fmla="*/ 38 w 76"/>
                <a:gd name="T1" fmla="*/ 0 h 92"/>
                <a:gd name="T2" fmla="*/ 0 w 76"/>
                <a:gd name="T3" fmla="*/ 38 h 92"/>
                <a:gd name="T4" fmla="*/ 12 w 76"/>
                <a:gd name="T5" fmla="*/ 65 h 92"/>
                <a:gd name="T6" fmla="*/ 18 w 76"/>
                <a:gd name="T7" fmla="*/ 74 h 92"/>
                <a:gd name="T8" fmla="*/ 21 w 76"/>
                <a:gd name="T9" fmla="*/ 87 h 92"/>
                <a:gd name="T10" fmla="*/ 27 w 76"/>
                <a:gd name="T11" fmla="*/ 92 h 92"/>
                <a:gd name="T12" fmla="*/ 48 w 76"/>
                <a:gd name="T13" fmla="*/ 92 h 92"/>
                <a:gd name="T14" fmla="*/ 55 w 76"/>
                <a:gd name="T15" fmla="*/ 87 h 92"/>
                <a:gd name="T16" fmla="*/ 58 w 76"/>
                <a:gd name="T17" fmla="*/ 74 h 92"/>
                <a:gd name="T18" fmla="*/ 64 w 76"/>
                <a:gd name="T19" fmla="*/ 65 h 92"/>
                <a:gd name="T20" fmla="*/ 76 w 76"/>
                <a:gd name="T21" fmla="*/ 38 h 92"/>
                <a:gd name="T22" fmla="*/ 38 w 76"/>
                <a:gd name="T23" fmla="*/ 0 h 92"/>
                <a:gd name="T24" fmla="*/ 54 w 76"/>
                <a:gd name="T25" fmla="*/ 55 h 92"/>
                <a:gd name="T26" fmla="*/ 45 w 76"/>
                <a:gd name="T27" fmla="*/ 71 h 92"/>
                <a:gd name="T28" fmla="*/ 45 w 76"/>
                <a:gd name="T29" fmla="*/ 71 h 92"/>
                <a:gd name="T30" fmla="*/ 43 w 76"/>
                <a:gd name="T31" fmla="*/ 78 h 92"/>
                <a:gd name="T32" fmla="*/ 33 w 76"/>
                <a:gd name="T33" fmla="*/ 78 h 92"/>
                <a:gd name="T34" fmla="*/ 31 w 76"/>
                <a:gd name="T35" fmla="*/ 71 h 92"/>
                <a:gd name="T36" fmla="*/ 31 w 76"/>
                <a:gd name="T37" fmla="*/ 70 h 92"/>
                <a:gd name="T38" fmla="*/ 22 w 76"/>
                <a:gd name="T39" fmla="*/ 55 h 92"/>
                <a:gd name="T40" fmla="*/ 13 w 76"/>
                <a:gd name="T41" fmla="*/ 38 h 92"/>
                <a:gd name="T42" fmla="*/ 38 w 76"/>
                <a:gd name="T43" fmla="*/ 13 h 92"/>
                <a:gd name="T44" fmla="*/ 62 w 76"/>
                <a:gd name="T45" fmla="*/ 38 h 92"/>
                <a:gd name="T46" fmla="*/ 54 w 76"/>
                <a:gd name="T47" fmla="*/ 5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92">
                  <a:moveTo>
                    <a:pt x="38" y="0"/>
                  </a:moveTo>
                  <a:cubicBezTo>
                    <a:pt x="17" y="0"/>
                    <a:pt x="0" y="17"/>
                    <a:pt x="0" y="38"/>
                  </a:cubicBezTo>
                  <a:cubicBezTo>
                    <a:pt x="0" y="52"/>
                    <a:pt x="11" y="63"/>
                    <a:pt x="12" y="65"/>
                  </a:cubicBezTo>
                  <a:cubicBezTo>
                    <a:pt x="14" y="67"/>
                    <a:pt x="17" y="71"/>
                    <a:pt x="18" y="74"/>
                  </a:cubicBezTo>
                  <a:cubicBezTo>
                    <a:pt x="21" y="87"/>
                    <a:pt x="21" y="87"/>
                    <a:pt x="21" y="87"/>
                  </a:cubicBezTo>
                  <a:cubicBezTo>
                    <a:pt x="21" y="90"/>
                    <a:pt x="24" y="92"/>
                    <a:pt x="27" y="92"/>
                  </a:cubicBezTo>
                  <a:cubicBezTo>
                    <a:pt x="48" y="92"/>
                    <a:pt x="48" y="92"/>
                    <a:pt x="48" y="92"/>
                  </a:cubicBezTo>
                  <a:cubicBezTo>
                    <a:pt x="51" y="92"/>
                    <a:pt x="54" y="90"/>
                    <a:pt x="55" y="87"/>
                  </a:cubicBezTo>
                  <a:cubicBezTo>
                    <a:pt x="58" y="74"/>
                    <a:pt x="58" y="74"/>
                    <a:pt x="58" y="74"/>
                  </a:cubicBezTo>
                  <a:cubicBezTo>
                    <a:pt x="59" y="71"/>
                    <a:pt x="62" y="67"/>
                    <a:pt x="64" y="65"/>
                  </a:cubicBezTo>
                  <a:cubicBezTo>
                    <a:pt x="65" y="63"/>
                    <a:pt x="76" y="52"/>
                    <a:pt x="76" y="38"/>
                  </a:cubicBezTo>
                  <a:cubicBezTo>
                    <a:pt x="76" y="17"/>
                    <a:pt x="59" y="0"/>
                    <a:pt x="38" y="0"/>
                  </a:cubicBezTo>
                  <a:close/>
                  <a:moveTo>
                    <a:pt x="54" y="55"/>
                  </a:moveTo>
                  <a:cubicBezTo>
                    <a:pt x="50" y="59"/>
                    <a:pt x="46" y="65"/>
                    <a:pt x="45" y="71"/>
                  </a:cubicBezTo>
                  <a:cubicBezTo>
                    <a:pt x="45" y="71"/>
                    <a:pt x="45" y="71"/>
                    <a:pt x="45" y="71"/>
                  </a:cubicBezTo>
                  <a:cubicBezTo>
                    <a:pt x="43" y="78"/>
                    <a:pt x="43" y="78"/>
                    <a:pt x="43" y="78"/>
                  </a:cubicBezTo>
                  <a:cubicBezTo>
                    <a:pt x="33" y="78"/>
                    <a:pt x="33" y="78"/>
                    <a:pt x="33" y="78"/>
                  </a:cubicBezTo>
                  <a:cubicBezTo>
                    <a:pt x="31" y="71"/>
                    <a:pt x="31" y="71"/>
                    <a:pt x="31" y="71"/>
                  </a:cubicBezTo>
                  <a:cubicBezTo>
                    <a:pt x="31" y="71"/>
                    <a:pt x="31" y="71"/>
                    <a:pt x="31" y="70"/>
                  </a:cubicBezTo>
                  <a:cubicBezTo>
                    <a:pt x="29" y="65"/>
                    <a:pt x="25" y="59"/>
                    <a:pt x="22" y="55"/>
                  </a:cubicBezTo>
                  <a:cubicBezTo>
                    <a:pt x="19" y="53"/>
                    <a:pt x="13" y="45"/>
                    <a:pt x="13" y="38"/>
                  </a:cubicBezTo>
                  <a:cubicBezTo>
                    <a:pt x="13" y="24"/>
                    <a:pt x="24" y="13"/>
                    <a:pt x="38" y="13"/>
                  </a:cubicBezTo>
                  <a:cubicBezTo>
                    <a:pt x="51" y="13"/>
                    <a:pt x="62" y="24"/>
                    <a:pt x="62" y="38"/>
                  </a:cubicBezTo>
                  <a:cubicBezTo>
                    <a:pt x="62" y="45"/>
                    <a:pt x="56" y="53"/>
                    <a:pt x="54" y="55"/>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15" name="Freeform 74">
              <a:extLst>
                <a:ext uri="{FF2B5EF4-FFF2-40B4-BE49-F238E27FC236}">
                  <a16:creationId xmlns:a16="http://schemas.microsoft.com/office/drawing/2014/main" id="{248D8D28-D24D-702E-61DF-7AA05DAF5B08}"/>
                </a:ext>
              </a:extLst>
            </p:cNvPr>
            <p:cNvSpPr>
              <a:spLocks noEditPoints="1"/>
            </p:cNvSpPr>
            <p:nvPr/>
          </p:nvSpPr>
          <p:spPr bwMode="auto">
            <a:xfrm>
              <a:off x="11072812" y="2581276"/>
              <a:ext cx="320675" cy="446088"/>
            </a:xfrm>
            <a:custGeom>
              <a:avLst/>
              <a:gdLst>
                <a:gd name="T0" fmla="*/ 187 w 194"/>
                <a:gd name="T1" fmla="*/ 0 h 269"/>
                <a:gd name="T2" fmla="*/ 7 w 194"/>
                <a:gd name="T3" fmla="*/ 0 h 269"/>
                <a:gd name="T4" fmla="*/ 0 w 194"/>
                <a:gd name="T5" fmla="*/ 7 h 269"/>
                <a:gd name="T6" fmla="*/ 0 w 194"/>
                <a:gd name="T7" fmla="*/ 262 h 269"/>
                <a:gd name="T8" fmla="*/ 7 w 194"/>
                <a:gd name="T9" fmla="*/ 269 h 269"/>
                <a:gd name="T10" fmla="*/ 187 w 194"/>
                <a:gd name="T11" fmla="*/ 269 h 269"/>
                <a:gd name="T12" fmla="*/ 194 w 194"/>
                <a:gd name="T13" fmla="*/ 262 h 269"/>
                <a:gd name="T14" fmla="*/ 194 w 194"/>
                <a:gd name="T15" fmla="*/ 7 h 269"/>
                <a:gd name="T16" fmla="*/ 187 w 194"/>
                <a:gd name="T17" fmla="*/ 0 h 269"/>
                <a:gd name="T18" fmla="*/ 180 w 194"/>
                <a:gd name="T19" fmla="*/ 255 h 269"/>
                <a:gd name="T20" fmla="*/ 13 w 194"/>
                <a:gd name="T21" fmla="*/ 255 h 269"/>
                <a:gd name="T22" fmla="*/ 13 w 194"/>
                <a:gd name="T23" fmla="*/ 13 h 269"/>
                <a:gd name="T24" fmla="*/ 180 w 194"/>
                <a:gd name="T25" fmla="*/ 13 h 269"/>
                <a:gd name="T26" fmla="*/ 180 w 194"/>
                <a:gd name="T27" fmla="*/ 255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4" h="269">
                  <a:moveTo>
                    <a:pt x="187" y="0"/>
                  </a:moveTo>
                  <a:cubicBezTo>
                    <a:pt x="7" y="0"/>
                    <a:pt x="7" y="0"/>
                    <a:pt x="7" y="0"/>
                  </a:cubicBezTo>
                  <a:cubicBezTo>
                    <a:pt x="3" y="0"/>
                    <a:pt x="0" y="3"/>
                    <a:pt x="0" y="7"/>
                  </a:cubicBezTo>
                  <a:cubicBezTo>
                    <a:pt x="0" y="262"/>
                    <a:pt x="0" y="262"/>
                    <a:pt x="0" y="262"/>
                  </a:cubicBezTo>
                  <a:cubicBezTo>
                    <a:pt x="0" y="266"/>
                    <a:pt x="3" y="269"/>
                    <a:pt x="7" y="269"/>
                  </a:cubicBezTo>
                  <a:cubicBezTo>
                    <a:pt x="187" y="269"/>
                    <a:pt x="187" y="269"/>
                    <a:pt x="187" y="269"/>
                  </a:cubicBezTo>
                  <a:cubicBezTo>
                    <a:pt x="191" y="269"/>
                    <a:pt x="194" y="266"/>
                    <a:pt x="194" y="262"/>
                  </a:cubicBezTo>
                  <a:cubicBezTo>
                    <a:pt x="194" y="7"/>
                    <a:pt x="194" y="7"/>
                    <a:pt x="194" y="7"/>
                  </a:cubicBezTo>
                  <a:cubicBezTo>
                    <a:pt x="194" y="3"/>
                    <a:pt x="191" y="0"/>
                    <a:pt x="187" y="0"/>
                  </a:cubicBezTo>
                  <a:close/>
                  <a:moveTo>
                    <a:pt x="180" y="255"/>
                  </a:moveTo>
                  <a:cubicBezTo>
                    <a:pt x="13" y="255"/>
                    <a:pt x="13" y="255"/>
                    <a:pt x="13" y="255"/>
                  </a:cubicBezTo>
                  <a:cubicBezTo>
                    <a:pt x="13" y="13"/>
                    <a:pt x="13" y="13"/>
                    <a:pt x="13" y="13"/>
                  </a:cubicBezTo>
                  <a:cubicBezTo>
                    <a:pt x="180" y="13"/>
                    <a:pt x="180" y="13"/>
                    <a:pt x="180" y="13"/>
                  </a:cubicBezTo>
                  <a:lnTo>
                    <a:pt x="180" y="255"/>
                  </a:ln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16" name="Freeform 75">
              <a:extLst>
                <a:ext uri="{FF2B5EF4-FFF2-40B4-BE49-F238E27FC236}">
                  <a16:creationId xmlns:a16="http://schemas.microsoft.com/office/drawing/2014/main" id="{B65A77F4-2C22-0150-ECC7-5C05718F2370}"/>
                </a:ext>
              </a:extLst>
            </p:cNvPr>
            <p:cNvSpPr>
              <a:spLocks noEditPoints="1"/>
            </p:cNvSpPr>
            <p:nvPr/>
          </p:nvSpPr>
          <p:spPr bwMode="auto">
            <a:xfrm>
              <a:off x="11122025" y="2630489"/>
              <a:ext cx="220663" cy="82550"/>
            </a:xfrm>
            <a:custGeom>
              <a:avLst/>
              <a:gdLst>
                <a:gd name="T0" fmla="*/ 7 w 134"/>
                <a:gd name="T1" fmla="*/ 50 h 50"/>
                <a:gd name="T2" fmla="*/ 127 w 134"/>
                <a:gd name="T3" fmla="*/ 50 h 50"/>
                <a:gd name="T4" fmla="*/ 134 w 134"/>
                <a:gd name="T5" fmla="*/ 43 h 50"/>
                <a:gd name="T6" fmla="*/ 134 w 134"/>
                <a:gd name="T7" fmla="*/ 7 h 50"/>
                <a:gd name="T8" fmla="*/ 127 w 134"/>
                <a:gd name="T9" fmla="*/ 0 h 50"/>
                <a:gd name="T10" fmla="*/ 7 w 134"/>
                <a:gd name="T11" fmla="*/ 0 h 50"/>
                <a:gd name="T12" fmla="*/ 0 w 134"/>
                <a:gd name="T13" fmla="*/ 7 h 50"/>
                <a:gd name="T14" fmla="*/ 0 w 134"/>
                <a:gd name="T15" fmla="*/ 43 h 50"/>
                <a:gd name="T16" fmla="*/ 7 w 134"/>
                <a:gd name="T17" fmla="*/ 50 h 50"/>
                <a:gd name="T18" fmla="*/ 14 w 134"/>
                <a:gd name="T19" fmla="*/ 13 h 50"/>
                <a:gd name="T20" fmla="*/ 120 w 134"/>
                <a:gd name="T21" fmla="*/ 13 h 50"/>
                <a:gd name="T22" fmla="*/ 120 w 134"/>
                <a:gd name="T23" fmla="*/ 36 h 50"/>
                <a:gd name="T24" fmla="*/ 14 w 134"/>
                <a:gd name="T25" fmla="*/ 36 h 50"/>
                <a:gd name="T26" fmla="*/ 14 w 134"/>
                <a:gd name="T27" fmla="*/ 1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4" h="50">
                  <a:moveTo>
                    <a:pt x="7" y="50"/>
                  </a:moveTo>
                  <a:cubicBezTo>
                    <a:pt x="127" y="50"/>
                    <a:pt x="127" y="50"/>
                    <a:pt x="127" y="50"/>
                  </a:cubicBezTo>
                  <a:cubicBezTo>
                    <a:pt x="131" y="50"/>
                    <a:pt x="134" y="47"/>
                    <a:pt x="134" y="43"/>
                  </a:cubicBezTo>
                  <a:cubicBezTo>
                    <a:pt x="134" y="7"/>
                    <a:pt x="134" y="7"/>
                    <a:pt x="134" y="7"/>
                  </a:cubicBezTo>
                  <a:cubicBezTo>
                    <a:pt x="134" y="3"/>
                    <a:pt x="131" y="0"/>
                    <a:pt x="127" y="0"/>
                  </a:cubicBezTo>
                  <a:cubicBezTo>
                    <a:pt x="7" y="0"/>
                    <a:pt x="7" y="0"/>
                    <a:pt x="7" y="0"/>
                  </a:cubicBezTo>
                  <a:cubicBezTo>
                    <a:pt x="3" y="0"/>
                    <a:pt x="0" y="3"/>
                    <a:pt x="0" y="7"/>
                  </a:cubicBezTo>
                  <a:cubicBezTo>
                    <a:pt x="0" y="43"/>
                    <a:pt x="0" y="43"/>
                    <a:pt x="0" y="43"/>
                  </a:cubicBezTo>
                  <a:cubicBezTo>
                    <a:pt x="0" y="47"/>
                    <a:pt x="3" y="50"/>
                    <a:pt x="7" y="50"/>
                  </a:cubicBezTo>
                  <a:close/>
                  <a:moveTo>
                    <a:pt x="14" y="13"/>
                  </a:moveTo>
                  <a:cubicBezTo>
                    <a:pt x="120" y="13"/>
                    <a:pt x="120" y="13"/>
                    <a:pt x="120" y="13"/>
                  </a:cubicBezTo>
                  <a:cubicBezTo>
                    <a:pt x="120" y="36"/>
                    <a:pt x="120" y="36"/>
                    <a:pt x="120" y="36"/>
                  </a:cubicBezTo>
                  <a:cubicBezTo>
                    <a:pt x="14" y="36"/>
                    <a:pt x="14" y="36"/>
                    <a:pt x="14" y="36"/>
                  </a:cubicBezTo>
                  <a:lnTo>
                    <a:pt x="14" y="13"/>
                  </a:ln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6" name="Freeform 76">
              <a:extLst>
                <a:ext uri="{FF2B5EF4-FFF2-40B4-BE49-F238E27FC236}">
                  <a16:creationId xmlns:a16="http://schemas.microsoft.com/office/drawing/2014/main" id="{F136B66C-D084-AABA-0C7E-5C3CDA747A17}"/>
                </a:ext>
              </a:extLst>
            </p:cNvPr>
            <p:cNvSpPr>
              <a:spLocks/>
            </p:cNvSpPr>
            <p:nvPr/>
          </p:nvSpPr>
          <p:spPr bwMode="auto">
            <a:xfrm>
              <a:off x="11207750" y="2936876"/>
              <a:ext cx="47625" cy="22225"/>
            </a:xfrm>
            <a:custGeom>
              <a:avLst/>
              <a:gdLst>
                <a:gd name="T0" fmla="*/ 22 w 29"/>
                <a:gd name="T1" fmla="*/ 0 h 14"/>
                <a:gd name="T2" fmla="*/ 7 w 29"/>
                <a:gd name="T3" fmla="*/ 0 h 14"/>
                <a:gd name="T4" fmla="*/ 0 w 29"/>
                <a:gd name="T5" fmla="*/ 7 h 14"/>
                <a:gd name="T6" fmla="*/ 7 w 29"/>
                <a:gd name="T7" fmla="*/ 14 h 14"/>
                <a:gd name="T8" fmla="*/ 22 w 29"/>
                <a:gd name="T9" fmla="*/ 14 h 14"/>
                <a:gd name="T10" fmla="*/ 29 w 29"/>
                <a:gd name="T11" fmla="*/ 7 h 14"/>
                <a:gd name="T12" fmla="*/ 22 w 2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9" h="14">
                  <a:moveTo>
                    <a:pt x="22" y="0"/>
                  </a:moveTo>
                  <a:cubicBezTo>
                    <a:pt x="7" y="0"/>
                    <a:pt x="7" y="0"/>
                    <a:pt x="7" y="0"/>
                  </a:cubicBezTo>
                  <a:cubicBezTo>
                    <a:pt x="4" y="0"/>
                    <a:pt x="0" y="3"/>
                    <a:pt x="0" y="7"/>
                  </a:cubicBezTo>
                  <a:cubicBezTo>
                    <a:pt x="0" y="11"/>
                    <a:pt x="4" y="14"/>
                    <a:pt x="7" y="14"/>
                  </a:cubicBezTo>
                  <a:cubicBezTo>
                    <a:pt x="22" y="14"/>
                    <a:pt x="22" y="14"/>
                    <a:pt x="22" y="14"/>
                  </a:cubicBezTo>
                  <a:cubicBezTo>
                    <a:pt x="26" y="14"/>
                    <a:pt x="29" y="11"/>
                    <a:pt x="29" y="7"/>
                  </a:cubicBezTo>
                  <a:cubicBezTo>
                    <a:pt x="29" y="3"/>
                    <a:pt x="26" y="0"/>
                    <a:pt x="22"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7" name="Freeform 77">
              <a:extLst>
                <a:ext uri="{FF2B5EF4-FFF2-40B4-BE49-F238E27FC236}">
                  <a16:creationId xmlns:a16="http://schemas.microsoft.com/office/drawing/2014/main" id="{5637729D-C3E4-EC8A-C669-1E170183A379}"/>
                </a:ext>
              </a:extLst>
            </p:cNvPr>
            <p:cNvSpPr>
              <a:spLocks/>
            </p:cNvSpPr>
            <p:nvPr/>
          </p:nvSpPr>
          <p:spPr bwMode="auto">
            <a:xfrm>
              <a:off x="11220450" y="2965451"/>
              <a:ext cx="23813" cy="23813"/>
            </a:xfrm>
            <a:custGeom>
              <a:avLst/>
              <a:gdLst>
                <a:gd name="T0" fmla="*/ 7 w 14"/>
                <a:gd name="T1" fmla="*/ 0 h 14"/>
                <a:gd name="T2" fmla="*/ 7 w 14"/>
                <a:gd name="T3" fmla="*/ 0 h 14"/>
                <a:gd name="T4" fmla="*/ 0 w 14"/>
                <a:gd name="T5" fmla="*/ 7 h 14"/>
                <a:gd name="T6" fmla="*/ 7 w 14"/>
                <a:gd name="T7" fmla="*/ 14 h 14"/>
                <a:gd name="T8" fmla="*/ 7 w 14"/>
                <a:gd name="T9" fmla="*/ 14 h 14"/>
                <a:gd name="T10" fmla="*/ 14 w 14"/>
                <a:gd name="T11" fmla="*/ 7 h 14"/>
                <a:gd name="T12" fmla="*/ 7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7" y="0"/>
                  </a:moveTo>
                  <a:cubicBezTo>
                    <a:pt x="7" y="0"/>
                    <a:pt x="7" y="0"/>
                    <a:pt x="7" y="0"/>
                  </a:cubicBezTo>
                  <a:cubicBezTo>
                    <a:pt x="3" y="0"/>
                    <a:pt x="0" y="3"/>
                    <a:pt x="0" y="7"/>
                  </a:cubicBezTo>
                  <a:cubicBezTo>
                    <a:pt x="0" y="11"/>
                    <a:pt x="3" y="14"/>
                    <a:pt x="7" y="14"/>
                  </a:cubicBezTo>
                  <a:cubicBezTo>
                    <a:pt x="7" y="14"/>
                    <a:pt x="7" y="14"/>
                    <a:pt x="7" y="14"/>
                  </a:cubicBezTo>
                  <a:cubicBezTo>
                    <a:pt x="11" y="14"/>
                    <a:pt x="14" y="11"/>
                    <a:pt x="14" y="7"/>
                  </a:cubicBezTo>
                  <a:cubicBezTo>
                    <a:pt x="14" y="3"/>
                    <a:pt x="11" y="0"/>
                    <a:pt x="7"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8" name="Freeform 78">
              <a:extLst>
                <a:ext uri="{FF2B5EF4-FFF2-40B4-BE49-F238E27FC236}">
                  <a16:creationId xmlns:a16="http://schemas.microsoft.com/office/drawing/2014/main" id="{EB4E5DBE-7FFC-1C5D-152C-8A18B8590AF0}"/>
                </a:ext>
              </a:extLst>
            </p:cNvPr>
            <p:cNvSpPr>
              <a:spLocks/>
            </p:cNvSpPr>
            <p:nvPr/>
          </p:nvSpPr>
          <p:spPr bwMode="auto">
            <a:xfrm>
              <a:off x="11220450" y="2736851"/>
              <a:ext cx="23813" cy="23813"/>
            </a:xfrm>
            <a:custGeom>
              <a:avLst/>
              <a:gdLst>
                <a:gd name="T0" fmla="*/ 7 w 14"/>
                <a:gd name="T1" fmla="*/ 14 h 14"/>
                <a:gd name="T2" fmla="*/ 14 w 14"/>
                <a:gd name="T3" fmla="*/ 7 h 14"/>
                <a:gd name="T4" fmla="*/ 7 w 14"/>
                <a:gd name="T5" fmla="*/ 0 h 14"/>
                <a:gd name="T6" fmla="*/ 7 w 14"/>
                <a:gd name="T7" fmla="*/ 0 h 14"/>
                <a:gd name="T8" fmla="*/ 0 w 14"/>
                <a:gd name="T9" fmla="*/ 7 h 14"/>
                <a:gd name="T10" fmla="*/ 7 w 14"/>
                <a:gd name="T11" fmla="*/ 14 h 14"/>
              </a:gdLst>
              <a:ahLst/>
              <a:cxnLst>
                <a:cxn ang="0">
                  <a:pos x="T0" y="T1"/>
                </a:cxn>
                <a:cxn ang="0">
                  <a:pos x="T2" y="T3"/>
                </a:cxn>
                <a:cxn ang="0">
                  <a:pos x="T4" y="T5"/>
                </a:cxn>
                <a:cxn ang="0">
                  <a:pos x="T6" y="T7"/>
                </a:cxn>
                <a:cxn ang="0">
                  <a:pos x="T8" y="T9"/>
                </a:cxn>
                <a:cxn ang="0">
                  <a:pos x="T10" y="T11"/>
                </a:cxn>
              </a:cxnLst>
              <a:rect l="0" t="0" r="r" b="b"/>
              <a:pathLst>
                <a:path w="14" h="14">
                  <a:moveTo>
                    <a:pt x="7" y="14"/>
                  </a:moveTo>
                  <a:cubicBezTo>
                    <a:pt x="11" y="14"/>
                    <a:pt x="14" y="10"/>
                    <a:pt x="14" y="7"/>
                  </a:cubicBezTo>
                  <a:cubicBezTo>
                    <a:pt x="14" y="3"/>
                    <a:pt x="11" y="0"/>
                    <a:pt x="7" y="0"/>
                  </a:cubicBezTo>
                  <a:cubicBezTo>
                    <a:pt x="7" y="0"/>
                    <a:pt x="7" y="0"/>
                    <a:pt x="7" y="0"/>
                  </a:cubicBezTo>
                  <a:cubicBezTo>
                    <a:pt x="3" y="0"/>
                    <a:pt x="0" y="3"/>
                    <a:pt x="0" y="7"/>
                  </a:cubicBezTo>
                  <a:cubicBezTo>
                    <a:pt x="0" y="10"/>
                    <a:pt x="3" y="14"/>
                    <a:pt x="7" y="14"/>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9" name="Freeform 79">
              <a:extLst>
                <a:ext uri="{FF2B5EF4-FFF2-40B4-BE49-F238E27FC236}">
                  <a16:creationId xmlns:a16="http://schemas.microsoft.com/office/drawing/2014/main" id="{8E3E4B73-EC88-DEF4-CA3C-0407322DFB36}"/>
                </a:ext>
              </a:extLst>
            </p:cNvPr>
            <p:cNvSpPr>
              <a:spLocks/>
            </p:cNvSpPr>
            <p:nvPr/>
          </p:nvSpPr>
          <p:spPr bwMode="auto">
            <a:xfrm>
              <a:off x="11153775" y="2757489"/>
              <a:ext cx="22225" cy="20638"/>
            </a:xfrm>
            <a:custGeom>
              <a:avLst/>
              <a:gdLst>
                <a:gd name="T0" fmla="*/ 14 w 14"/>
                <a:gd name="T1" fmla="*/ 7 h 13"/>
                <a:gd name="T2" fmla="*/ 7 w 14"/>
                <a:gd name="T3" fmla="*/ 0 h 13"/>
                <a:gd name="T4" fmla="*/ 7 w 14"/>
                <a:gd name="T5" fmla="*/ 0 h 13"/>
                <a:gd name="T6" fmla="*/ 0 w 14"/>
                <a:gd name="T7" fmla="*/ 7 h 13"/>
                <a:gd name="T8" fmla="*/ 7 w 14"/>
                <a:gd name="T9" fmla="*/ 13 h 13"/>
                <a:gd name="T10" fmla="*/ 7 w 14"/>
                <a:gd name="T11" fmla="*/ 13 h 13"/>
                <a:gd name="T12" fmla="*/ 14 w 14"/>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14" y="7"/>
                  </a:moveTo>
                  <a:cubicBezTo>
                    <a:pt x="14" y="3"/>
                    <a:pt x="11" y="0"/>
                    <a:pt x="7" y="0"/>
                  </a:cubicBezTo>
                  <a:cubicBezTo>
                    <a:pt x="7" y="0"/>
                    <a:pt x="7" y="0"/>
                    <a:pt x="7" y="0"/>
                  </a:cubicBezTo>
                  <a:cubicBezTo>
                    <a:pt x="3" y="0"/>
                    <a:pt x="0" y="3"/>
                    <a:pt x="0" y="7"/>
                  </a:cubicBezTo>
                  <a:cubicBezTo>
                    <a:pt x="0" y="10"/>
                    <a:pt x="3" y="13"/>
                    <a:pt x="7" y="13"/>
                  </a:cubicBezTo>
                  <a:cubicBezTo>
                    <a:pt x="7" y="13"/>
                    <a:pt x="7" y="13"/>
                    <a:pt x="7" y="13"/>
                  </a:cubicBezTo>
                  <a:cubicBezTo>
                    <a:pt x="11" y="13"/>
                    <a:pt x="14" y="10"/>
                    <a:pt x="14" y="7"/>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0" name="Freeform 80">
              <a:extLst>
                <a:ext uri="{FF2B5EF4-FFF2-40B4-BE49-F238E27FC236}">
                  <a16:creationId xmlns:a16="http://schemas.microsoft.com/office/drawing/2014/main" id="{7FC521E3-AC71-92B1-83B7-0377BB9121AE}"/>
                </a:ext>
              </a:extLst>
            </p:cNvPr>
            <p:cNvSpPr>
              <a:spLocks/>
            </p:cNvSpPr>
            <p:nvPr/>
          </p:nvSpPr>
          <p:spPr bwMode="auto">
            <a:xfrm>
              <a:off x="11288712" y="2757489"/>
              <a:ext cx="23813" cy="20638"/>
            </a:xfrm>
            <a:custGeom>
              <a:avLst/>
              <a:gdLst>
                <a:gd name="T0" fmla="*/ 7 w 14"/>
                <a:gd name="T1" fmla="*/ 0 h 13"/>
                <a:gd name="T2" fmla="*/ 7 w 14"/>
                <a:gd name="T3" fmla="*/ 0 h 13"/>
                <a:gd name="T4" fmla="*/ 0 w 14"/>
                <a:gd name="T5" fmla="*/ 7 h 13"/>
                <a:gd name="T6" fmla="*/ 7 w 14"/>
                <a:gd name="T7" fmla="*/ 13 h 13"/>
                <a:gd name="T8" fmla="*/ 7 w 14"/>
                <a:gd name="T9" fmla="*/ 13 h 13"/>
                <a:gd name="T10" fmla="*/ 14 w 14"/>
                <a:gd name="T11" fmla="*/ 7 h 13"/>
                <a:gd name="T12" fmla="*/ 7 w 1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4" h="13">
                  <a:moveTo>
                    <a:pt x="7" y="0"/>
                  </a:moveTo>
                  <a:cubicBezTo>
                    <a:pt x="7" y="0"/>
                    <a:pt x="7" y="0"/>
                    <a:pt x="7" y="0"/>
                  </a:cubicBezTo>
                  <a:cubicBezTo>
                    <a:pt x="3" y="0"/>
                    <a:pt x="0" y="3"/>
                    <a:pt x="0" y="7"/>
                  </a:cubicBezTo>
                  <a:cubicBezTo>
                    <a:pt x="0" y="10"/>
                    <a:pt x="3" y="13"/>
                    <a:pt x="7" y="13"/>
                  </a:cubicBezTo>
                  <a:cubicBezTo>
                    <a:pt x="7" y="13"/>
                    <a:pt x="7" y="13"/>
                    <a:pt x="7" y="13"/>
                  </a:cubicBezTo>
                  <a:cubicBezTo>
                    <a:pt x="11" y="13"/>
                    <a:pt x="14" y="10"/>
                    <a:pt x="14" y="7"/>
                  </a:cubicBezTo>
                  <a:cubicBezTo>
                    <a:pt x="14" y="3"/>
                    <a:pt x="11" y="0"/>
                    <a:pt x="7"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1" name="Freeform 81">
              <a:extLst>
                <a:ext uri="{FF2B5EF4-FFF2-40B4-BE49-F238E27FC236}">
                  <a16:creationId xmlns:a16="http://schemas.microsoft.com/office/drawing/2014/main" id="{93E5403A-EDFC-239C-9B9F-AA36459C81B2}"/>
                </a:ext>
              </a:extLst>
            </p:cNvPr>
            <p:cNvSpPr>
              <a:spLocks/>
            </p:cNvSpPr>
            <p:nvPr/>
          </p:nvSpPr>
          <p:spPr bwMode="auto">
            <a:xfrm>
              <a:off x="11314112" y="2811464"/>
              <a:ext cx="22225" cy="23813"/>
            </a:xfrm>
            <a:custGeom>
              <a:avLst/>
              <a:gdLst>
                <a:gd name="T0" fmla="*/ 8 w 14"/>
                <a:gd name="T1" fmla="*/ 0 h 14"/>
                <a:gd name="T2" fmla="*/ 7 w 14"/>
                <a:gd name="T3" fmla="*/ 0 h 14"/>
                <a:gd name="T4" fmla="*/ 0 w 14"/>
                <a:gd name="T5" fmla="*/ 7 h 14"/>
                <a:gd name="T6" fmla="*/ 7 w 14"/>
                <a:gd name="T7" fmla="*/ 14 h 14"/>
                <a:gd name="T8" fmla="*/ 8 w 14"/>
                <a:gd name="T9" fmla="*/ 14 h 14"/>
                <a:gd name="T10" fmla="*/ 14 w 14"/>
                <a:gd name="T11" fmla="*/ 7 h 14"/>
                <a:gd name="T12" fmla="*/ 8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8" y="0"/>
                  </a:moveTo>
                  <a:cubicBezTo>
                    <a:pt x="7" y="0"/>
                    <a:pt x="7" y="0"/>
                    <a:pt x="7" y="0"/>
                  </a:cubicBezTo>
                  <a:cubicBezTo>
                    <a:pt x="3" y="0"/>
                    <a:pt x="0" y="3"/>
                    <a:pt x="0" y="7"/>
                  </a:cubicBezTo>
                  <a:cubicBezTo>
                    <a:pt x="0" y="11"/>
                    <a:pt x="3" y="14"/>
                    <a:pt x="7" y="14"/>
                  </a:cubicBezTo>
                  <a:cubicBezTo>
                    <a:pt x="8" y="14"/>
                    <a:pt x="8" y="14"/>
                    <a:pt x="8" y="14"/>
                  </a:cubicBezTo>
                  <a:cubicBezTo>
                    <a:pt x="11" y="14"/>
                    <a:pt x="14" y="11"/>
                    <a:pt x="14" y="7"/>
                  </a:cubicBezTo>
                  <a:cubicBezTo>
                    <a:pt x="14" y="3"/>
                    <a:pt x="11" y="0"/>
                    <a:pt x="8"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2" name="Freeform 82">
              <a:extLst>
                <a:ext uri="{FF2B5EF4-FFF2-40B4-BE49-F238E27FC236}">
                  <a16:creationId xmlns:a16="http://schemas.microsoft.com/office/drawing/2014/main" id="{9882DB9D-73A4-DC5A-E791-227DDA1B186E}"/>
                </a:ext>
              </a:extLst>
            </p:cNvPr>
            <p:cNvSpPr>
              <a:spLocks/>
            </p:cNvSpPr>
            <p:nvPr/>
          </p:nvSpPr>
          <p:spPr bwMode="auto">
            <a:xfrm>
              <a:off x="11131550" y="2811464"/>
              <a:ext cx="23813" cy="23813"/>
            </a:xfrm>
            <a:custGeom>
              <a:avLst/>
              <a:gdLst>
                <a:gd name="T0" fmla="*/ 7 w 14"/>
                <a:gd name="T1" fmla="*/ 0 h 14"/>
                <a:gd name="T2" fmla="*/ 7 w 14"/>
                <a:gd name="T3" fmla="*/ 0 h 14"/>
                <a:gd name="T4" fmla="*/ 0 w 14"/>
                <a:gd name="T5" fmla="*/ 7 h 14"/>
                <a:gd name="T6" fmla="*/ 7 w 14"/>
                <a:gd name="T7" fmla="*/ 14 h 14"/>
                <a:gd name="T8" fmla="*/ 7 w 14"/>
                <a:gd name="T9" fmla="*/ 14 h 14"/>
                <a:gd name="T10" fmla="*/ 14 w 14"/>
                <a:gd name="T11" fmla="*/ 7 h 14"/>
                <a:gd name="T12" fmla="*/ 7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7" y="0"/>
                  </a:moveTo>
                  <a:cubicBezTo>
                    <a:pt x="7" y="0"/>
                    <a:pt x="7" y="0"/>
                    <a:pt x="7" y="0"/>
                  </a:cubicBezTo>
                  <a:cubicBezTo>
                    <a:pt x="3" y="0"/>
                    <a:pt x="0" y="3"/>
                    <a:pt x="0" y="7"/>
                  </a:cubicBezTo>
                  <a:cubicBezTo>
                    <a:pt x="0" y="11"/>
                    <a:pt x="3" y="14"/>
                    <a:pt x="7" y="14"/>
                  </a:cubicBezTo>
                  <a:cubicBezTo>
                    <a:pt x="7" y="14"/>
                    <a:pt x="7" y="14"/>
                    <a:pt x="7" y="14"/>
                  </a:cubicBezTo>
                  <a:cubicBezTo>
                    <a:pt x="11" y="14"/>
                    <a:pt x="14" y="11"/>
                    <a:pt x="14" y="7"/>
                  </a:cubicBezTo>
                  <a:cubicBezTo>
                    <a:pt x="14" y="3"/>
                    <a:pt x="11" y="0"/>
                    <a:pt x="7"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3" name="Freeform 83">
              <a:extLst>
                <a:ext uri="{FF2B5EF4-FFF2-40B4-BE49-F238E27FC236}">
                  <a16:creationId xmlns:a16="http://schemas.microsoft.com/office/drawing/2014/main" id="{8B0DDCEE-0F9C-F3C7-9BC6-D9CAE25B67B6}"/>
                </a:ext>
              </a:extLst>
            </p:cNvPr>
            <p:cNvSpPr>
              <a:spLocks noEditPoints="1"/>
            </p:cNvSpPr>
            <p:nvPr/>
          </p:nvSpPr>
          <p:spPr bwMode="auto">
            <a:xfrm>
              <a:off x="11418887" y="2640014"/>
              <a:ext cx="77788" cy="347663"/>
            </a:xfrm>
            <a:custGeom>
              <a:avLst/>
              <a:gdLst>
                <a:gd name="T0" fmla="*/ 0 w 47"/>
                <a:gd name="T1" fmla="*/ 169 h 209"/>
                <a:gd name="T2" fmla="*/ 1 w 47"/>
                <a:gd name="T3" fmla="*/ 172 h 209"/>
                <a:gd name="T4" fmla="*/ 18 w 47"/>
                <a:gd name="T5" fmla="*/ 205 h 209"/>
                <a:gd name="T6" fmla="*/ 24 w 47"/>
                <a:gd name="T7" fmla="*/ 209 h 209"/>
                <a:gd name="T8" fmla="*/ 30 w 47"/>
                <a:gd name="T9" fmla="*/ 205 h 209"/>
                <a:gd name="T10" fmla="*/ 46 w 47"/>
                <a:gd name="T11" fmla="*/ 172 h 209"/>
                <a:gd name="T12" fmla="*/ 47 w 47"/>
                <a:gd name="T13" fmla="*/ 169 h 209"/>
                <a:gd name="T14" fmla="*/ 47 w 47"/>
                <a:gd name="T15" fmla="*/ 7 h 209"/>
                <a:gd name="T16" fmla="*/ 40 w 47"/>
                <a:gd name="T17" fmla="*/ 0 h 209"/>
                <a:gd name="T18" fmla="*/ 7 w 47"/>
                <a:gd name="T19" fmla="*/ 0 h 209"/>
                <a:gd name="T20" fmla="*/ 0 w 47"/>
                <a:gd name="T21" fmla="*/ 7 h 209"/>
                <a:gd name="T22" fmla="*/ 0 w 47"/>
                <a:gd name="T23" fmla="*/ 169 h 209"/>
                <a:gd name="T24" fmla="*/ 14 w 47"/>
                <a:gd name="T25" fmla="*/ 162 h 209"/>
                <a:gd name="T26" fmla="*/ 14 w 47"/>
                <a:gd name="T27" fmla="*/ 36 h 209"/>
                <a:gd name="T28" fmla="*/ 33 w 47"/>
                <a:gd name="T29" fmla="*/ 36 h 209"/>
                <a:gd name="T30" fmla="*/ 33 w 47"/>
                <a:gd name="T31" fmla="*/ 162 h 209"/>
                <a:gd name="T32" fmla="*/ 14 w 47"/>
                <a:gd name="T33" fmla="*/ 162 h 209"/>
                <a:gd name="T34" fmla="*/ 33 w 47"/>
                <a:gd name="T35" fmla="*/ 14 h 209"/>
                <a:gd name="T36" fmla="*/ 33 w 47"/>
                <a:gd name="T37" fmla="*/ 22 h 209"/>
                <a:gd name="T38" fmla="*/ 14 w 47"/>
                <a:gd name="T39" fmla="*/ 22 h 209"/>
                <a:gd name="T40" fmla="*/ 14 w 47"/>
                <a:gd name="T41" fmla="*/ 14 h 209"/>
                <a:gd name="T42" fmla="*/ 33 w 47"/>
                <a:gd name="T43" fmla="*/ 14 h 209"/>
                <a:gd name="T44" fmla="*/ 24 w 47"/>
                <a:gd name="T45" fmla="*/ 187 h 209"/>
                <a:gd name="T46" fmla="*/ 18 w 47"/>
                <a:gd name="T47" fmla="*/ 176 h 209"/>
                <a:gd name="T48" fmla="*/ 29 w 47"/>
                <a:gd name="T49" fmla="*/ 176 h 209"/>
                <a:gd name="T50" fmla="*/ 24 w 47"/>
                <a:gd name="T51" fmla="*/ 18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 h="209">
                  <a:moveTo>
                    <a:pt x="0" y="169"/>
                  </a:moveTo>
                  <a:cubicBezTo>
                    <a:pt x="0" y="170"/>
                    <a:pt x="1" y="171"/>
                    <a:pt x="1" y="172"/>
                  </a:cubicBezTo>
                  <a:cubicBezTo>
                    <a:pt x="18" y="205"/>
                    <a:pt x="18" y="205"/>
                    <a:pt x="18" y="205"/>
                  </a:cubicBezTo>
                  <a:cubicBezTo>
                    <a:pt x="19" y="208"/>
                    <a:pt x="21" y="209"/>
                    <a:pt x="24" y="209"/>
                  </a:cubicBezTo>
                  <a:cubicBezTo>
                    <a:pt x="26" y="209"/>
                    <a:pt x="29" y="208"/>
                    <a:pt x="30" y="205"/>
                  </a:cubicBezTo>
                  <a:cubicBezTo>
                    <a:pt x="46" y="172"/>
                    <a:pt x="46" y="172"/>
                    <a:pt x="46" y="172"/>
                  </a:cubicBezTo>
                  <a:cubicBezTo>
                    <a:pt x="47" y="171"/>
                    <a:pt x="47" y="170"/>
                    <a:pt x="47" y="169"/>
                  </a:cubicBezTo>
                  <a:cubicBezTo>
                    <a:pt x="47" y="7"/>
                    <a:pt x="47" y="7"/>
                    <a:pt x="47" y="7"/>
                  </a:cubicBezTo>
                  <a:cubicBezTo>
                    <a:pt x="47" y="3"/>
                    <a:pt x="44" y="0"/>
                    <a:pt x="40" y="0"/>
                  </a:cubicBezTo>
                  <a:cubicBezTo>
                    <a:pt x="7" y="0"/>
                    <a:pt x="7" y="0"/>
                    <a:pt x="7" y="0"/>
                  </a:cubicBezTo>
                  <a:cubicBezTo>
                    <a:pt x="3" y="0"/>
                    <a:pt x="0" y="3"/>
                    <a:pt x="0" y="7"/>
                  </a:cubicBezTo>
                  <a:cubicBezTo>
                    <a:pt x="0" y="169"/>
                    <a:pt x="0" y="169"/>
                    <a:pt x="0" y="169"/>
                  </a:cubicBezTo>
                  <a:close/>
                  <a:moveTo>
                    <a:pt x="14" y="162"/>
                  </a:moveTo>
                  <a:cubicBezTo>
                    <a:pt x="14" y="36"/>
                    <a:pt x="14" y="36"/>
                    <a:pt x="14" y="36"/>
                  </a:cubicBezTo>
                  <a:cubicBezTo>
                    <a:pt x="33" y="36"/>
                    <a:pt x="33" y="36"/>
                    <a:pt x="33" y="36"/>
                  </a:cubicBezTo>
                  <a:cubicBezTo>
                    <a:pt x="33" y="162"/>
                    <a:pt x="33" y="162"/>
                    <a:pt x="33" y="162"/>
                  </a:cubicBezTo>
                  <a:cubicBezTo>
                    <a:pt x="14" y="162"/>
                    <a:pt x="14" y="162"/>
                    <a:pt x="14" y="162"/>
                  </a:cubicBezTo>
                  <a:close/>
                  <a:moveTo>
                    <a:pt x="33" y="14"/>
                  </a:moveTo>
                  <a:cubicBezTo>
                    <a:pt x="33" y="22"/>
                    <a:pt x="33" y="22"/>
                    <a:pt x="33" y="22"/>
                  </a:cubicBezTo>
                  <a:cubicBezTo>
                    <a:pt x="14" y="22"/>
                    <a:pt x="14" y="22"/>
                    <a:pt x="14" y="22"/>
                  </a:cubicBezTo>
                  <a:cubicBezTo>
                    <a:pt x="14" y="14"/>
                    <a:pt x="14" y="14"/>
                    <a:pt x="14" y="14"/>
                  </a:cubicBezTo>
                  <a:lnTo>
                    <a:pt x="33" y="14"/>
                  </a:lnTo>
                  <a:close/>
                  <a:moveTo>
                    <a:pt x="24" y="187"/>
                  </a:moveTo>
                  <a:cubicBezTo>
                    <a:pt x="18" y="176"/>
                    <a:pt x="18" y="176"/>
                    <a:pt x="18" y="176"/>
                  </a:cubicBezTo>
                  <a:cubicBezTo>
                    <a:pt x="29" y="176"/>
                    <a:pt x="29" y="176"/>
                    <a:pt x="29" y="176"/>
                  </a:cubicBezTo>
                  <a:lnTo>
                    <a:pt x="24" y="187"/>
                  </a:ln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grpSp>
      <p:pic>
        <p:nvPicPr>
          <p:cNvPr id="37" name="Picture 36">
            <a:extLst>
              <a:ext uri="{FF2B5EF4-FFF2-40B4-BE49-F238E27FC236}">
                <a16:creationId xmlns:a16="http://schemas.microsoft.com/office/drawing/2014/main" id="{D5D1C968-DCA6-C282-8EF1-B9B2E2D7243C}"/>
              </a:ext>
            </a:extLst>
          </p:cNvPr>
          <p:cNvPicPr>
            <a:picLocks noChangeAspect="1"/>
          </p:cNvPicPr>
          <p:nvPr/>
        </p:nvPicPr>
        <p:blipFill>
          <a:blip r:embed="rId6"/>
          <a:srcRect r="20706"/>
          <a:stretch/>
        </p:blipFill>
        <p:spPr>
          <a:xfrm>
            <a:off x="11055964" y="2568157"/>
            <a:ext cx="1136035" cy="1097375"/>
          </a:xfrm>
          <a:prstGeom prst="rect">
            <a:avLst/>
          </a:prstGeom>
        </p:spPr>
      </p:pic>
      <p:grpSp>
        <p:nvGrpSpPr>
          <p:cNvPr id="38" name="Group 37">
            <a:extLst>
              <a:ext uri="{FF2B5EF4-FFF2-40B4-BE49-F238E27FC236}">
                <a16:creationId xmlns:a16="http://schemas.microsoft.com/office/drawing/2014/main" id="{E1AB8F4B-C435-7D14-C87F-306009E9399D}"/>
              </a:ext>
            </a:extLst>
          </p:cNvPr>
          <p:cNvGrpSpPr/>
          <p:nvPr/>
        </p:nvGrpSpPr>
        <p:grpSpPr>
          <a:xfrm>
            <a:off x="11034887" y="2566021"/>
            <a:ext cx="1214533" cy="535127"/>
            <a:chOff x="10044112" y="4344526"/>
            <a:chExt cx="1214533" cy="535127"/>
          </a:xfrm>
        </p:grpSpPr>
        <p:sp>
          <p:nvSpPr>
            <p:cNvPr id="39" name="Oval 38">
              <a:extLst>
                <a:ext uri="{FF2B5EF4-FFF2-40B4-BE49-F238E27FC236}">
                  <a16:creationId xmlns:a16="http://schemas.microsoft.com/office/drawing/2014/main" id="{F612BEC0-54C2-50BF-5272-FF4496F18D92}"/>
                </a:ext>
              </a:extLst>
            </p:cNvPr>
            <p:cNvSpPr/>
            <p:nvPr/>
          </p:nvSpPr>
          <p:spPr>
            <a:xfrm>
              <a:off x="10044114" y="4344527"/>
              <a:ext cx="535126" cy="535126"/>
            </a:xfrm>
            <a:prstGeom prst="ellipse">
              <a:avLst/>
            </a:prstGeom>
            <a:solidFill>
              <a:srgbClr val="F49800"/>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40" name="TextBox 27">
              <a:extLst>
                <a:ext uri="{FF2B5EF4-FFF2-40B4-BE49-F238E27FC236}">
                  <a16:creationId xmlns:a16="http://schemas.microsoft.com/office/drawing/2014/main" id="{9F737339-D7FA-91E9-3BC1-DA12D5EA0851}"/>
                </a:ext>
              </a:extLst>
            </p:cNvPr>
            <p:cNvSpPr txBox="1"/>
            <p:nvPr/>
          </p:nvSpPr>
          <p:spPr bwMode="gray">
            <a:xfrm>
              <a:off x="10044112" y="4344526"/>
              <a:ext cx="535127" cy="516593"/>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24</a:t>
              </a:r>
              <a:r>
                <a:rPr lang="nl-NL" b="1">
                  <a:solidFill>
                    <a:schemeClr val="bg1"/>
                  </a:solidFill>
                </a:rPr>
                <a:t>%</a:t>
              </a:r>
            </a:p>
          </p:txBody>
        </p:sp>
        <p:sp>
          <p:nvSpPr>
            <p:cNvPr id="45" name="TextBox 25">
              <a:extLst>
                <a:ext uri="{FF2B5EF4-FFF2-40B4-BE49-F238E27FC236}">
                  <a16:creationId xmlns:a16="http://schemas.microsoft.com/office/drawing/2014/main" id="{5D417352-4B01-B5A8-8626-89EE86C7EA1B}"/>
                </a:ext>
              </a:extLst>
            </p:cNvPr>
            <p:cNvSpPr txBox="1"/>
            <p:nvPr/>
          </p:nvSpPr>
          <p:spPr bwMode="gray">
            <a:xfrm>
              <a:off x="10645200" y="4397102"/>
              <a:ext cx="613445"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2023</a:t>
              </a:r>
            </a:p>
          </p:txBody>
        </p:sp>
      </p:grpSp>
      <p:grpSp>
        <p:nvGrpSpPr>
          <p:cNvPr id="47" name="Group 46">
            <a:extLst>
              <a:ext uri="{FF2B5EF4-FFF2-40B4-BE49-F238E27FC236}">
                <a16:creationId xmlns:a16="http://schemas.microsoft.com/office/drawing/2014/main" id="{F76912D9-D13D-283E-6AFE-ED36B258DC01}"/>
              </a:ext>
            </a:extLst>
          </p:cNvPr>
          <p:cNvGrpSpPr/>
          <p:nvPr/>
        </p:nvGrpSpPr>
        <p:grpSpPr>
          <a:xfrm>
            <a:off x="11041066" y="3142531"/>
            <a:ext cx="1214533" cy="538599"/>
            <a:chOff x="10044112" y="4344526"/>
            <a:chExt cx="1214533" cy="538599"/>
          </a:xfrm>
        </p:grpSpPr>
        <p:sp>
          <p:nvSpPr>
            <p:cNvPr id="48" name="Oval 47">
              <a:extLst>
                <a:ext uri="{FF2B5EF4-FFF2-40B4-BE49-F238E27FC236}">
                  <a16:creationId xmlns:a16="http://schemas.microsoft.com/office/drawing/2014/main" id="{55562B79-7EE5-A626-62B1-C0591214CA3E}"/>
                </a:ext>
              </a:extLst>
            </p:cNvPr>
            <p:cNvSpPr/>
            <p:nvPr/>
          </p:nvSpPr>
          <p:spPr>
            <a:xfrm>
              <a:off x="10044114" y="4344527"/>
              <a:ext cx="535126" cy="535126"/>
            </a:xfrm>
            <a:prstGeom prst="ellipse">
              <a:avLst/>
            </a:prstGeom>
            <a:solidFill>
              <a:srgbClr val="F49800"/>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49" name="TextBox 27">
              <a:extLst>
                <a:ext uri="{FF2B5EF4-FFF2-40B4-BE49-F238E27FC236}">
                  <a16:creationId xmlns:a16="http://schemas.microsoft.com/office/drawing/2014/main" id="{548C5F4F-AF5D-EA36-B417-9AF99D980E4A}"/>
                </a:ext>
              </a:extLst>
            </p:cNvPr>
            <p:cNvSpPr txBox="1"/>
            <p:nvPr/>
          </p:nvSpPr>
          <p:spPr bwMode="gray">
            <a:xfrm>
              <a:off x="10044112" y="4344526"/>
              <a:ext cx="535127" cy="538599"/>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17</a:t>
              </a:r>
              <a:r>
                <a:rPr lang="nl-NL" b="1">
                  <a:solidFill>
                    <a:schemeClr val="bg1"/>
                  </a:solidFill>
                </a:rPr>
                <a:t>%</a:t>
              </a:r>
            </a:p>
          </p:txBody>
        </p:sp>
        <p:sp>
          <p:nvSpPr>
            <p:cNvPr id="50" name="TextBox 25">
              <a:extLst>
                <a:ext uri="{FF2B5EF4-FFF2-40B4-BE49-F238E27FC236}">
                  <a16:creationId xmlns:a16="http://schemas.microsoft.com/office/drawing/2014/main" id="{A3CADBD8-3ADE-5B9E-5484-DD36D932BE11}"/>
                </a:ext>
              </a:extLst>
            </p:cNvPr>
            <p:cNvSpPr txBox="1"/>
            <p:nvPr/>
          </p:nvSpPr>
          <p:spPr bwMode="gray">
            <a:xfrm>
              <a:off x="10645200" y="4397102"/>
              <a:ext cx="613445"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2022</a:t>
              </a:r>
            </a:p>
          </p:txBody>
        </p:sp>
      </p:grpSp>
    </p:spTree>
    <p:extLst>
      <p:ext uri="{BB962C8B-B14F-4D97-AF65-F5344CB8AC3E}">
        <p14:creationId xmlns:p14="http://schemas.microsoft.com/office/powerpoint/2010/main" val="587211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Topmanagers blijven inzetten op snellere innovatie om groeikansen te benutten via nieuwe producten en markten.</a:t>
            </a:r>
          </a:p>
          <a:p>
            <a:pPr marL="1200150" lvl="2" indent="-285750">
              <a:buFont typeface="Arial" panose="020B0604020202020204" pitchFamily="34" charset="0"/>
              <a:buChar char="•"/>
            </a:pPr>
            <a:r>
              <a:rPr lang="nl-NL"/>
              <a:t>Kunstmatige intelligentie, hoewel een zorg, is een van de snelst groeiende gebieden voor innovatie.</a:t>
            </a:r>
          </a:p>
          <a:p>
            <a:pPr marL="1200150" lvl="2" indent="-285750">
              <a:buFont typeface="Arial" panose="020B0604020202020204" pitchFamily="34" charset="0"/>
              <a:buChar char="•"/>
            </a:pPr>
            <a:r>
              <a:rPr lang="nl-NL"/>
              <a:t>Bedrijven zien innovatie als essentieel voor concurrentievoordeel en marktuitbreiding.</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9" imgW="306" imgH="306" progId="TCLayout.ActiveDocument.1">
                  <p:embed/>
                </p:oleObj>
              </mc:Choice>
              <mc:Fallback>
                <p:oleObj name="think-cell Folie" r:id="rId9" imgW="306" imgH="306" progId="TCLayout.ActiveDocument.1">
                  <p:embed/>
                  <p:pic>
                    <p:nvPicPr>
                      <p:cNvPr id="12" name="Objekt 1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5.4 Innovatie</a:t>
            </a:r>
          </a:p>
        </p:txBody>
      </p:sp>
      <p:grpSp>
        <p:nvGrpSpPr>
          <p:cNvPr id="2" name="Group 1">
            <a:extLst>
              <a:ext uri="{FF2B5EF4-FFF2-40B4-BE49-F238E27FC236}">
                <a16:creationId xmlns:a16="http://schemas.microsoft.com/office/drawing/2014/main" id="{9057C97D-4CDD-15B9-A7D9-0B8B60FA562C}"/>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B418B5D9-224C-457F-03FD-64EB8BDBCE14}"/>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D7CF9C0B-2636-1E52-786B-FDED0157A658}"/>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A00A0016-FC75-D8A9-8798-480B94911907}"/>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B3B51CE2-DD99-25E1-3A6A-D59DB57329F8}"/>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1898DC21-082D-917E-2037-959F5FDB2CFD}"/>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3B91B7FF-A04A-5BCA-756C-409E856D0F6B}"/>
                </a:ext>
              </a:extLst>
            </p:cNvPr>
            <p:cNvGrpSpPr>
              <a:grpSpLocks noChangeAspect="1"/>
            </p:cNvGrpSpPr>
            <p:nvPr>
              <p:custDataLst>
                <p:tags r:id="rId5"/>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69BF7AC0-0A5D-D969-5413-B80B246634B1}"/>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22FE6BBC-EAE9-E363-BFC1-B98E4579FBDA}"/>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35">
                <a:extLst>
                  <a:ext uri="{FF2B5EF4-FFF2-40B4-BE49-F238E27FC236}">
                    <a16:creationId xmlns:a16="http://schemas.microsoft.com/office/drawing/2014/main" id="{1841B60D-F4D4-0B21-6B0E-F9243C1DCE85}"/>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36">
                <a:extLst>
                  <a:ext uri="{FF2B5EF4-FFF2-40B4-BE49-F238E27FC236}">
                    <a16:creationId xmlns:a16="http://schemas.microsoft.com/office/drawing/2014/main" id="{22118E80-2DEC-E6FA-AEB3-242E995C2E4B}"/>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D196E051-A728-3A3C-AF72-D3CC85382986}"/>
                </a:ext>
              </a:extLst>
            </p:cNvPr>
            <p:cNvGrpSpPr>
              <a:grpSpLocks noChangeAspect="1"/>
            </p:cNvGrpSpPr>
            <p:nvPr>
              <p:custDataLst>
                <p:tags r:id="rId6"/>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F792F03F-0684-A51D-4B70-438067EC158C}"/>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42A49F6E-EF3C-1707-38FB-CF846CD4A2CE}"/>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A54E3384-9FB4-EC5B-92DF-EDE21B114015}"/>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5DAC094D-6E48-C2AF-F3F6-DD85DFF95B67}"/>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79D878B3-BC1D-E91C-6BB6-B3B12CAD97B9}"/>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FA2A6DEE-F963-F837-F389-45DC03213F98}"/>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12FF53FF-4CB1-4607-3180-7DF0F113D2B0}"/>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7B03E0F5-6202-33E3-C4F5-CA55F315E9C6}"/>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9A0E34BF-A504-6ADC-5591-3A9C8398E0D0}"/>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469AEC98-3BEB-E4BF-3023-13BE9583CDBF}"/>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03AC03DD-0632-4471-400F-A879E4D1A066}"/>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3250D4DC-A181-1FF6-D8CB-8D009C2E3B11}"/>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63F13CF8-9D2A-1AD1-691F-35696FEACFDD}"/>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2933B952-C4E8-C73A-8735-CBF719A32668}"/>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58EF0189-14C7-C2F9-90D4-AA016E84A0E6}"/>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E0F853AF-791C-10C9-F5F5-5578FAA150C6}"/>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4DD2825D-C33C-500C-EFDA-D8F14A158521}"/>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6E40D64E-24D8-ACB7-AC68-A8F4B0E2B08B}"/>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F622FB9A-51E9-CFF3-F243-49FB2FF24C38}"/>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6F011374-F030-393D-58E9-114C4CBD152A}"/>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5D40DFAC-EFA3-0A26-0645-74F242F3F515}"/>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90207DBF-FE52-578B-2E0D-49158490DE50}"/>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DA1154E1-AAD6-CD88-3929-0186057E6ACB}"/>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4174346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ED712CCD-772A-7624-E27A-F8A548865A8E}"/>
              </a:ext>
            </a:extLst>
          </p:cNvPr>
          <p:cNvPicPr>
            <a:picLocks noChangeAspect="1"/>
          </p:cNvPicPr>
          <p:nvPr/>
        </p:nvPicPr>
        <p:blipFill>
          <a:blip r:embed="rId4"/>
          <a:srcRect t="-5437" r="53752"/>
          <a:stretch/>
        </p:blipFill>
        <p:spPr>
          <a:xfrm>
            <a:off x="11055733" y="2317396"/>
            <a:ext cx="1136267" cy="565663"/>
          </a:xfrm>
          <a:prstGeom prst="rect">
            <a:avLst/>
          </a:prstGeom>
        </p:spPr>
      </p:pic>
      <p:graphicFrame>
        <p:nvGraphicFramePr>
          <p:cNvPr id="47" name="Content Placeholder 8">
            <a:extLst>
              <a:ext uri="{FF2B5EF4-FFF2-40B4-BE49-F238E27FC236}">
                <a16:creationId xmlns:a16="http://schemas.microsoft.com/office/drawing/2014/main" id="{8752A3B1-5A8F-A53B-00E4-711AC40E9C1D}"/>
              </a:ext>
            </a:extLst>
          </p:cNvPr>
          <p:cNvGraphicFramePr>
            <a:graphicFrameLocks noGrp="1"/>
          </p:cNvGraphicFramePr>
          <p:nvPr>
            <p:ph idx="1"/>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BF3292E2-2176-4CFD-87B3-F1718B9EBBB2}"/>
              </a:ext>
            </a:extLst>
          </p:cNvPr>
          <p:cNvSpPr>
            <a:spLocks noGrp="1"/>
          </p:cNvSpPr>
          <p:nvPr>
            <p:ph type="sldNum" sz="quarter" idx="12"/>
          </p:nvPr>
        </p:nvSpPr>
        <p:spPr/>
        <p:txBody>
          <a:bodyPr/>
          <a:lstStyle/>
          <a:p>
            <a:fld id="{8FF9B0DE-3FEB-4AA0-B465-B80EF7C1333D}" type="slidenum">
              <a:rPr lang="nl-NL" smtClean="0"/>
              <a:t>29</a:t>
            </a:fld>
            <a:endParaRPr lang="nl-NL"/>
          </a:p>
        </p:txBody>
      </p:sp>
      <p:sp>
        <p:nvSpPr>
          <p:cNvPr id="8" name="Text Placeholder 7">
            <a:extLst>
              <a:ext uri="{FF2B5EF4-FFF2-40B4-BE49-F238E27FC236}">
                <a16:creationId xmlns:a16="http://schemas.microsoft.com/office/drawing/2014/main" id="{4A76988D-C132-4ECC-8613-7AE59CD3CB86}"/>
              </a:ext>
            </a:extLst>
          </p:cNvPr>
          <p:cNvSpPr>
            <a:spLocks noGrp="1"/>
          </p:cNvSpPr>
          <p:nvPr>
            <p:ph type="body" sz="quarter" idx="15"/>
          </p:nvPr>
        </p:nvSpPr>
        <p:spPr/>
        <p:txBody>
          <a:bodyPr/>
          <a:lstStyle/>
          <a:p>
            <a:r>
              <a:rPr lang="nl-NL"/>
              <a:t>Mate van versnelling innovatie</a:t>
            </a:r>
          </a:p>
        </p:txBody>
      </p:sp>
      <p:sp>
        <p:nvSpPr>
          <p:cNvPr id="5" name="Title 4">
            <a:extLst>
              <a:ext uri="{FF2B5EF4-FFF2-40B4-BE49-F238E27FC236}">
                <a16:creationId xmlns:a16="http://schemas.microsoft.com/office/drawing/2014/main" id="{8EB2DC3E-E995-4F8C-95B4-F27FA6844C0F}"/>
              </a:ext>
            </a:extLst>
          </p:cNvPr>
          <p:cNvSpPr>
            <a:spLocks noGrp="1"/>
          </p:cNvSpPr>
          <p:nvPr>
            <p:ph type="title"/>
          </p:nvPr>
        </p:nvSpPr>
        <p:spPr/>
        <p:txBody>
          <a:bodyPr/>
          <a:lstStyle/>
          <a:p>
            <a:r>
              <a:rPr lang="nl-NL" dirty="0"/>
              <a:t>Ook dit jaar geven topmanagers aan sneller te innoveren met het oog op groeikansen via nieuwe producten/markten. Kunstmatige intelligentie als nieuwe technologie is zowel een zorg als een kans aangezien dit wel een van de gebieden is waar innovatie het snelste plaatsvindt. </a:t>
            </a:r>
          </a:p>
        </p:txBody>
      </p:sp>
      <p:sp>
        <p:nvSpPr>
          <p:cNvPr id="11" name="Text Placeholder 10">
            <a:extLst>
              <a:ext uri="{FF2B5EF4-FFF2-40B4-BE49-F238E27FC236}">
                <a16:creationId xmlns:a16="http://schemas.microsoft.com/office/drawing/2014/main" id="{1B018BCA-6D0F-4247-AACC-7E0BED5D5DD7}"/>
              </a:ext>
            </a:extLst>
          </p:cNvPr>
          <p:cNvSpPr>
            <a:spLocks noGrp="1"/>
          </p:cNvSpPr>
          <p:nvPr>
            <p:ph type="body" sz="quarter" idx="18"/>
          </p:nvPr>
        </p:nvSpPr>
        <p:spPr>
          <a:xfrm>
            <a:off x="5373688" y="1500188"/>
            <a:ext cx="5472162" cy="288000"/>
          </a:xfrm>
        </p:spPr>
        <p:txBody>
          <a:bodyPr/>
          <a:lstStyle/>
          <a:p>
            <a:r>
              <a:rPr lang="nl-NL"/>
              <a:t>Gebieden van versnelling innovatie</a:t>
            </a:r>
          </a:p>
        </p:txBody>
      </p:sp>
      <p:sp>
        <p:nvSpPr>
          <p:cNvPr id="9" name="Text Placeholder 8">
            <a:extLst>
              <a:ext uri="{FF2B5EF4-FFF2-40B4-BE49-F238E27FC236}">
                <a16:creationId xmlns:a16="http://schemas.microsoft.com/office/drawing/2014/main" id="{3D883BB4-C97F-4098-98E0-9E48229E6C72}"/>
              </a:ext>
            </a:extLst>
          </p:cNvPr>
          <p:cNvSpPr>
            <a:spLocks noGrp="1"/>
          </p:cNvSpPr>
          <p:nvPr>
            <p:ph type="body" sz="quarter" idx="16"/>
          </p:nvPr>
        </p:nvSpPr>
        <p:spPr/>
        <p:txBody>
          <a:bodyPr anchor="t"/>
          <a:lstStyle/>
          <a:p>
            <a:r>
              <a:rPr lang="nl-NL"/>
              <a:t>Q: </a:t>
            </a:r>
            <a:r>
              <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rPr>
              <a:t>Wat verwacht u in uw bedrijf te zien gebeuren in 202</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5</a:t>
            </a:r>
            <a:r>
              <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rPr>
              <a:t> als het gaat om innovatie, in vergelijking met de jaren daarvoor?</a:t>
            </a:r>
          </a:p>
          <a:p>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Q: </a:t>
            </a:r>
            <a:r>
              <a:rPr lang="nl-NL">
                <a:effectLst/>
                <a:latin typeface="Calibri" panose="020F0502020204030204" pitchFamily="34" charset="0"/>
                <a:ea typeface="Calibri" panose="020F0502020204030204" pitchFamily="34" charset="0"/>
                <a:cs typeface="Times New Roman" panose="02020603050405020304" pitchFamily="18" charset="0"/>
              </a:rPr>
              <a:t>Op welke van de volgende gebieden ziet u een versnelling of vertraging van innovatie binnen uw bedrijf, in vergelijking met de jaren daarvoor? </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 zie ook slide 6</a:t>
            </a:r>
            <a:endPar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a:p>
            <a:endParaRPr lang="nl-N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Right Brace 26">
            <a:extLst>
              <a:ext uri="{FF2B5EF4-FFF2-40B4-BE49-F238E27FC236}">
                <a16:creationId xmlns:a16="http://schemas.microsoft.com/office/drawing/2014/main" id="{49C794AF-EBE7-474A-AD26-7FCCA88F1E3E}"/>
              </a:ext>
            </a:extLst>
          </p:cNvPr>
          <p:cNvSpPr/>
          <p:nvPr/>
        </p:nvSpPr>
        <p:spPr bwMode="gray">
          <a:xfrm>
            <a:off x="2669059" y="1982135"/>
            <a:ext cx="272796" cy="2892501"/>
          </a:xfrm>
          <a:prstGeom prst="rightBrace">
            <a:avLst/>
          </a:prstGeom>
          <a:ln w="9525" cap="rnd">
            <a:solidFill>
              <a:schemeClr val="accent6"/>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 name="Freeform 4">
            <a:extLst>
              <a:ext uri="{FF2B5EF4-FFF2-40B4-BE49-F238E27FC236}">
                <a16:creationId xmlns:a16="http://schemas.microsoft.com/office/drawing/2014/main" id="{B956E60C-5A31-3865-7259-D30687589FA0}"/>
              </a:ext>
            </a:extLst>
          </p:cNvPr>
          <p:cNvSpPr>
            <a:spLocks/>
          </p:cNvSpPr>
          <p:nvPr>
            <p:custDataLst>
              <p:tags r:id="rId1"/>
            </p:custDataLst>
          </p:nvPr>
        </p:nvSpPr>
        <p:spPr bwMode="gray">
          <a:xfrm>
            <a:off x="3006653" y="2102187"/>
            <a:ext cx="2055926" cy="2055926"/>
          </a:xfrm>
          <a:custGeom>
            <a:avLst/>
            <a:gdLst/>
            <a:ahLst/>
            <a:cxnLst>
              <a:cxn ang="0">
                <a:pos x="3" y="649"/>
              </a:cxn>
              <a:cxn ang="0">
                <a:pos x="14" y="577"/>
              </a:cxn>
              <a:cxn ang="0">
                <a:pos x="33" y="508"/>
              </a:cxn>
              <a:cxn ang="0">
                <a:pos x="71" y="410"/>
              </a:cxn>
              <a:cxn ang="0">
                <a:pos x="105" y="349"/>
              </a:cxn>
              <a:cxn ang="0">
                <a:pos x="165" y="264"/>
              </a:cxn>
              <a:cxn ang="0">
                <a:pos x="237" y="189"/>
              </a:cxn>
              <a:cxn ang="0">
                <a:pos x="319" y="124"/>
              </a:cxn>
              <a:cxn ang="0">
                <a:pos x="379" y="88"/>
              </a:cxn>
              <a:cxn ang="0">
                <a:pos x="457" y="50"/>
              </a:cxn>
              <a:cxn ang="0">
                <a:pos x="542" y="24"/>
              </a:cxn>
              <a:cxn ang="0">
                <a:pos x="596" y="11"/>
              </a:cxn>
              <a:cxn ang="0">
                <a:pos x="649" y="3"/>
              </a:cxn>
              <a:cxn ang="0">
                <a:pos x="704" y="0"/>
              </a:cxn>
              <a:cxn ang="0">
                <a:pos x="797" y="3"/>
              </a:cxn>
              <a:cxn ang="0">
                <a:pos x="869" y="14"/>
              </a:cxn>
              <a:cxn ang="0">
                <a:pos x="938" y="33"/>
              </a:cxn>
              <a:cxn ang="0">
                <a:pos x="1037" y="71"/>
              </a:cxn>
              <a:cxn ang="0">
                <a:pos x="1099" y="105"/>
              </a:cxn>
              <a:cxn ang="0">
                <a:pos x="1184" y="165"/>
              </a:cxn>
              <a:cxn ang="0">
                <a:pos x="1259" y="237"/>
              </a:cxn>
              <a:cxn ang="0">
                <a:pos x="1323" y="319"/>
              </a:cxn>
              <a:cxn ang="0">
                <a:pos x="1360" y="379"/>
              </a:cxn>
              <a:cxn ang="0">
                <a:pos x="1396" y="457"/>
              </a:cxn>
              <a:cxn ang="0">
                <a:pos x="1424" y="542"/>
              </a:cxn>
              <a:cxn ang="0">
                <a:pos x="1435" y="596"/>
              </a:cxn>
              <a:cxn ang="0">
                <a:pos x="1443" y="649"/>
              </a:cxn>
              <a:cxn ang="0">
                <a:pos x="1446" y="704"/>
              </a:cxn>
              <a:cxn ang="0">
                <a:pos x="1443" y="797"/>
              </a:cxn>
              <a:cxn ang="0">
                <a:pos x="1432" y="869"/>
              </a:cxn>
              <a:cxn ang="0">
                <a:pos x="1413" y="938"/>
              </a:cxn>
              <a:cxn ang="0">
                <a:pos x="1375" y="1038"/>
              </a:cxn>
              <a:cxn ang="0">
                <a:pos x="1342" y="1099"/>
              </a:cxn>
              <a:cxn ang="0">
                <a:pos x="1281" y="1184"/>
              </a:cxn>
              <a:cxn ang="0">
                <a:pos x="1209" y="1259"/>
              </a:cxn>
              <a:cxn ang="0">
                <a:pos x="1127" y="1324"/>
              </a:cxn>
              <a:cxn ang="0">
                <a:pos x="1067" y="1360"/>
              </a:cxn>
              <a:cxn ang="0">
                <a:pos x="989" y="1396"/>
              </a:cxn>
              <a:cxn ang="0">
                <a:pos x="904" y="1424"/>
              </a:cxn>
              <a:cxn ang="0">
                <a:pos x="852" y="1435"/>
              </a:cxn>
              <a:cxn ang="0">
                <a:pos x="797" y="1443"/>
              </a:cxn>
              <a:cxn ang="0">
                <a:pos x="742" y="1446"/>
              </a:cxn>
              <a:cxn ang="0">
                <a:pos x="649" y="1443"/>
              </a:cxn>
              <a:cxn ang="0">
                <a:pos x="577" y="1432"/>
              </a:cxn>
              <a:cxn ang="0">
                <a:pos x="508" y="1413"/>
              </a:cxn>
              <a:cxn ang="0">
                <a:pos x="410" y="1376"/>
              </a:cxn>
              <a:cxn ang="0">
                <a:pos x="349" y="1342"/>
              </a:cxn>
              <a:cxn ang="0">
                <a:pos x="264" y="1281"/>
              </a:cxn>
              <a:cxn ang="0">
                <a:pos x="189" y="1209"/>
              </a:cxn>
              <a:cxn ang="0">
                <a:pos x="124" y="1127"/>
              </a:cxn>
              <a:cxn ang="0">
                <a:pos x="88" y="1067"/>
              </a:cxn>
              <a:cxn ang="0">
                <a:pos x="50" y="989"/>
              </a:cxn>
              <a:cxn ang="0">
                <a:pos x="24" y="904"/>
              </a:cxn>
              <a:cxn ang="0">
                <a:pos x="11" y="852"/>
              </a:cxn>
              <a:cxn ang="0">
                <a:pos x="3" y="797"/>
              </a:cxn>
              <a:cxn ang="0">
                <a:pos x="0" y="742"/>
              </a:cxn>
            </a:cxnLst>
            <a:rect l="0" t="0" r="r" b="b"/>
            <a:pathLst>
              <a:path w="1446" h="1446">
                <a:moveTo>
                  <a:pt x="0" y="723"/>
                </a:moveTo>
                <a:lnTo>
                  <a:pt x="2" y="685"/>
                </a:lnTo>
                <a:lnTo>
                  <a:pt x="3" y="649"/>
                </a:lnTo>
                <a:lnTo>
                  <a:pt x="6" y="632"/>
                </a:lnTo>
                <a:lnTo>
                  <a:pt x="8" y="613"/>
                </a:lnTo>
                <a:lnTo>
                  <a:pt x="14" y="577"/>
                </a:lnTo>
                <a:lnTo>
                  <a:pt x="19" y="560"/>
                </a:lnTo>
                <a:lnTo>
                  <a:pt x="24" y="542"/>
                </a:lnTo>
                <a:lnTo>
                  <a:pt x="33" y="508"/>
                </a:lnTo>
                <a:lnTo>
                  <a:pt x="44" y="475"/>
                </a:lnTo>
                <a:lnTo>
                  <a:pt x="57" y="442"/>
                </a:lnTo>
                <a:lnTo>
                  <a:pt x="71" y="410"/>
                </a:lnTo>
                <a:lnTo>
                  <a:pt x="79" y="395"/>
                </a:lnTo>
                <a:lnTo>
                  <a:pt x="88" y="379"/>
                </a:lnTo>
                <a:lnTo>
                  <a:pt x="105" y="349"/>
                </a:lnTo>
                <a:lnTo>
                  <a:pt x="124" y="319"/>
                </a:lnTo>
                <a:lnTo>
                  <a:pt x="145" y="291"/>
                </a:lnTo>
                <a:lnTo>
                  <a:pt x="165" y="264"/>
                </a:lnTo>
                <a:lnTo>
                  <a:pt x="189" y="237"/>
                </a:lnTo>
                <a:lnTo>
                  <a:pt x="212" y="212"/>
                </a:lnTo>
                <a:lnTo>
                  <a:pt x="237" y="189"/>
                </a:lnTo>
                <a:lnTo>
                  <a:pt x="264" y="165"/>
                </a:lnTo>
                <a:lnTo>
                  <a:pt x="291" y="145"/>
                </a:lnTo>
                <a:lnTo>
                  <a:pt x="319" y="124"/>
                </a:lnTo>
                <a:lnTo>
                  <a:pt x="333" y="115"/>
                </a:lnTo>
                <a:lnTo>
                  <a:pt x="349" y="105"/>
                </a:lnTo>
                <a:lnTo>
                  <a:pt x="379" y="88"/>
                </a:lnTo>
                <a:lnTo>
                  <a:pt x="410" y="71"/>
                </a:lnTo>
                <a:lnTo>
                  <a:pt x="442" y="57"/>
                </a:lnTo>
                <a:lnTo>
                  <a:pt x="457" y="50"/>
                </a:lnTo>
                <a:lnTo>
                  <a:pt x="475" y="44"/>
                </a:lnTo>
                <a:lnTo>
                  <a:pt x="508" y="33"/>
                </a:lnTo>
                <a:lnTo>
                  <a:pt x="542" y="24"/>
                </a:lnTo>
                <a:lnTo>
                  <a:pt x="560" y="19"/>
                </a:lnTo>
                <a:lnTo>
                  <a:pt x="577" y="14"/>
                </a:lnTo>
                <a:lnTo>
                  <a:pt x="596" y="11"/>
                </a:lnTo>
                <a:lnTo>
                  <a:pt x="613" y="8"/>
                </a:lnTo>
                <a:lnTo>
                  <a:pt x="632" y="6"/>
                </a:lnTo>
                <a:lnTo>
                  <a:pt x="649" y="3"/>
                </a:lnTo>
                <a:lnTo>
                  <a:pt x="668" y="2"/>
                </a:lnTo>
                <a:lnTo>
                  <a:pt x="685" y="2"/>
                </a:lnTo>
                <a:lnTo>
                  <a:pt x="704" y="0"/>
                </a:lnTo>
                <a:lnTo>
                  <a:pt x="723" y="0"/>
                </a:lnTo>
                <a:lnTo>
                  <a:pt x="761" y="2"/>
                </a:lnTo>
                <a:lnTo>
                  <a:pt x="797" y="3"/>
                </a:lnTo>
                <a:lnTo>
                  <a:pt x="816" y="6"/>
                </a:lnTo>
                <a:lnTo>
                  <a:pt x="833" y="8"/>
                </a:lnTo>
                <a:lnTo>
                  <a:pt x="869" y="14"/>
                </a:lnTo>
                <a:lnTo>
                  <a:pt x="886" y="19"/>
                </a:lnTo>
                <a:lnTo>
                  <a:pt x="904" y="24"/>
                </a:lnTo>
                <a:lnTo>
                  <a:pt x="938" y="33"/>
                </a:lnTo>
                <a:lnTo>
                  <a:pt x="971" y="44"/>
                </a:lnTo>
                <a:lnTo>
                  <a:pt x="1004" y="57"/>
                </a:lnTo>
                <a:lnTo>
                  <a:pt x="1037" y="71"/>
                </a:lnTo>
                <a:lnTo>
                  <a:pt x="1053" y="79"/>
                </a:lnTo>
                <a:lnTo>
                  <a:pt x="1067" y="88"/>
                </a:lnTo>
                <a:lnTo>
                  <a:pt x="1099" y="105"/>
                </a:lnTo>
                <a:lnTo>
                  <a:pt x="1127" y="124"/>
                </a:lnTo>
                <a:lnTo>
                  <a:pt x="1155" y="145"/>
                </a:lnTo>
                <a:lnTo>
                  <a:pt x="1184" y="165"/>
                </a:lnTo>
                <a:lnTo>
                  <a:pt x="1209" y="189"/>
                </a:lnTo>
                <a:lnTo>
                  <a:pt x="1234" y="212"/>
                </a:lnTo>
                <a:lnTo>
                  <a:pt x="1259" y="237"/>
                </a:lnTo>
                <a:lnTo>
                  <a:pt x="1281" y="264"/>
                </a:lnTo>
                <a:lnTo>
                  <a:pt x="1303" y="291"/>
                </a:lnTo>
                <a:lnTo>
                  <a:pt x="1323" y="319"/>
                </a:lnTo>
                <a:lnTo>
                  <a:pt x="1333" y="333"/>
                </a:lnTo>
                <a:lnTo>
                  <a:pt x="1342" y="349"/>
                </a:lnTo>
                <a:lnTo>
                  <a:pt x="1360" y="379"/>
                </a:lnTo>
                <a:lnTo>
                  <a:pt x="1375" y="410"/>
                </a:lnTo>
                <a:lnTo>
                  <a:pt x="1389" y="442"/>
                </a:lnTo>
                <a:lnTo>
                  <a:pt x="1396" y="457"/>
                </a:lnTo>
                <a:lnTo>
                  <a:pt x="1402" y="475"/>
                </a:lnTo>
                <a:lnTo>
                  <a:pt x="1413" y="508"/>
                </a:lnTo>
                <a:lnTo>
                  <a:pt x="1424" y="542"/>
                </a:lnTo>
                <a:lnTo>
                  <a:pt x="1427" y="560"/>
                </a:lnTo>
                <a:lnTo>
                  <a:pt x="1432" y="577"/>
                </a:lnTo>
                <a:lnTo>
                  <a:pt x="1435" y="596"/>
                </a:lnTo>
                <a:lnTo>
                  <a:pt x="1438" y="613"/>
                </a:lnTo>
                <a:lnTo>
                  <a:pt x="1440" y="632"/>
                </a:lnTo>
                <a:lnTo>
                  <a:pt x="1443" y="649"/>
                </a:lnTo>
                <a:lnTo>
                  <a:pt x="1444" y="668"/>
                </a:lnTo>
                <a:lnTo>
                  <a:pt x="1446" y="685"/>
                </a:lnTo>
                <a:lnTo>
                  <a:pt x="1446" y="704"/>
                </a:lnTo>
                <a:lnTo>
                  <a:pt x="1446" y="723"/>
                </a:lnTo>
                <a:lnTo>
                  <a:pt x="1446" y="761"/>
                </a:lnTo>
                <a:lnTo>
                  <a:pt x="1443" y="797"/>
                </a:lnTo>
                <a:lnTo>
                  <a:pt x="1440" y="816"/>
                </a:lnTo>
                <a:lnTo>
                  <a:pt x="1438" y="833"/>
                </a:lnTo>
                <a:lnTo>
                  <a:pt x="1432" y="869"/>
                </a:lnTo>
                <a:lnTo>
                  <a:pt x="1427" y="887"/>
                </a:lnTo>
                <a:lnTo>
                  <a:pt x="1424" y="904"/>
                </a:lnTo>
                <a:lnTo>
                  <a:pt x="1413" y="938"/>
                </a:lnTo>
                <a:lnTo>
                  <a:pt x="1402" y="972"/>
                </a:lnTo>
                <a:lnTo>
                  <a:pt x="1389" y="1005"/>
                </a:lnTo>
                <a:lnTo>
                  <a:pt x="1375" y="1038"/>
                </a:lnTo>
                <a:lnTo>
                  <a:pt x="1367" y="1053"/>
                </a:lnTo>
                <a:lnTo>
                  <a:pt x="1360" y="1067"/>
                </a:lnTo>
                <a:lnTo>
                  <a:pt x="1342" y="1099"/>
                </a:lnTo>
                <a:lnTo>
                  <a:pt x="1323" y="1127"/>
                </a:lnTo>
                <a:lnTo>
                  <a:pt x="1303" y="1155"/>
                </a:lnTo>
                <a:lnTo>
                  <a:pt x="1281" y="1184"/>
                </a:lnTo>
                <a:lnTo>
                  <a:pt x="1259" y="1209"/>
                </a:lnTo>
                <a:lnTo>
                  <a:pt x="1234" y="1234"/>
                </a:lnTo>
                <a:lnTo>
                  <a:pt x="1209" y="1259"/>
                </a:lnTo>
                <a:lnTo>
                  <a:pt x="1184" y="1281"/>
                </a:lnTo>
                <a:lnTo>
                  <a:pt x="1155" y="1303"/>
                </a:lnTo>
                <a:lnTo>
                  <a:pt x="1127" y="1324"/>
                </a:lnTo>
                <a:lnTo>
                  <a:pt x="1113" y="1333"/>
                </a:lnTo>
                <a:lnTo>
                  <a:pt x="1099" y="1342"/>
                </a:lnTo>
                <a:lnTo>
                  <a:pt x="1067" y="1360"/>
                </a:lnTo>
                <a:lnTo>
                  <a:pt x="1037" y="1376"/>
                </a:lnTo>
                <a:lnTo>
                  <a:pt x="1004" y="1390"/>
                </a:lnTo>
                <a:lnTo>
                  <a:pt x="989" y="1396"/>
                </a:lnTo>
                <a:lnTo>
                  <a:pt x="971" y="1402"/>
                </a:lnTo>
                <a:lnTo>
                  <a:pt x="938" y="1413"/>
                </a:lnTo>
                <a:lnTo>
                  <a:pt x="904" y="1424"/>
                </a:lnTo>
                <a:lnTo>
                  <a:pt x="886" y="1427"/>
                </a:lnTo>
                <a:lnTo>
                  <a:pt x="869" y="1432"/>
                </a:lnTo>
                <a:lnTo>
                  <a:pt x="852" y="1435"/>
                </a:lnTo>
                <a:lnTo>
                  <a:pt x="833" y="1438"/>
                </a:lnTo>
                <a:lnTo>
                  <a:pt x="816" y="1440"/>
                </a:lnTo>
                <a:lnTo>
                  <a:pt x="797" y="1443"/>
                </a:lnTo>
                <a:lnTo>
                  <a:pt x="780" y="1445"/>
                </a:lnTo>
                <a:lnTo>
                  <a:pt x="761" y="1446"/>
                </a:lnTo>
                <a:lnTo>
                  <a:pt x="742" y="1446"/>
                </a:lnTo>
                <a:lnTo>
                  <a:pt x="723" y="1446"/>
                </a:lnTo>
                <a:lnTo>
                  <a:pt x="685" y="1446"/>
                </a:lnTo>
                <a:lnTo>
                  <a:pt x="649" y="1443"/>
                </a:lnTo>
                <a:lnTo>
                  <a:pt x="632" y="1440"/>
                </a:lnTo>
                <a:lnTo>
                  <a:pt x="613" y="1438"/>
                </a:lnTo>
                <a:lnTo>
                  <a:pt x="577" y="1432"/>
                </a:lnTo>
                <a:lnTo>
                  <a:pt x="560" y="1427"/>
                </a:lnTo>
                <a:lnTo>
                  <a:pt x="542" y="1424"/>
                </a:lnTo>
                <a:lnTo>
                  <a:pt x="508" y="1413"/>
                </a:lnTo>
                <a:lnTo>
                  <a:pt x="475" y="1402"/>
                </a:lnTo>
                <a:lnTo>
                  <a:pt x="442" y="1390"/>
                </a:lnTo>
                <a:lnTo>
                  <a:pt x="410" y="1376"/>
                </a:lnTo>
                <a:lnTo>
                  <a:pt x="394" y="1368"/>
                </a:lnTo>
                <a:lnTo>
                  <a:pt x="379" y="1360"/>
                </a:lnTo>
                <a:lnTo>
                  <a:pt x="349" y="1342"/>
                </a:lnTo>
                <a:lnTo>
                  <a:pt x="319" y="1324"/>
                </a:lnTo>
                <a:lnTo>
                  <a:pt x="291" y="1303"/>
                </a:lnTo>
                <a:lnTo>
                  <a:pt x="264" y="1281"/>
                </a:lnTo>
                <a:lnTo>
                  <a:pt x="237" y="1259"/>
                </a:lnTo>
                <a:lnTo>
                  <a:pt x="212" y="1234"/>
                </a:lnTo>
                <a:lnTo>
                  <a:pt x="189" y="1209"/>
                </a:lnTo>
                <a:lnTo>
                  <a:pt x="165" y="1184"/>
                </a:lnTo>
                <a:lnTo>
                  <a:pt x="145" y="1155"/>
                </a:lnTo>
                <a:lnTo>
                  <a:pt x="124" y="1127"/>
                </a:lnTo>
                <a:lnTo>
                  <a:pt x="115" y="1113"/>
                </a:lnTo>
                <a:lnTo>
                  <a:pt x="105" y="1099"/>
                </a:lnTo>
                <a:lnTo>
                  <a:pt x="88" y="1067"/>
                </a:lnTo>
                <a:lnTo>
                  <a:pt x="71" y="1038"/>
                </a:lnTo>
                <a:lnTo>
                  <a:pt x="57" y="1005"/>
                </a:lnTo>
                <a:lnTo>
                  <a:pt x="50" y="989"/>
                </a:lnTo>
                <a:lnTo>
                  <a:pt x="44" y="972"/>
                </a:lnTo>
                <a:lnTo>
                  <a:pt x="33" y="938"/>
                </a:lnTo>
                <a:lnTo>
                  <a:pt x="24" y="904"/>
                </a:lnTo>
                <a:lnTo>
                  <a:pt x="19" y="887"/>
                </a:lnTo>
                <a:lnTo>
                  <a:pt x="14" y="869"/>
                </a:lnTo>
                <a:lnTo>
                  <a:pt x="11" y="852"/>
                </a:lnTo>
                <a:lnTo>
                  <a:pt x="8" y="833"/>
                </a:lnTo>
                <a:lnTo>
                  <a:pt x="6" y="816"/>
                </a:lnTo>
                <a:lnTo>
                  <a:pt x="3" y="797"/>
                </a:lnTo>
                <a:lnTo>
                  <a:pt x="2" y="780"/>
                </a:lnTo>
                <a:lnTo>
                  <a:pt x="2" y="761"/>
                </a:lnTo>
                <a:lnTo>
                  <a:pt x="0" y="742"/>
                </a:lnTo>
                <a:lnTo>
                  <a:pt x="0" y="723"/>
                </a:lnTo>
                <a:close/>
              </a:path>
            </a:pathLst>
          </a:custGeom>
          <a:solidFill>
            <a:srgbClr val="D6CAEC">
              <a:alpha val="74000"/>
            </a:srgbClr>
          </a:solidFill>
          <a:ln w="9525">
            <a:noFill/>
            <a:round/>
            <a:headEnd/>
            <a:tailEnd/>
          </a:ln>
        </p:spPr>
        <p:txBody>
          <a:bodyPr lIns="360000" tIns="180000" anchor="ctr"/>
          <a:lstStyle/>
          <a:p>
            <a:pPr algn="ctr">
              <a:lnSpc>
                <a:spcPts val="2200"/>
              </a:lnSpc>
            </a:pPr>
            <a:endParaRPr lang="nl-NL" sz="2400">
              <a:solidFill>
                <a:schemeClr val="bg1"/>
              </a:solidFill>
            </a:endParaRPr>
          </a:p>
        </p:txBody>
      </p:sp>
      <p:sp>
        <p:nvSpPr>
          <p:cNvPr id="13" name="TextBox 12">
            <a:extLst>
              <a:ext uri="{FF2B5EF4-FFF2-40B4-BE49-F238E27FC236}">
                <a16:creationId xmlns:a16="http://schemas.microsoft.com/office/drawing/2014/main" id="{9E675F40-61A5-DACA-DA25-3D064FCF7397}"/>
              </a:ext>
            </a:extLst>
          </p:cNvPr>
          <p:cNvSpPr txBox="1"/>
          <p:nvPr/>
        </p:nvSpPr>
        <p:spPr bwMode="gray">
          <a:xfrm>
            <a:off x="3311091" y="2281186"/>
            <a:ext cx="1463040" cy="1174282"/>
          </a:xfrm>
          <a:prstGeom prst="rect">
            <a:avLst/>
          </a:prstGeom>
          <a:noFill/>
        </p:spPr>
        <p:txBody>
          <a:bodyPr wrap="square" lIns="0" tIns="0" rIns="0" bIns="0" rtlCol="0">
            <a:noAutofit/>
          </a:bodyPr>
          <a:lstStyle/>
          <a:p>
            <a:pPr algn="ctr">
              <a:lnSpc>
                <a:spcPct val="120000"/>
              </a:lnSpc>
              <a:buSzPct val="80000"/>
            </a:pPr>
            <a:r>
              <a:rPr lang="nl-NL" sz="2800" b="1">
                <a:solidFill>
                  <a:schemeClr val="bg1"/>
                </a:solidFill>
              </a:rPr>
              <a:t>85%</a:t>
            </a:r>
          </a:p>
          <a:p>
            <a:pPr algn="ctr">
              <a:lnSpc>
                <a:spcPct val="120000"/>
              </a:lnSpc>
              <a:buSzPct val="80000"/>
            </a:pPr>
            <a:r>
              <a:rPr lang="nl-NL" sz="1600" b="1">
                <a:solidFill>
                  <a:schemeClr val="bg1"/>
                </a:solidFill>
              </a:rPr>
              <a:t>Zegt sneller te innoveren in 2025</a:t>
            </a:r>
          </a:p>
        </p:txBody>
      </p:sp>
      <p:sp>
        <p:nvSpPr>
          <p:cNvPr id="16" name="TextBox 15">
            <a:extLst>
              <a:ext uri="{FF2B5EF4-FFF2-40B4-BE49-F238E27FC236}">
                <a16:creationId xmlns:a16="http://schemas.microsoft.com/office/drawing/2014/main" id="{D1E886AC-2AAC-BE53-E1BB-089B81105789}"/>
              </a:ext>
            </a:extLst>
          </p:cNvPr>
          <p:cNvSpPr txBox="1"/>
          <p:nvPr/>
        </p:nvSpPr>
        <p:spPr bwMode="gray">
          <a:xfrm>
            <a:off x="3455469" y="3705725"/>
            <a:ext cx="1155031" cy="231007"/>
          </a:xfrm>
          <a:prstGeom prst="rect">
            <a:avLst/>
          </a:prstGeom>
          <a:noFill/>
          <a:ln>
            <a:solidFill>
              <a:schemeClr val="tx1">
                <a:lumMod val="60000"/>
                <a:lumOff val="40000"/>
              </a:schemeClr>
            </a:solidFill>
            <a:prstDash val="dash"/>
          </a:ln>
        </p:spPr>
        <p:txBody>
          <a:bodyPr wrap="square" lIns="0" tIns="0" rIns="0" bIns="0" rtlCol="0">
            <a:noAutofit/>
          </a:bodyPr>
          <a:lstStyle/>
          <a:p>
            <a:pPr algn="ctr">
              <a:lnSpc>
                <a:spcPct val="120000"/>
              </a:lnSpc>
              <a:buSzPct val="80000"/>
            </a:pPr>
            <a:r>
              <a:rPr lang="nl-NL" sz="1200"/>
              <a:t>vs. </a:t>
            </a:r>
            <a:r>
              <a:rPr lang="nl-NL" sz="1200" b="1"/>
              <a:t>86% </a:t>
            </a:r>
            <a:r>
              <a:rPr lang="nl-NL" sz="1200"/>
              <a:t>in 2024</a:t>
            </a:r>
          </a:p>
        </p:txBody>
      </p:sp>
      <p:sp>
        <p:nvSpPr>
          <p:cNvPr id="12" name="Freeform 56">
            <a:extLst>
              <a:ext uri="{FF2B5EF4-FFF2-40B4-BE49-F238E27FC236}">
                <a16:creationId xmlns:a16="http://schemas.microsoft.com/office/drawing/2014/main" id="{DEAEB8DC-8ABD-58A7-AFFC-CE01DAA28278}"/>
              </a:ext>
            </a:extLst>
          </p:cNvPr>
          <p:cNvSpPr/>
          <p:nvPr/>
        </p:nvSpPr>
        <p:spPr bwMode="gray">
          <a:xfrm flipH="1">
            <a:off x="5648325" y="2212805"/>
            <a:ext cx="1839090" cy="466344"/>
          </a:xfrm>
          <a:prstGeom prst="rect">
            <a:avLst/>
          </a:prstGeom>
          <a:solidFill>
            <a:srgbClr val="7E57C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Technologie op het gebied van artifical intelligence</a:t>
            </a:r>
          </a:p>
        </p:txBody>
      </p:sp>
      <p:sp>
        <p:nvSpPr>
          <p:cNvPr id="15" name="Oval 14">
            <a:extLst>
              <a:ext uri="{FF2B5EF4-FFF2-40B4-BE49-F238E27FC236}">
                <a16:creationId xmlns:a16="http://schemas.microsoft.com/office/drawing/2014/main" id="{617DBB39-F7AF-EAC2-EC8B-F7ABD1E1E49F}"/>
              </a:ext>
            </a:extLst>
          </p:cNvPr>
          <p:cNvSpPr/>
          <p:nvPr/>
        </p:nvSpPr>
        <p:spPr>
          <a:xfrm>
            <a:off x="5432575" y="2204405"/>
            <a:ext cx="484632" cy="484632"/>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#1</a:t>
            </a:r>
          </a:p>
        </p:txBody>
      </p:sp>
      <p:sp>
        <p:nvSpPr>
          <p:cNvPr id="17" name="Freeform 56">
            <a:extLst>
              <a:ext uri="{FF2B5EF4-FFF2-40B4-BE49-F238E27FC236}">
                <a16:creationId xmlns:a16="http://schemas.microsoft.com/office/drawing/2014/main" id="{2926AE80-31BB-468A-39D5-12FA5B15A878}"/>
              </a:ext>
            </a:extLst>
          </p:cNvPr>
          <p:cNvSpPr/>
          <p:nvPr/>
        </p:nvSpPr>
        <p:spPr bwMode="gray">
          <a:xfrm flipH="1">
            <a:off x="5629274" y="2850980"/>
            <a:ext cx="1852774" cy="466344"/>
          </a:xfrm>
          <a:prstGeom prst="rect">
            <a:avLst/>
          </a:prstGeom>
          <a:solidFill>
            <a:srgbClr val="7E57C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Technologische (door)ontwikkeling op producten/services)</a:t>
            </a:r>
          </a:p>
        </p:txBody>
      </p:sp>
      <p:sp>
        <p:nvSpPr>
          <p:cNvPr id="18" name="Oval 17">
            <a:extLst>
              <a:ext uri="{FF2B5EF4-FFF2-40B4-BE49-F238E27FC236}">
                <a16:creationId xmlns:a16="http://schemas.microsoft.com/office/drawing/2014/main" id="{0D66ECCC-FF66-1661-893B-98D143116DC8}"/>
              </a:ext>
            </a:extLst>
          </p:cNvPr>
          <p:cNvSpPr/>
          <p:nvPr/>
        </p:nvSpPr>
        <p:spPr>
          <a:xfrm>
            <a:off x="5432575" y="2851942"/>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a:solidFill>
                  <a:schemeClr val="tx1"/>
                </a:solidFill>
                <a:latin typeface="Calibri"/>
                <a:cs typeface="Arial" pitchFamily="34" charset="0"/>
              </a:rPr>
              <a:t>#2</a:t>
            </a:r>
            <a:endParaRPr kumimoji="0" lang="nl-NL" sz="1200" b="1" i="0" u="none" strike="noStrike" kern="1200" cap="none" spc="0" normalizeH="0" baseline="0" noProof="0">
              <a:ln>
                <a:noFill/>
              </a:ln>
              <a:solidFill>
                <a:schemeClr val="tx1"/>
              </a:solidFill>
              <a:effectLst/>
              <a:uLnTx/>
              <a:uFillTx/>
              <a:latin typeface="Calibri"/>
              <a:ea typeface="+mn-ea"/>
              <a:cs typeface="Arial" pitchFamily="34" charset="0"/>
            </a:endParaRPr>
          </a:p>
        </p:txBody>
      </p:sp>
      <p:sp>
        <p:nvSpPr>
          <p:cNvPr id="20" name="Freeform 56">
            <a:extLst>
              <a:ext uri="{FF2B5EF4-FFF2-40B4-BE49-F238E27FC236}">
                <a16:creationId xmlns:a16="http://schemas.microsoft.com/office/drawing/2014/main" id="{76A44F2B-DD7C-C7A8-49D5-695CA986B88C}"/>
              </a:ext>
            </a:extLst>
          </p:cNvPr>
          <p:cNvSpPr/>
          <p:nvPr/>
        </p:nvSpPr>
        <p:spPr bwMode="gray">
          <a:xfrm flipH="1">
            <a:off x="5638799" y="3508205"/>
            <a:ext cx="1845931" cy="466344"/>
          </a:xfrm>
          <a:prstGeom prst="rect">
            <a:avLst/>
          </a:prstGeom>
          <a:solidFill>
            <a:srgbClr val="7E57C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Digitalisering van de</a:t>
            </a:r>
          </a:p>
          <a:p>
            <a:pPr algn="ctr"/>
            <a:r>
              <a:rPr lang="nl-NL" sz="1000" b="1">
                <a:solidFill>
                  <a:schemeClr val="bg1"/>
                </a:solidFill>
              </a:rPr>
              <a:t>klantgerichte processen</a:t>
            </a:r>
          </a:p>
        </p:txBody>
      </p:sp>
      <p:sp>
        <p:nvSpPr>
          <p:cNvPr id="21" name="Oval 20">
            <a:extLst>
              <a:ext uri="{FF2B5EF4-FFF2-40B4-BE49-F238E27FC236}">
                <a16:creationId xmlns:a16="http://schemas.microsoft.com/office/drawing/2014/main" id="{BD0FEE3C-550E-EE1D-E6E0-E43703918894}"/>
              </a:ext>
            </a:extLst>
          </p:cNvPr>
          <p:cNvSpPr/>
          <p:nvPr/>
        </p:nvSpPr>
        <p:spPr>
          <a:xfrm>
            <a:off x="5432575" y="3508302"/>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#3</a:t>
            </a:r>
          </a:p>
        </p:txBody>
      </p:sp>
      <p:sp>
        <p:nvSpPr>
          <p:cNvPr id="22" name="Freeform 56">
            <a:extLst>
              <a:ext uri="{FF2B5EF4-FFF2-40B4-BE49-F238E27FC236}">
                <a16:creationId xmlns:a16="http://schemas.microsoft.com/office/drawing/2014/main" id="{6F96F573-4D7F-283F-8BD3-9207F8427B3B}"/>
              </a:ext>
            </a:extLst>
          </p:cNvPr>
          <p:cNvSpPr/>
          <p:nvPr/>
        </p:nvSpPr>
        <p:spPr bwMode="gray">
          <a:xfrm flipH="1">
            <a:off x="5648324" y="4136855"/>
            <a:ext cx="1845930" cy="466344"/>
          </a:xfrm>
          <a:prstGeom prst="rect">
            <a:avLst/>
          </a:prstGeom>
          <a:solidFill>
            <a:srgbClr val="7E57C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Digitalisering van de producten</a:t>
            </a:r>
          </a:p>
        </p:txBody>
      </p:sp>
      <p:sp>
        <p:nvSpPr>
          <p:cNvPr id="23" name="Oval 22">
            <a:extLst>
              <a:ext uri="{FF2B5EF4-FFF2-40B4-BE49-F238E27FC236}">
                <a16:creationId xmlns:a16="http://schemas.microsoft.com/office/drawing/2014/main" id="{BED1A28B-5086-A691-10B0-4DD78E71E159}"/>
              </a:ext>
            </a:extLst>
          </p:cNvPr>
          <p:cNvSpPr/>
          <p:nvPr/>
        </p:nvSpPr>
        <p:spPr>
          <a:xfrm>
            <a:off x="5432575" y="4126936"/>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#4</a:t>
            </a:r>
          </a:p>
        </p:txBody>
      </p:sp>
      <p:sp>
        <p:nvSpPr>
          <p:cNvPr id="25" name="Freeform 56">
            <a:extLst>
              <a:ext uri="{FF2B5EF4-FFF2-40B4-BE49-F238E27FC236}">
                <a16:creationId xmlns:a16="http://schemas.microsoft.com/office/drawing/2014/main" id="{2763933E-DBF4-B8AE-655E-CC887FB5D8AF}"/>
              </a:ext>
            </a:extLst>
          </p:cNvPr>
          <p:cNvSpPr/>
          <p:nvPr/>
        </p:nvSpPr>
        <p:spPr bwMode="gray">
          <a:xfrm flipH="1">
            <a:off x="5657849" y="4736930"/>
            <a:ext cx="1845929" cy="466344"/>
          </a:xfrm>
          <a:prstGeom prst="rect">
            <a:avLst/>
          </a:prstGeom>
          <a:solidFill>
            <a:srgbClr val="7E57C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Nieuwe verdienmodel(len) bovenop bestaande business</a:t>
            </a:r>
          </a:p>
        </p:txBody>
      </p:sp>
      <p:sp>
        <p:nvSpPr>
          <p:cNvPr id="26" name="Oval 25">
            <a:extLst>
              <a:ext uri="{FF2B5EF4-FFF2-40B4-BE49-F238E27FC236}">
                <a16:creationId xmlns:a16="http://schemas.microsoft.com/office/drawing/2014/main" id="{0EAFF3D1-9461-B6A9-D5CB-248FF30B700A}"/>
              </a:ext>
            </a:extLst>
          </p:cNvPr>
          <p:cNvSpPr/>
          <p:nvPr/>
        </p:nvSpPr>
        <p:spPr>
          <a:xfrm>
            <a:off x="5432575" y="4720473"/>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#5</a:t>
            </a:r>
          </a:p>
        </p:txBody>
      </p:sp>
      <p:sp>
        <p:nvSpPr>
          <p:cNvPr id="28" name="TextBox 27">
            <a:extLst>
              <a:ext uri="{FF2B5EF4-FFF2-40B4-BE49-F238E27FC236}">
                <a16:creationId xmlns:a16="http://schemas.microsoft.com/office/drawing/2014/main" id="{54DB6D1E-0B70-05C2-8007-05F6F1B369D7}"/>
              </a:ext>
            </a:extLst>
          </p:cNvPr>
          <p:cNvSpPr txBox="1"/>
          <p:nvPr/>
        </p:nvSpPr>
        <p:spPr bwMode="gray">
          <a:xfrm>
            <a:off x="4965278" y="1905246"/>
            <a:ext cx="1419225" cy="190500"/>
          </a:xfrm>
          <a:prstGeom prst="rect">
            <a:avLst/>
          </a:prstGeom>
          <a:noFill/>
        </p:spPr>
        <p:txBody>
          <a:bodyPr wrap="square" lIns="0" tIns="0" rIns="0" bIns="0" rtlCol="0">
            <a:noAutofit/>
          </a:bodyPr>
          <a:lstStyle/>
          <a:p>
            <a:pPr algn="ctr">
              <a:lnSpc>
                <a:spcPct val="120000"/>
              </a:lnSpc>
              <a:buSzPct val="80000"/>
            </a:pPr>
            <a:r>
              <a:rPr lang="nl-NL" sz="1600" b="1"/>
              <a:t>2024</a:t>
            </a:r>
          </a:p>
        </p:txBody>
      </p:sp>
      <p:sp>
        <p:nvSpPr>
          <p:cNvPr id="29" name="Freeform 56">
            <a:extLst>
              <a:ext uri="{FF2B5EF4-FFF2-40B4-BE49-F238E27FC236}">
                <a16:creationId xmlns:a16="http://schemas.microsoft.com/office/drawing/2014/main" id="{711CAB24-2B4A-6AC9-88D5-F485FF9D4B20}"/>
              </a:ext>
            </a:extLst>
          </p:cNvPr>
          <p:cNvSpPr/>
          <p:nvPr/>
        </p:nvSpPr>
        <p:spPr bwMode="gray">
          <a:xfrm flipH="1">
            <a:off x="7940880" y="2221092"/>
            <a:ext cx="1767353" cy="466344"/>
          </a:xfrm>
          <a:prstGeom prst="rect">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Andere procesinnovaties, zoals nieuwe machines</a:t>
            </a:r>
          </a:p>
          <a:p>
            <a:pPr algn="ctr"/>
            <a:r>
              <a:rPr lang="nl-NL" sz="1000" b="1">
                <a:solidFill>
                  <a:schemeClr val="bg1"/>
                </a:solidFill>
              </a:rPr>
              <a:t> of R&amp;D</a:t>
            </a:r>
          </a:p>
        </p:txBody>
      </p:sp>
      <p:sp>
        <p:nvSpPr>
          <p:cNvPr id="30" name="Oval 29">
            <a:extLst>
              <a:ext uri="{FF2B5EF4-FFF2-40B4-BE49-F238E27FC236}">
                <a16:creationId xmlns:a16="http://schemas.microsoft.com/office/drawing/2014/main" id="{7F1A2118-03D4-E644-B9F4-F607BE72F965}"/>
              </a:ext>
            </a:extLst>
          </p:cNvPr>
          <p:cNvSpPr/>
          <p:nvPr/>
        </p:nvSpPr>
        <p:spPr>
          <a:xfrm>
            <a:off x="7791806" y="2211340"/>
            <a:ext cx="484632" cy="484632"/>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#1</a:t>
            </a:r>
          </a:p>
        </p:txBody>
      </p:sp>
      <p:sp>
        <p:nvSpPr>
          <p:cNvPr id="31" name="Freeform 56">
            <a:extLst>
              <a:ext uri="{FF2B5EF4-FFF2-40B4-BE49-F238E27FC236}">
                <a16:creationId xmlns:a16="http://schemas.microsoft.com/office/drawing/2014/main" id="{EA27EB20-552D-26FC-9212-0CD7EDC71779}"/>
              </a:ext>
            </a:extLst>
          </p:cNvPr>
          <p:cNvSpPr/>
          <p:nvPr/>
        </p:nvSpPr>
        <p:spPr bwMode="gray">
          <a:xfrm flipH="1">
            <a:off x="7959929" y="2859267"/>
            <a:ext cx="1767353" cy="466344"/>
          </a:xfrm>
          <a:prstGeom prst="rect">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Technologie op het gebied van artifical intelligence</a:t>
            </a:r>
          </a:p>
        </p:txBody>
      </p:sp>
      <p:sp>
        <p:nvSpPr>
          <p:cNvPr id="32" name="Oval 31">
            <a:extLst>
              <a:ext uri="{FF2B5EF4-FFF2-40B4-BE49-F238E27FC236}">
                <a16:creationId xmlns:a16="http://schemas.microsoft.com/office/drawing/2014/main" id="{DEF75E11-2ADE-0B43-E9AF-12F071A04A27}"/>
              </a:ext>
            </a:extLst>
          </p:cNvPr>
          <p:cNvSpPr/>
          <p:nvPr/>
        </p:nvSpPr>
        <p:spPr>
          <a:xfrm>
            <a:off x="7788202" y="2848601"/>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a:solidFill>
                  <a:schemeClr val="tx1"/>
                </a:solidFill>
                <a:latin typeface="Calibri"/>
                <a:cs typeface="Arial" pitchFamily="34" charset="0"/>
              </a:rPr>
              <a:t>#2</a:t>
            </a:r>
            <a:endParaRPr kumimoji="0" lang="nl-NL" sz="1200" b="1" i="0" u="none" strike="noStrike" kern="1200" cap="none" spc="0" normalizeH="0" baseline="0" noProof="0">
              <a:ln>
                <a:noFill/>
              </a:ln>
              <a:solidFill>
                <a:schemeClr val="tx1"/>
              </a:solidFill>
              <a:effectLst/>
              <a:uLnTx/>
              <a:uFillTx/>
              <a:latin typeface="Calibri"/>
              <a:ea typeface="+mn-ea"/>
              <a:cs typeface="Arial" pitchFamily="34" charset="0"/>
            </a:endParaRPr>
          </a:p>
        </p:txBody>
      </p:sp>
      <p:sp>
        <p:nvSpPr>
          <p:cNvPr id="33" name="Freeform 56">
            <a:extLst>
              <a:ext uri="{FF2B5EF4-FFF2-40B4-BE49-F238E27FC236}">
                <a16:creationId xmlns:a16="http://schemas.microsoft.com/office/drawing/2014/main" id="{97292DB2-D9CC-9255-669F-02B6D0E98C15}"/>
              </a:ext>
            </a:extLst>
          </p:cNvPr>
          <p:cNvSpPr/>
          <p:nvPr/>
        </p:nvSpPr>
        <p:spPr bwMode="gray">
          <a:xfrm flipH="1">
            <a:off x="7969454" y="3545067"/>
            <a:ext cx="1767353" cy="466344"/>
          </a:xfrm>
          <a:prstGeom prst="rect">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Innovatie op het gebied</a:t>
            </a:r>
          </a:p>
          <a:p>
            <a:pPr algn="ctr"/>
            <a:r>
              <a:rPr lang="nl-NL" sz="1000" b="1">
                <a:solidFill>
                  <a:schemeClr val="bg1"/>
                </a:solidFill>
              </a:rPr>
              <a:t> van cybersecurity</a:t>
            </a:r>
          </a:p>
        </p:txBody>
      </p:sp>
      <p:sp>
        <p:nvSpPr>
          <p:cNvPr id="34" name="Oval 33">
            <a:extLst>
              <a:ext uri="{FF2B5EF4-FFF2-40B4-BE49-F238E27FC236}">
                <a16:creationId xmlns:a16="http://schemas.microsoft.com/office/drawing/2014/main" id="{0D0BD2D3-03C2-1EA9-77DA-7C91331E870E}"/>
              </a:ext>
            </a:extLst>
          </p:cNvPr>
          <p:cNvSpPr/>
          <p:nvPr/>
        </p:nvSpPr>
        <p:spPr>
          <a:xfrm>
            <a:off x="7791806" y="3539712"/>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#3</a:t>
            </a:r>
          </a:p>
        </p:txBody>
      </p:sp>
      <p:sp>
        <p:nvSpPr>
          <p:cNvPr id="35" name="Freeform 56">
            <a:extLst>
              <a:ext uri="{FF2B5EF4-FFF2-40B4-BE49-F238E27FC236}">
                <a16:creationId xmlns:a16="http://schemas.microsoft.com/office/drawing/2014/main" id="{1C9999B2-4788-D13A-2D9F-707DCD6B54F5}"/>
              </a:ext>
            </a:extLst>
          </p:cNvPr>
          <p:cNvSpPr/>
          <p:nvPr/>
        </p:nvSpPr>
        <p:spPr bwMode="gray">
          <a:xfrm flipH="1">
            <a:off x="7972344" y="4173717"/>
            <a:ext cx="1767353" cy="466344"/>
          </a:xfrm>
          <a:prstGeom prst="rect">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Nieuwe manieren van samenwerken of </a:t>
            </a:r>
          </a:p>
          <a:p>
            <a:pPr algn="ctr"/>
            <a:r>
              <a:rPr lang="nl-NL" sz="1000" b="1">
                <a:solidFill>
                  <a:schemeClr val="bg1"/>
                </a:solidFill>
              </a:rPr>
              <a:t>organiseren</a:t>
            </a:r>
          </a:p>
        </p:txBody>
      </p:sp>
      <p:sp>
        <p:nvSpPr>
          <p:cNvPr id="36" name="Oval 35">
            <a:extLst>
              <a:ext uri="{FF2B5EF4-FFF2-40B4-BE49-F238E27FC236}">
                <a16:creationId xmlns:a16="http://schemas.microsoft.com/office/drawing/2014/main" id="{0554C8AE-27A8-4674-3FCA-13EB61DD4708}"/>
              </a:ext>
            </a:extLst>
          </p:cNvPr>
          <p:cNvSpPr/>
          <p:nvPr/>
        </p:nvSpPr>
        <p:spPr>
          <a:xfrm>
            <a:off x="7791806" y="4146374"/>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#4</a:t>
            </a:r>
          </a:p>
        </p:txBody>
      </p:sp>
      <p:sp>
        <p:nvSpPr>
          <p:cNvPr id="37" name="Freeform 56">
            <a:extLst>
              <a:ext uri="{FF2B5EF4-FFF2-40B4-BE49-F238E27FC236}">
                <a16:creationId xmlns:a16="http://schemas.microsoft.com/office/drawing/2014/main" id="{D59D42FF-0EF3-26AF-63B7-AD88AB2309B9}"/>
              </a:ext>
            </a:extLst>
          </p:cNvPr>
          <p:cNvSpPr/>
          <p:nvPr/>
        </p:nvSpPr>
        <p:spPr bwMode="gray">
          <a:xfrm flipH="1">
            <a:off x="7959929" y="4763922"/>
            <a:ext cx="1767352" cy="466344"/>
          </a:xfrm>
          <a:prstGeom prst="rect">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Digitalisering van de producten</a:t>
            </a:r>
          </a:p>
        </p:txBody>
      </p:sp>
      <p:sp>
        <p:nvSpPr>
          <p:cNvPr id="38" name="Oval 37">
            <a:extLst>
              <a:ext uri="{FF2B5EF4-FFF2-40B4-BE49-F238E27FC236}">
                <a16:creationId xmlns:a16="http://schemas.microsoft.com/office/drawing/2014/main" id="{7F6684A6-3A57-8595-CAEA-0873BF34BD20}"/>
              </a:ext>
            </a:extLst>
          </p:cNvPr>
          <p:cNvSpPr/>
          <p:nvPr/>
        </p:nvSpPr>
        <p:spPr>
          <a:xfrm>
            <a:off x="7791806" y="4746787"/>
            <a:ext cx="484632" cy="482801"/>
          </a:xfrm>
          <a:prstGeom prst="ellipse">
            <a:avLst/>
          </a:prstGeom>
          <a:solidFill>
            <a:schemeClr val="bg1"/>
          </a:solidFill>
          <a:ln>
            <a:solidFill>
              <a:srgbClr val="7E57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#5</a:t>
            </a:r>
          </a:p>
        </p:txBody>
      </p:sp>
      <p:sp>
        <p:nvSpPr>
          <p:cNvPr id="39" name="TextBox 38">
            <a:extLst>
              <a:ext uri="{FF2B5EF4-FFF2-40B4-BE49-F238E27FC236}">
                <a16:creationId xmlns:a16="http://schemas.microsoft.com/office/drawing/2014/main" id="{1AEF4B9D-550A-8DF5-AC6B-C88FB52CA0C6}"/>
              </a:ext>
            </a:extLst>
          </p:cNvPr>
          <p:cNvSpPr txBox="1"/>
          <p:nvPr/>
        </p:nvSpPr>
        <p:spPr bwMode="gray">
          <a:xfrm>
            <a:off x="7320905" y="1895393"/>
            <a:ext cx="1419225" cy="190500"/>
          </a:xfrm>
          <a:prstGeom prst="rect">
            <a:avLst/>
          </a:prstGeom>
          <a:noFill/>
        </p:spPr>
        <p:txBody>
          <a:bodyPr wrap="square" lIns="0" tIns="0" rIns="0" bIns="0" rtlCol="0">
            <a:noAutofit/>
          </a:bodyPr>
          <a:lstStyle/>
          <a:p>
            <a:pPr algn="ctr">
              <a:lnSpc>
                <a:spcPct val="120000"/>
              </a:lnSpc>
              <a:buSzPct val="80000"/>
            </a:pPr>
            <a:r>
              <a:rPr lang="nl-NL" sz="1600" b="1"/>
              <a:t>2023</a:t>
            </a:r>
          </a:p>
        </p:txBody>
      </p:sp>
      <p:sp>
        <p:nvSpPr>
          <p:cNvPr id="4" name="Freeform: Shape 3">
            <a:extLst>
              <a:ext uri="{FF2B5EF4-FFF2-40B4-BE49-F238E27FC236}">
                <a16:creationId xmlns:a16="http://schemas.microsoft.com/office/drawing/2014/main" id="{841D4D3D-8115-F92E-9B74-865B87C2E8A0}"/>
              </a:ext>
            </a:extLst>
          </p:cNvPr>
          <p:cNvSpPr/>
          <p:nvPr/>
        </p:nvSpPr>
        <p:spPr bwMode="gray">
          <a:xfrm>
            <a:off x="10023666" y="1740722"/>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E1D8F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7" name="Group 6">
            <a:extLst>
              <a:ext uri="{FF2B5EF4-FFF2-40B4-BE49-F238E27FC236}">
                <a16:creationId xmlns:a16="http://schemas.microsoft.com/office/drawing/2014/main" id="{B37D0C1B-BC19-E7E3-AC5E-2DD8D5C69A79}"/>
              </a:ext>
            </a:extLst>
          </p:cNvPr>
          <p:cNvGrpSpPr/>
          <p:nvPr/>
        </p:nvGrpSpPr>
        <p:grpSpPr>
          <a:xfrm>
            <a:off x="10023667" y="1368084"/>
            <a:ext cx="2081216" cy="908845"/>
            <a:chOff x="10044112" y="3970808"/>
            <a:chExt cx="2081216" cy="908845"/>
          </a:xfrm>
        </p:grpSpPr>
        <p:sp>
          <p:nvSpPr>
            <p:cNvPr id="10" name="TextBox 9">
              <a:extLst>
                <a:ext uri="{FF2B5EF4-FFF2-40B4-BE49-F238E27FC236}">
                  <a16:creationId xmlns:a16="http://schemas.microsoft.com/office/drawing/2014/main" id="{5F882737-1956-B55C-7ABC-C993A48CD96D}"/>
                </a:ext>
              </a:extLst>
            </p:cNvPr>
            <p:cNvSpPr txBox="1"/>
            <p:nvPr/>
          </p:nvSpPr>
          <p:spPr bwMode="gray">
            <a:xfrm>
              <a:off x="10503497" y="3970808"/>
              <a:ext cx="1621830" cy="331092"/>
            </a:xfrm>
            <a:prstGeom prst="rect">
              <a:avLst/>
            </a:prstGeom>
            <a:noFill/>
          </p:spPr>
          <p:txBody>
            <a:bodyPr wrap="square" lIns="0" tIns="0" rIns="0" bIns="0" rtlCol="0">
              <a:noAutofit/>
            </a:bodyPr>
            <a:lstStyle/>
            <a:p>
              <a:pPr algn="r">
                <a:buSzPct val="80000"/>
              </a:pPr>
              <a:r>
                <a:rPr lang="nl-NL" sz="1200" b="1">
                  <a:solidFill>
                    <a:schemeClr val="accent5">
                      <a:lumMod val="25000"/>
                    </a:schemeClr>
                  </a:solidFill>
                </a:rPr>
                <a:t>Groei via nieuwe markten/producten</a:t>
              </a:r>
            </a:p>
          </p:txBody>
        </p:sp>
        <p:sp>
          <p:nvSpPr>
            <p:cNvPr id="14" name="Oval 13">
              <a:extLst>
                <a:ext uri="{FF2B5EF4-FFF2-40B4-BE49-F238E27FC236}">
                  <a16:creationId xmlns:a16="http://schemas.microsoft.com/office/drawing/2014/main" id="{4CB5B5C4-DE78-1134-70F2-A1402F6DF48C}"/>
                </a:ext>
              </a:extLst>
            </p:cNvPr>
            <p:cNvSpPr/>
            <p:nvPr/>
          </p:nvSpPr>
          <p:spPr>
            <a:xfrm>
              <a:off x="10044114" y="4344527"/>
              <a:ext cx="535126" cy="535126"/>
            </a:xfrm>
            <a:prstGeom prst="ellipse">
              <a:avLst/>
            </a:prstGeom>
            <a:solidFill>
              <a:srgbClr val="7E57C2"/>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19" name="TextBox 27">
              <a:extLst>
                <a:ext uri="{FF2B5EF4-FFF2-40B4-BE49-F238E27FC236}">
                  <a16:creationId xmlns:a16="http://schemas.microsoft.com/office/drawing/2014/main" id="{3C06D4F3-03F7-E70F-153B-6645E3B3F895}"/>
                </a:ext>
              </a:extLst>
            </p:cNvPr>
            <p:cNvSpPr txBox="1"/>
            <p:nvPr/>
          </p:nvSpPr>
          <p:spPr bwMode="gray">
            <a:xfrm>
              <a:off x="10044112" y="4344526"/>
              <a:ext cx="535127" cy="519838"/>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19</a:t>
              </a:r>
              <a:r>
                <a:rPr lang="nl-NL" b="1">
                  <a:solidFill>
                    <a:schemeClr val="bg1"/>
                  </a:solidFill>
                </a:rPr>
                <a:t>%</a:t>
              </a:r>
            </a:p>
          </p:txBody>
        </p:sp>
        <p:sp>
          <p:nvSpPr>
            <p:cNvPr id="24" name="TextBox 25">
              <a:extLst>
                <a:ext uri="{FF2B5EF4-FFF2-40B4-BE49-F238E27FC236}">
                  <a16:creationId xmlns:a16="http://schemas.microsoft.com/office/drawing/2014/main" id="{E982F80C-C23E-A2E1-3501-E7EA1225BB4E}"/>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a:solidFill>
                    <a:srgbClr val="7E57C2"/>
                  </a:solidFill>
                </a:rPr>
                <a:t>van de topmanagers beschouwt dit als actuele zorg*</a:t>
              </a:r>
            </a:p>
          </p:txBody>
        </p:sp>
      </p:grpSp>
      <p:pic>
        <p:nvPicPr>
          <p:cNvPr id="40" name="Graphic 1" descr="Lightbulb and gear with solid fill">
            <a:extLst>
              <a:ext uri="{FF2B5EF4-FFF2-40B4-BE49-F238E27FC236}">
                <a16:creationId xmlns:a16="http://schemas.microsoft.com/office/drawing/2014/main" id="{4B753E53-B02C-D5FC-E2E8-2EF382DD327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58794" y="1412152"/>
            <a:ext cx="297820" cy="297820"/>
          </a:xfrm>
          <a:prstGeom prst="rect">
            <a:avLst/>
          </a:prstGeom>
        </p:spPr>
      </p:pic>
      <p:grpSp>
        <p:nvGrpSpPr>
          <p:cNvPr id="42" name="Group 41">
            <a:extLst>
              <a:ext uri="{FF2B5EF4-FFF2-40B4-BE49-F238E27FC236}">
                <a16:creationId xmlns:a16="http://schemas.microsoft.com/office/drawing/2014/main" id="{FA7E7652-481A-FB24-7743-2AF69CBB0624}"/>
              </a:ext>
            </a:extLst>
          </p:cNvPr>
          <p:cNvGrpSpPr/>
          <p:nvPr/>
        </p:nvGrpSpPr>
        <p:grpSpPr>
          <a:xfrm>
            <a:off x="11034887" y="2346565"/>
            <a:ext cx="1214533" cy="535127"/>
            <a:chOff x="10044112" y="4344526"/>
            <a:chExt cx="1214533" cy="535127"/>
          </a:xfrm>
        </p:grpSpPr>
        <p:sp>
          <p:nvSpPr>
            <p:cNvPr id="43" name="Oval 42">
              <a:extLst>
                <a:ext uri="{FF2B5EF4-FFF2-40B4-BE49-F238E27FC236}">
                  <a16:creationId xmlns:a16="http://schemas.microsoft.com/office/drawing/2014/main" id="{00D86A04-4026-0CC0-74F0-E219DBC245D0}"/>
                </a:ext>
              </a:extLst>
            </p:cNvPr>
            <p:cNvSpPr/>
            <p:nvPr/>
          </p:nvSpPr>
          <p:spPr>
            <a:xfrm>
              <a:off x="10044114" y="4344527"/>
              <a:ext cx="535126" cy="535126"/>
            </a:xfrm>
            <a:prstGeom prst="ellipse">
              <a:avLst/>
            </a:prstGeom>
            <a:solidFill>
              <a:srgbClr val="7E57C2"/>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44" name="TextBox 27">
              <a:extLst>
                <a:ext uri="{FF2B5EF4-FFF2-40B4-BE49-F238E27FC236}">
                  <a16:creationId xmlns:a16="http://schemas.microsoft.com/office/drawing/2014/main" id="{568ECC4F-301C-C52E-1663-48095529B159}"/>
                </a:ext>
              </a:extLst>
            </p:cNvPr>
            <p:cNvSpPr txBox="1"/>
            <p:nvPr/>
          </p:nvSpPr>
          <p:spPr bwMode="gray">
            <a:xfrm>
              <a:off x="10044112" y="4344526"/>
              <a:ext cx="535127" cy="532991"/>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36</a:t>
              </a:r>
              <a:r>
                <a:rPr lang="nl-NL" b="1">
                  <a:solidFill>
                    <a:schemeClr val="bg1"/>
                  </a:solidFill>
                </a:rPr>
                <a:t>%</a:t>
              </a:r>
            </a:p>
          </p:txBody>
        </p:sp>
        <p:sp>
          <p:nvSpPr>
            <p:cNvPr id="45" name="TextBox 25">
              <a:extLst>
                <a:ext uri="{FF2B5EF4-FFF2-40B4-BE49-F238E27FC236}">
                  <a16:creationId xmlns:a16="http://schemas.microsoft.com/office/drawing/2014/main" id="{81364A90-2538-EDD1-A90A-432E8AFCBDD3}"/>
                </a:ext>
              </a:extLst>
            </p:cNvPr>
            <p:cNvSpPr txBox="1"/>
            <p:nvPr/>
          </p:nvSpPr>
          <p:spPr bwMode="gray">
            <a:xfrm>
              <a:off x="10645200" y="4397102"/>
              <a:ext cx="613445"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sz="1200" b="1"/>
                <a:t>in 2023</a:t>
              </a:r>
            </a:p>
          </p:txBody>
        </p:sp>
      </p:grpSp>
    </p:spTree>
    <p:extLst>
      <p:ext uri="{BB962C8B-B14F-4D97-AF65-F5344CB8AC3E}">
        <p14:creationId xmlns:p14="http://schemas.microsoft.com/office/powerpoint/2010/main" val="2575109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rgbClr val="FFC35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9" imgW="306" imgH="306" progId="TCLayout.ActiveDocument.1">
                  <p:embed/>
                </p:oleObj>
              </mc:Choice>
              <mc:Fallback>
                <p:oleObj name="think-cell Folie" r:id="rId9" imgW="306" imgH="306" progId="TCLayout.ActiveDocument.1">
                  <p:embed/>
                  <p:pic>
                    <p:nvPicPr>
                      <p:cNvPr id="12" name="Objekt 1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r>
              <a:rPr lang="nl-NL" dirty="0">
                <a:solidFill>
                  <a:schemeClr val="tx1"/>
                </a:solidFill>
              </a:rPr>
              <a:t>Door de huidige economische en geopolitieke omstandigheden wil ING analyseren en duiden wat hiervan de effecten zijn op </a:t>
            </a:r>
            <a:r>
              <a:rPr lang="nl-NL" dirty="0" err="1">
                <a:solidFill>
                  <a:schemeClr val="tx1"/>
                </a:solidFill>
              </a:rPr>
              <a:t>bedrijfsvoeringsbeslissingen</a:t>
            </a:r>
            <a:r>
              <a:rPr lang="nl-NL" dirty="0">
                <a:solidFill>
                  <a:schemeClr val="tx1"/>
                </a:solidFill>
              </a:rPr>
              <a:t> in grote organisaties. Voor het vierde jaar op rij voert Metrixlab dit jaarlijkse onderzoek uit in opdracht van ING onder topmanagers van grote Nederlandse bedrijven.</a:t>
            </a:r>
          </a:p>
          <a:p>
            <a:pPr marL="342900" indent="-342900">
              <a:spcBef>
                <a:spcPts val="1200"/>
              </a:spcBef>
              <a:buFont typeface="Arial" panose="020B0604020202020204" pitchFamily="34" charset="0"/>
              <a:buChar char="•"/>
            </a:pPr>
            <a:r>
              <a:rPr lang="nl-NL" dirty="0">
                <a:solidFill>
                  <a:schemeClr val="tx1"/>
                </a:solidFill>
              </a:rPr>
              <a:t>De belangrijkste focus van het onderzoek is het identificeren van de strategische prioriteiten aangevuld met een deep dive op huidige relevante onderwerpen die spelen in het dagelijkse bestuur van topmanagers. Uiteraard wordt er een vergelijking gemaakt met de vooruitzichten en verwachtingen van vorig jaar.</a:t>
            </a:r>
            <a:endParaRPr lang="nl-NL" dirty="0">
              <a:solidFill>
                <a:schemeClr val="tx1"/>
              </a:solidFill>
              <a:cs typeface="Calibri"/>
            </a:endParaRPr>
          </a:p>
          <a:p>
            <a:pPr marL="342900" indent="-342900">
              <a:spcBef>
                <a:spcPts val="1200"/>
              </a:spcBef>
              <a:buFont typeface="Arial" panose="020B0604020202020204" pitchFamily="34" charset="0"/>
              <a:buChar char="•"/>
            </a:pPr>
            <a:r>
              <a:rPr lang="nl-NL" dirty="0">
                <a:solidFill>
                  <a:schemeClr val="tx1"/>
                </a:solidFill>
              </a:rPr>
              <a:t>De bevraagde topmanagers bestaan uit C-level managers (CEO, COO, CFO, CTO etc.) die tenminste mede zeggenschap hebben over de strategische planning. Hun bedrijf heeft een minimale jaaromzet van 250 miljoen. </a:t>
            </a:r>
            <a:endParaRPr lang="nl-NL" dirty="0">
              <a:solidFill>
                <a:schemeClr val="tx1"/>
              </a:solidFill>
              <a:cs typeface="Calibri"/>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dirty="0">
                <a:solidFill>
                  <a:srgbClr val="FFC35F"/>
                </a:solidFill>
              </a:rPr>
              <a:t>1. Achtergrond ING CEO Survey </a:t>
            </a:r>
          </a:p>
          <a:p>
            <a:pPr>
              <a:spcBef>
                <a:spcPts val="400"/>
              </a:spcBef>
            </a:pPr>
            <a:endParaRPr lang="nl-NL" sz="2800" i="1" dirty="0">
              <a:solidFill>
                <a:schemeClr val="accent1"/>
              </a:solidFill>
              <a:cs typeface="Calibri"/>
            </a:endParaRPr>
          </a:p>
        </p:txBody>
      </p:sp>
      <p:grpSp>
        <p:nvGrpSpPr>
          <p:cNvPr id="7" name="Group 6">
            <a:extLst>
              <a:ext uri="{FF2B5EF4-FFF2-40B4-BE49-F238E27FC236}">
                <a16:creationId xmlns:a16="http://schemas.microsoft.com/office/drawing/2014/main" id="{AA364278-750B-F0E6-4A78-D2A3B066054A}"/>
              </a:ext>
            </a:extLst>
          </p:cNvPr>
          <p:cNvGrpSpPr/>
          <p:nvPr/>
        </p:nvGrpSpPr>
        <p:grpSpPr>
          <a:xfrm>
            <a:off x="457200" y="2286000"/>
            <a:ext cx="11038027" cy="1371600"/>
            <a:chOff x="457200" y="2286000"/>
            <a:chExt cx="11038027" cy="1371600"/>
          </a:xfrm>
        </p:grpSpPr>
        <p:sp>
          <p:nvSpPr>
            <p:cNvPr id="123" name="Oval 122">
              <a:extLst>
                <a:ext uri="{FF2B5EF4-FFF2-40B4-BE49-F238E27FC236}">
                  <a16:creationId xmlns:a16="http://schemas.microsoft.com/office/drawing/2014/main" id="{BD35A65B-A4DE-4D88-96D5-BF73BEA5EA38}"/>
                </a:ext>
              </a:extLst>
            </p:cNvPr>
            <p:cNvSpPr/>
            <p:nvPr/>
          </p:nvSpPr>
          <p:spPr bwMode="gray">
            <a:xfrm>
              <a:off x="457200" y="2286000"/>
              <a:ext cx="1371600" cy="1371600"/>
            </a:xfrm>
            <a:prstGeom prst="ellipse">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29" name="Oval 128">
              <a:extLst>
                <a:ext uri="{FF2B5EF4-FFF2-40B4-BE49-F238E27FC236}">
                  <a16:creationId xmlns:a16="http://schemas.microsoft.com/office/drawing/2014/main" id="{CB72FE4A-DF93-4DDD-8CF8-0B0DF76232FE}"/>
                </a:ext>
              </a:extLst>
            </p:cNvPr>
            <p:cNvSpPr/>
            <p:nvPr/>
          </p:nvSpPr>
          <p:spPr bwMode="gray">
            <a:xfrm>
              <a:off x="2377440" y="2286000"/>
              <a:ext cx="1371600" cy="1371600"/>
            </a:xfrm>
            <a:prstGeom prst="ellipse">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35" name="Oval 134">
              <a:extLst>
                <a:ext uri="{FF2B5EF4-FFF2-40B4-BE49-F238E27FC236}">
                  <a16:creationId xmlns:a16="http://schemas.microsoft.com/office/drawing/2014/main" id="{17E20A9A-E097-4B5C-89DD-9C1F554042D7}"/>
                </a:ext>
              </a:extLst>
            </p:cNvPr>
            <p:cNvSpPr/>
            <p:nvPr/>
          </p:nvSpPr>
          <p:spPr bwMode="gray">
            <a:xfrm>
              <a:off x="6217920" y="2286000"/>
              <a:ext cx="1371600" cy="1371600"/>
            </a:xfrm>
            <a:prstGeom prst="ellipse">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41" name="Oval 140">
              <a:extLst>
                <a:ext uri="{FF2B5EF4-FFF2-40B4-BE49-F238E27FC236}">
                  <a16:creationId xmlns:a16="http://schemas.microsoft.com/office/drawing/2014/main" id="{B8D7188C-C453-4FA9-949F-69961363B7ED}"/>
                </a:ext>
              </a:extLst>
            </p:cNvPr>
            <p:cNvSpPr/>
            <p:nvPr/>
          </p:nvSpPr>
          <p:spPr bwMode="gray">
            <a:xfrm>
              <a:off x="8138160" y="2286000"/>
              <a:ext cx="1371600" cy="1371600"/>
            </a:xfrm>
            <a:prstGeom prst="ellipse">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9" name="Oval 158">
              <a:extLst>
                <a:ext uri="{FF2B5EF4-FFF2-40B4-BE49-F238E27FC236}">
                  <a16:creationId xmlns:a16="http://schemas.microsoft.com/office/drawing/2014/main" id="{3FD40C17-D724-4A40-A588-4272DEA8F1E5}"/>
                </a:ext>
              </a:extLst>
            </p:cNvPr>
            <p:cNvSpPr/>
            <p:nvPr/>
          </p:nvSpPr>
          <p:spPr bwMode="gray">
            <a:xfrm>
              <a:off x="10123627" y="2286000"/>
              <a:ext cx="1371600" cy="1371600"/>
            </a:xfrm>
            <a:prstGeom prst="ellipse">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165" name="Group 32">
              <a:extLst>
                <a:ext uri="{FF2B5EF4-FFF2-40B4-BE49-F238E27FC236}">
                  <a16:creationId xmlns:a16="http://schemas.microsoft.com/office/drawing/2014/main" id="{C3AC3060-E0F6-4255-9A11-81957147F07E}"/>
                </a:ext>
              </a:extLst>
            </p:cNvPr>
            <p:cNvGrpSpPr>
              <a:grpSpLocks noChangeAspect="1"/>
            </p:cNvGrpSpPr>
            <p:nvPr>
              <p:custDataLst>
                <p:tags r:id="rId5"/>
              </p:custDataLst>
            </p:nvPr>
          </p:nvGrpSpPr>
          <p:grpSpPr bwMode="gray">
            <a:xfrm flipV="1">
              <a:off x="2651760" y="2607363"/>
              <a:ext cx="743283" cy="720000"/>
              <a:chOff x="-891" y="989"/>
              <a:chExt cx="415" cy="402"/>
            </a:xfrm>
            <a:solidFill>
              <a:schemeClr val="accent4">
                <a:lumMod val="60000"/>
                <a:lumOff val="40000"/>
              </a:schemeClr>
            </a:solidFill>
          </p:grpSpPr>
          <p:sp>
            <p:nvSpPr>
              <p:cNvPr id="166" name="Freeform 33">
                <a:extLst>
                  <a:ext uri="{FF2B5EF4-FFF2-40B4-BE49-F238E27FC236}">
                    <a16:creationId xmlns:a16="http://schemas.microsoft.com/office/drawing/2014/main" id="{AD7F8747-2276-4E22-A306-6B6BFBC96099}"/>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7" name="Freeform 34">
                <a:extLst>
                  <a:ext uri="{FF2B5EF4-FFF2-40B4-BE49-F238E27FC236}">
                    <a16:creationId xmlns:a16="http://schemas.microsoft.com/office/drawing/2014/main" id="{CBB03BCB-BE90-4307-A439-A1DB83644883}"/>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8" name="Freeform 35">
                <a:extLst>
                  <a:ext uri="{FF2B5EF4-FFF2-40B4-BE49-F238E27FC236}">
                    <a16:creationId xmlns:a16="http://schemas.microsoft.com/office/drawing/2014/main" id="{5929DA5E-87D8-4B28-A577-A70B2D511FD0}"/>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9" name="Freeform 36">
                <a:extLst>
                  <a:ext uri="{FF2B5EF4-FFF2-40B4-BE49-F238E27FC236}">
                    <a16:creationId xmlns:a16="http://schemas.microsoft.com/office/drawing/2014/main" id="{3E7D4D0C-CCAB-4EFB-A02C-EB43D56D4266}"/>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70" name="Group 49">
              <a:extLst>
                <a:ext uri="{FF2B5EF4-FFF2-40B4-BE49-F238E27FC236}">
                  <a16:creationId xmlns:a16="http://schemas.microsoft.com/office/drawing/2014/main" id="{F203B4C4-A7DC-4F64-BFB8-BDCECEF7C912}"/>
                </a:ext>
              </a:extLst>
            </p:cNvPr>
            <p:cNvGrpSpPr>
              <a:grpSpLocks noChangeAspect="1"/>
            </p:cNvGrpSpPr>
            <p:nvPr>
              <p:custDataLst>
                <p:tags r:id="rId6"/>
              </p:custDataLst>
            </p:nvPr>
          </p:nvGrpSpPr>
          <p:grpSpPr bwMode="gray">
            <a:xfrm>
              <a:off x="777269" y="2651767"/>
              <a:ext cx="730251" cy="703265"/>
              <a:chOff x="6647" y="1479"/>
              <a:chExt cx="460" cy="443"/>
            </a:xfrm>
            <a:solidFill>
              <a:schemeClr val="bg1"/>
            </a:solidFill>
          </p:grpSpPr>
          <p:sp>
            <p:nvSpPr>
              <p:cNvPr id="171" name="Freeform 50">
                <a:extLst>
                  <a:ext uri="{FF2B5EF4-FFF2-40B4-BE49-F238E27FC236}">
                    <a16:creationId xmlns:a16="http://schemas.microsoft.com/office/drawing/2014/main" id="{7CC7949A-BFD2-49AE-BE53-62960A14A057}"/>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2" name="Freeform 51">
                <a:extLst>
                  <a:ext uri="{FF2B5EF4-FFF2-40B4-BE49-F238E27FC236}">
                    <a16:creationId xmlns:a16="http://schemas.microsoft.com/office/drawing/2014/main" id="{910366EA-E7F9-43AF-A6B1-2D068F2E5DD9}"/>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3" name="Freeform 52">
                <a:extLst>
                  <a:ext uri="{FF2B5EF4-FFF2-40B4-BE49-F238E27FC236}">
                    <a16:creationId xmlns:a16="http://schemas.microsoft.com/office/drawing/2014/main" id="{DF1A7FA9-2818-4A86-9B5E-E2BE39E735A5}"/>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4" name="Freeform 53">
                <a:extLst>
                  <a:ext uri="{FF2B5EF4-FFF2-40B4-BE49-F238E27FC236}">
                    <a16:creationId xmlns:a16="http://schemas.microsoft.com/office/drawing/2014/main" id="{511C83AD-169B-43F0-8253-32B4DE3CE796}"/>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90" name="Group 189">
              <a:extLst>
                <a:ext uri="{FF2B5EF4-FFF2-40B4-BE49-F238E27FC236}">
                  <a16:creationId xmlns:a16="http://schemas.microsoft.com/office/drawing/2014/main" id="{A79CAB53-E5F0-45FE-8C56-4E83D75185E3}"/>
                </a:ext>
              </a:extLst>
            </p:cNvPr>
            <p:cNvGrpSpPr/>
            <p:nvPr/>
          </p:nvGrpSpPr>
          <p:grpSpPr>
            <a:xfrm>
              <a:off x="8458227" y="2377440"/>
              <a:ext cx="742323" cy="986982"/>
              <a:chOff x="5672138" y="2863850"/>
              <a:chExt cx="847725" cy="1127126"/>
            </a:xfrm>
            <a:solidFill>
              <a:schemeClr val="accent4">
                <a:lumMod val="60000"/>
                <a:lumOff val="40000"/>
              </a:schemeClr>
            </a:solidFill>
          </p:grpSpPr>
          <p:sp>
            <p:nvSpPr>
              <p:cNvPr id="191" name="Freeform 30">
                <a:extLst>
                  <a:ext uri="{FF2B5EF4-FFF2-40B4-BE49-F238E27FC236}">
                    <a16:creationId xmlns:a16="http://schemas.microsoft.com/office/drawing/2014/main" id="{6E584BE5-1D64-430C-B3AC-42079368471F}"/>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2" name="Freeform 31">
                <a:extLst>
                  <a:ext uri="{FF2B5EF4-FFF2-40B4-BE49-F238E27FC236}">
                    <a16:creationId xmlns:a16="http://schemas.microsoft.com/office/drawing/2014/main" id="{8D1B48DC-1D97-4B77-8B28-C4798A431754}"/>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3" name="Freeform 32">
                <a:extLst>
                  <a:ext uri="{FF2B5EF4-FFF2-40B4-BE49-F238E27FC236}">
                    <a16:creationId xmlns:a16="http://schemas.microsoft.com/office/drawing/2014/main" id="{3F8FE693-CFD3-4D09-BC91-6FB1FFBF6139}"/>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4" name="Freeform 33">
                <a:extLst>
                  <a:ext uri="{FF2B5EF4-FFF2-40B4-BE49-F238E27FC236}">
                    <a16:creationId xmlns:a16="http://schemas.microsoft.com/office/drawing/2014/main" id="{425E5849-C60D-4418-AA6D-7F72F3525B2C}"/>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5" name="Freeform 34">
                <a:extLst>
                  <a:ext uri="{FF2B5EF4-FFF2-40B4-BE49-F238E27FC236}">
                    <a16:creationId xmlns:a16="http://schemas.microsoft.com/office/drawing/2014/main" id="{5B5ACF11-5C06-4FF7-827D-A1B1827C432B}"/>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6" name="Freeform 35">
                <a:extLst>
                  <a:ext uri="{FF2B5EF4-FFF2-40B4-BE49-F238E27FC236}">
                    <a16:creationId xmlns:a16="http://schemas.microsoft.com/office/drawing/2014/main" id="{7C27B364-000D-46B9-8DB4-E6E814D910DC}"/>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7" name="Freeform 36">
                <a:extLst>
                  <a:ext uri="{FF2B5EF4-FFF2-40B4-BE49-F238E27FC236}">
                    <a16:creationId xmlns:a16="http://schemas.microsoft.com/office/drawing/2014/main" id="{892B9004-890F-4A08-B29F-8C36508EBEE7}"/>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8" name="Freeform 37">
                <a:extLst>
                  <a:ext uri="{FF2B5EF4-FFF2-40B4-BE49-F238E27FC236}">
                    <a16:creationId xmlns:a16="http://schemas.microsoft.com/office/drawing/2014/main" id="{BF7C4BE1-E410-4C7A-B353-77C31480107A}"/>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9" name="Freeform 38">
                <a:extLst>
                  <a:ext uri="{FF2B5EF4-FFF2-40B4-BE49-F238E27FC236}">
                    <a16:creationId xmlns:a16="http://schemas.microsoft.com/office/drawing/2014/main" id="{C1CF3F58-DB3F-4627-98AA-0B6D73D1F0AC}"/>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0" name="Freeform 39">
                <a:extLst>
                  <a:ext uri="{FF2B5EF4-FFF2-40B4-BE49-F238E27FC236}">
                    <a16:creationId xmlns:a16="http://schemas.microsoft.com/office/drawing/2014/main" id="{F60C92B7-492F-4C51-9D02-E1268119CE4D}"/>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1" name="Freeform 40">
                <a:extLst>
                  <a:ext uri="{FF2B5EF4-FFF2-40B4-BE49-F238E27FC236}">
                    <a16:creationId xmlns:a16="http://schemas.microsoft.com/office/drawing/2014/main" id="{DDF9FD27-87F1-44AA-BB04-34DA669533E6}"/>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2" name="Freeform 41">
                <a:extLst>
                  <a:ext uri="{FF2B5EF4-FFF2-40B4-BE49-F238E27FC236}">
                    <a16:creationId xmlns:a16="http://schemas.microsoft.com/office/drawing/2014/main" id="{B1EA0183-E35A-44B8-BE22-7AEF22C8C549}"/>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3" name="Freeform 42">
                <a:extLst>
                  <a:ext uri="{FF2B5EF4-FFF2-40B4-BE49-F238E27FC236}">
                    <a16:creationId xmlns:a16="http://schemas.microsoft.com/office/drawing/2014/main" id="{C58F0826-E7AB-4EBC-84F2-A3CE7F6AF228}"/>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4" name="Freeform 43">
                <a:extLst>
                  <a:ext uri="{FF2B5EF4-FFF2-40B4-BE49-F238E27FC236}">
                    <a16:creationId xmlns:a16="http://schemas.microsoft.com/office/drawing/2014/main" id="{FAFD46B3-A9DD-4A76-B8BD-62C8427131DD}"/>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213" name="Freeform 49">
              <a:extLst>
                <a:ext uri="{FF2B5EF4-FFF2-40B4-BE49-F238E27FC236}">
                  <a16:creationId xmlns:a16="http://schemas.microsoft.com/office/drawing/2014/main" id="{0747E2DD-361F-4938-A4F5-B0C3353B039C}"/>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14" name="Freeform 161">
              <a:extLst>
                <a:ext uri="{FF2B5EF4-FFF2-40B4-BE49-F238E27FC236}">
                  <a16:creationId xmlns:a16="http://schemas.microsoft.com/office/drawing/2014/main" id="{B4BA834D-9D3E-4593-A8C1-9D7B3BF75EE4}"/>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2" name="Oval 1">
              <a:extLst>
                <a:ext uri="{FF2B5EF4-FFF2-40B4-BE49-F238E27FC236}">
                  <a16:creationId xmlns:a16="http://schemas.microsoft.com/office/drawing/2014/main" id="{2A7C6627-9FE6-D086-67EE-3F46FF27CC43}"/>
                </a:ext>
              </a:extLst>
            </p:cNvPr>
            <p:cNvSpPr/>
            <p:nvPr/>
          </p:nvSpPr>
          <p:spPr bwMode="gray">
            <a:xfrm>
              <a:off x="4297680" y="2286000"/>
              <a:ext cx="1371600" cy="1371600"/>
            </a:xfrm>
            <a:prstGeom prst="ellipse">
              <a:avLst/>
            </a:prstGeom>
            <a:solidFill>
              <a:schemeClr val="bg1"/>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 name="Freeform 601">
              <a:extLst>
                <a:ext uri="{FF2B5EF4-FFF2-40B4-BE49-F238E27FC236}">
                  <a16:creationId xmlns:a16="http://schemas.microsoft.com/office/drawing/2014/main" id="{8D338E3C-FBCD-0330-581F-379EE5CF2AAE}"/>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rgbClr val="FFC35F"/>
            </a:solidFill>
            <a:ln w="19050">
              <a:solidFill>
                <a:srgbClr val="FFC35F"/>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36326806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Topmanagers blijven prioriteit geven aan verduurzaming, vergelijkbaar met vorig jaar.</a:t>
            </a:r>
          </a:p>
          <a:p>
            <a:pPr marL="1200150" lvl="2" indent="-285750">
              <a:buFont typeface="Arial" panose="020B0604020202020204" pitchFamily="34" charset="0"/>
              <a:buChar char="•"/>
            </a:pPr>
            <a:r>
              <a:rPr lang="nl-NL"/>
              <a:t>Het ontwikkelen van milieuvriendelijke oplossingen staat centraal.</a:t>
            </a:r>
          </a:p>
          <a:p>
            <a:pPr marL="1200150" lvl="2" indent="-285750">
              <a:buFont typeface="Arial" panose="020B0604020202020204" pitchFamily="34" charset="0"/>
              <a:buChar char="•"/>
            </a:pPr>
            <a:r>
              <a:rPr lang="nl-NL"/>
              <a:t>Vergroening van energieverbruik, reductie van CO2-uitstoot en het verminderen van energieverbruik zijn </a:t>
            </a:r>
            <a:br>
              <a:rPr lang="nl-NL"/>
            </a:br>
            <a:r>
              <a:rPr lang="nl-NL"/>
              <a:t>belangrijke doelstellingen.</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3934623"/>
            <a:ext cx="11232153" cy="2856701"/>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5.5 Duurzaamheid</a:t>
            </a:r>
          </a:p>
        </p:txBody>
      </p:sp>
      <p:sp>
        <p:nvSpPr>
          <p:cNvPr id="50" name="Rechteck 56">
            <a:extLst>
              <a:ext uri="{FF2B5EF4-FFF2-40B4-BE49-F238E27FC236}">
                <a16:creationId xmlns:a16="http://schemas.microsoft.com/office/drawing/2014/main" id="{830E2506-7141-4051-85A2-52B03E151FB3}"/>
              </a:ext>
            </a:extLst>
          </p:cNvPr>
          <p:cNvSpPr/>
          <p:nvPr>
            <p:custDataLst>
              <p:tags r:id="rId5"/>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85750" indent="-285750">
              <a:buFont typeface="Arial" panose="020B0604020202020204" pitchFamily="34" charset="0"/>
              <a:buChar char="•"/>
            </a:pPr>
            <a:endParaRPr lang="nl-NL"/>
          </a:p>
        </p:txBody>
      </p:sp>
      <p:grpSp>
        <p:nvGrpSpPr>
          <p:cNvPr id="2" name="Group 1">
            <a:extLst>
              <a:ext uri="{FF2B5EF4-FFF2-40B4-BE49-F238E27FC236}">
                <a16:creationId xmlns:a16="http://schemas.microsoft.com/office/drawing/2014/main" id="{EE9064C9-66E9-EC98-7E70-C424880CB238}"/>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2A7F35DF-836F-EE4D-DE54-739DCBC90869}"/>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46432C53-365F-EEDD-AF3D-EEF90558316F}"/>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70B2CD00-8583-1D76-7C8A-C4672EF6FF86}"/>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A308DDDB-0952-53E9-55E6-42C39277469B}"/>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8AA08DA4-20B7-4244-6F7F-B762CAD75390}"/>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48057C73-6993-FB26-CAB3-5DB7EDC48150}"/>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21DD2EB0-9E2B-F7D9-6D1E-5D5D5DB95A6D}"/>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4DDFEC5D-E4EA-EE43-A00C-31539D7D25BE}"/>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35">
                <a:extLst>
                  <a:ext uri="{FF2B5EF4-FFF2-40B4-BE49-F238E27FC236}">
                    <a16:creationId xmlns:a16="http://schemas.microsoft.com/office/drawing/2014/main" id="{D80A00FB-1B3B-E13A-6192-8F026147CA95}"/>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2" name="Freeform 36">
                <a:extLst>
                  <a:ext uri="{FF2B5EF4-FFF2-40B4-BE49-F238E27FC236}">
                    <a16:creationId xmlns:a16="http://schemas.microsoft.com/office/drawing/2014/main" id="{D3B10C88-ACCB-4DEE-1810-BD4B4606F82B}"/>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32861BB7-3D38-4217-AD50-86FA37DD86DF}"/>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0D5DDABD-C554-FED3-7E76-D22A016CA060}"/>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6440697A-BCC4-B9A2-23C6-67160DA812BE}"/>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B0BBE6AF-4FA4-33F8-2AED-953CCBBEA38F}"/>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46F67139-8701-5E81-BFE7-34C30388F7ED}"/>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F944D913-B987-73C2-9A68-120356A932FB}"/>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5A55ED4B-A11A-147C-020D-148E8541E743}"/>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B460B355-80A3-885E-7EAF-78C62EF37051}"/>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335AC69A-579F-AA0A-0F36-3BEC43CA5E5C}"/>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AE07FBE8-4CD1-5360-FDA5-8B1A724985E1}"/>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E41079A4-DDF3-3AB8-7162-5DB3E8B7D034}"/>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137932D5-4649-F49E-A246-5F051CBDF2B5}"/>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550AA356-A4CA-A677-948B-9CDAC9EFFE3C}"/>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57EC17C4-6753-2CDE-E805-3231CAEB41DA}"/>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B0378649-82DE-246C-2763-6E5B7E7A7E2B}"/>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8FC83301-3712-2232-1337-91A562E9719D}"/>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83D01474-D14E-7BC7-3D9A-40722D91315B}"/>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D5E2343E-95B7-5B2D-5967-00FA4FCC99D8}"/>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ED4A0110-B248-3D54-4CA4-276E0D8086E1}"/>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06018A87-3F40-90C9-0C64-5E78C31A67D1}"/>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EAE5EDA2-DAC9-4454-7CE3-C7AED75F3ED2}"/>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5CABBC47-0AB0-3176-E87C-583F371CAB40}"/>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A5975CF1-F8C7-1177-D5C3-A6F8D7F1C737}"/>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CF536CDA-3EF4-7341-7BBC-3A03A90FB59B}"/>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1726358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DF992690-7649-405F-02FC-70D76D5BAF95}"/>
              </a:ext>
            </a:extLst>
          </p:cNvPr>
          <p:cNvSpPr/>
          <p:nvPr/>
        </p:nvSpPr>
        <p:spPr bwMode="gray">
          <a:xfrm>
            <a:off x="10033714" y="1740722"/>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A6D1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aphicFrame>
        <p:nvGraphicFramePr>
          <p:cNvPr id="21" name="Content Placeholder 8">
            <a:extLst>
              <a:ext uri="{FF2B5EF4-FFF2-40B4-BE49-F238E27FC236}">
                <a16:creationId xmlns:a16="http://schemas.microsoft.com/office/drawing/2014/main" id="{70AF0E52-4938-11E6-B496-2706BA206219}"/>
              </a:ext>
            </a:extLst>
          </p:cNvPr>
          <p:cNvGraphicFramePr>
            <a:graphicFrameLocks noGrp="1"/>
          </p:cNvGraphicFramePr>
          <p:nvPr>
            <p:ph idx="1"/>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4"/>
          </a:graphicData>
        </a:graphic>
      </p:graphicFrame>
      <p:sp>
        <p:nvSpPr>
          <p:cNvPr id="4" name="Freeform 4">
            <a:extLst>
              <a:ext uri="{FF2B5EF4-FFF2-40B4-BE49-F238E27FC236}">
                <a16:creationId xmlns:a16="http://schemas.microsoft.com/office/drawing/2014/main" id="{324C7B97-7827-4CD2-2389-E5FF4B633899}"/>
              </a:ext>
            </a:extLst>
          </p:cNvPr>
          <p:cNvSpPr>
            <a:spLocks/>
          </p:cNvSpPr>
          <p:nvPr>
            <p:custDataLst>
              <p:tags r:id="rId1"/>
            </p:custDataLst>
          </p:nvPr>
        </p:nvSpPr>
        <p:spPr bwMode="gray">
          <a:xfrm>
            <a:off x="3368603" y="2387937"/>
            <a:ext cx="2055926" cy="2055926"/>
          </a:xfrm>
          <a:custGeom>
            <a:avLst/>
            <a:gdLst/>
            <a:ahLst/>
            <a:cxnLst>
              <a:cxn ang="0">
                <a:pos x="3" y="649"/>
              </a:cxn>
              <a:cxn ang="0">
                <a:pos x="14" y="577"/>
              </a:cxn>
              <a:cxn ang="0">
                <a:pos x="33" y="508"/>
              </a:cxn>
              <a:cxn ang="0">
                <a:pos x="71" y="410"/>
              </a:cxn>
              <a:cxn ang="0">
                <a:pos x="105" y="349"/>
              </a:cxn>
              <a:cxn ang="0">
                <a:pos x="165" y="264"/>
              </a:cxn>
              <a:cxn ang="0">
                <a:pos x="237" y="189"/>
              </a:cxn>
              <a:cxn ang="0">
                <a:pos x="319" y="124"/>
              </a:cxn>
              <a:cxn ang="0">
                <a:pos x="379" y="88"/>
              </a:cxn>
              <a:cxn ang="0">
                <a:pos x="457" y="50"/>
              </a:cxn>
              <a:cxn ang="0">
                <a:pos x="542" y="24"/>
              </a:cxn>
              <a:cxn ang="0">
                <a:pos x="596" y="11"/>
              </a:cxn>
              <a:cxn ang="0">
                <a:pos x="649" y="3"/>
              </a:cxn>
              <a:cxn ang="0">
                <a:pos x="704" y="0"/>
              </a:cxn>
              <a:cxn ang="0">
                <a:pos x="797" y="3"/>
              </a:cxn>
              <a:cxn ang="0">
                <a:pos x="869" y="14"/>
              </a:cxn>
              <a:cxn ang="0">
                <a:pos x="938" y="33"/>
              </a:cxn>
              <a:cxn ang="0">
                <a:pos x="1037" y="71"/>
              </a:cxn>
              <a:cxn ang="0">
                <a:pos x="1099" y="105"/>
              </a:cxn>
              <a:cxn ang="0">
                <a:pos x="1184" y="165"/>
              </a:cxn>
              <a:cxn ang="0">
                <a:pos x="1259" y="237"/>
              </a:cxn>
              <a:cxn ang="0">
                <a:pos x="1323" y="319"/>
              </a:cxn>
              <a:cxn ang="0">
                <a:pos x="1360" y="379"/>
              </a:cxn>
              <a:cxn ang="0">
                <a:pos x="1396" y="457"/>
              </a:cxn>
              <a:cxn ang="0">
                <a:pos x="1424" y="542"/>
              </a:cxn>
              <a:cxn ang="0">
                <a:pos x="1435" y="596"/>
              </a:cxn>
              <a:cxn ang="0">
                <a:pos x="1443" y="649"/>
              </a:cxn>
              <a:cxn ang="0">
                <a:pos x="1446" y="704"/>
              </a:cxn>
              <a:cxn ang="0">
                <a:pos x="1443" y="797"/>
              </a:cxn>
              <a:cxn ang="0">
                <a:pos x="1432" y="869"/>
              </a:cxn>
              <a:cxn ang="0">
                <a:pos x="1413" y="938"/>
              </a:cxn>
              <a:cxn ang="0">
                <a:pos x="1375" y="1038"/>
              </a:cxn>
              <a:cxn ang="0">
                <a:pos x="1342" y="1099"/>
              </a:cxn>
              <a:cxn ang="0">
                <a:pos x="1281" y="1184"/>
              </a:cxn>
              <a:cxn ang="0">
                <a:pos x="1209" y="1259"/>
              </a:cxn>
              <a:cxn ang="0">
                <a:pos x="1127" y="1324"/>
              </a:cxn>
              <a:cxn ang="0">
                <a:pos x="1067" y="1360"/>
              </a:cxn>
              <a:cxn ang="0">
                <a:pos x="989" y="1396"/>
              </a:cxn>
              <a:cxn ang="0">
                <a:pos x="904" y="1424"/>
              </a:cxn>
              <a:cxn ang="0">
                <a:pos x="852" y="1435"/>
              </a:cxn>
              <a:cxn ang="0">
                <a:pos x="797" y="1443"/>
              </a:cxn>
              <a:cxn ang="0">
                <a:pos x="742" y="1446"/>
              </a:cxn>
              <a:cxn ang="0">
                <a:pos x="649" y="1443"/>
              </a:cxn>
              <a:cxn ang="0">
                <a:pos x="577" y="1432"/>
              </a:cxn>
              <a:cxn ang="0">
                <a:pos x="508" y="1413"/>
              </a:cxn>
              <a:cxn ang="0">
                <a:pos x="410" y="1376"/>
              </a:cxn>
              <a:cxn ang="0">
                <a:pos x="349" y="1342"/>
              </a:cxn>
              <a:cxn ang="0">
                <a:pos x="264" y="1281"/>
              </a:cxn>
              <a:cxn ang="0">
                <a:pos x="189" y="1209"/>
              </a:cxn>
              <a:cxn ang="0">
                <a:pos x="124" y="1127"/>
              </a:cxn>
              <a:cxn ang="0">
                <a:pos x="88" y="1067"/>
              </a:cxn>
              <a:cxn ang="0">
                <a:pos x="50" y="989"/>
              </a:cxn>
              <a:cxn ang="0">
                <a:pos x="24" y="904"/>
              </a:cxn>
              <a:cxn ang="0">
                <a:pos x="11" y="852"/>
              </a:cxn>
              <a:cxn ang="0">
                <a:pos x="3" y="797"/>
              </a:cxn>
              <a:cxn ang="0">
                <a:pos x="0" y="742"/>
              </a:cxn>
            </a:cxnLst>
            <a:rect l="0" t="0" r="r" b="b"/>
            <a:pathLst>
              <a:path w="1446" h="1446">
                <a:moveTo>
                  <a:pt x="0" y="723"/>
                </a:moveTo>
                <a:lnTo>
                  <a:pt x="2" y="685"/>
                </a:lnTo>
                <a:lnTo>
                  <a:pt x="3" y="649"/>
                </a:lnTo>
                <a:lnTo>
                  <a:pt x="6" y="632"/>
                </a:lnTo>
                <a:lnTo>
                  <a:pt x="8" y="613"/>
                </a:lnTo>
                <a:lnTo>
                  <a:pt x="14" y="577"/>
                </a:lnTo>
                <a:lnTo>
                  <a:pt x="19" y="560"/>
                </a:lnTo>
                <a:lnTo>
                  <a:pt x="24" y="542"/>
                </a:lnTo>
                <a:lnTo>
                  <a:pt x="33" y="508"/>
                </a:lnTo>
                <a:lnTo>
                  <a:pt x="44" y="475"/>
                </a:lnTo>
                <a:lnTo>
                  <a:pt x="57" y="442"/>
                </a:lnTo>
                <a:lnTo>
                  <a:pt x="71" y="410"/>
                </a:lnTo>
                <a:lnTo>
                  <a:pt x="79" y="395"/>
                </a:lnTo>
                <a:lnTo>
                  <a:pt x="88" y="379"/>
                </a:lnTo>
                <a:lnTo>
                  <a:pt x="105" y="349"/>
                </a:lnTo>
                <a:lnTo>
                  <a:pt x="124" y="319"/>
                </a:lnTo>
                <a:lnTo>
                  <a:pt x="145" y="291"/>
                </a:lnTo>
                <a:lnTo>
                  <a:pt x="165" y="264"/>
                </a:lnTo>
                <a:lnTo>
                  <a:pt x="189" y="237"/>
                </a:lnTo>
                <a:lnTo>
                  <a:pt x="212" y="212"/>
                </a:lnTo>
                <a:lnTo>
                  <a:pt x="237" y="189"/>
                </a:lnTo>
                <a:lnTo>
                  <a:pt x="264" y="165"/>
                </a:lnTo>
                <a:lnTo>
                  <a:pt x="291" y="145"/>
                </a:lnTo>
                <a:lnTo>
                  <a:pt x="319" y="124"/>
                </a:lnTo>
                <a:lnTo>
                  <a:pt x="333" y="115"/>
                </a:lnTo>
                <a:lnTo>
                  <a:pt x="349" y="105"/>
                </a:lnTo>
                <a:lnTo>
                  <a:pt x="379" y="88"/>
                </a:lnTo>
                <a:lnTo>
                  <a:pt x="410" y="71"/>
                </a:lnTo>
                <a:lnTo>
                  <a:pt x="442" y="57"/>
                </a:lnTo>
                <a:lnTo>
                  <a:pt x="457" y="50"/>
                </a:lnTo>
                <a:lnTo>
                  <a:pt x="475" y="44"/>
                </a:lnTo>
                <a:lnTo>
                  <a:pt x="508" y="33"/>
                </a:lnTo>
                <a:lnTo>
                  <a:pt x="542" y="24"/>
                </a:lnTo>
                <a:lnTo>
                  <a:pt x="560" y="19"/>
                </a:lnTo>
                <a:lnTo>
                  <a:pt x="577" y="14"/>
                </a:lnTo>
                <a:lnTo>
                  <a:pt x="596" y="11"/>
                </a:lnTo>
                <a:lnTo>
                  <a:pt x="613" y="8"/>
                </a:lnTo>
                <a:lnTo>
                  <a:pt x="632" y="6"/>
                </a:lnTo>
                <a:lnTo>
                  <a:pt x="649" y="3"/>
                </a:lnTo>
                <a:lnTo>
                  <a:pt x="668" y="2"/>
                </a:lnTo>
                <a:lnTo>
                  <a:pt x="685" y="2"/>
                </a:lnTo>
                <a:lnTo>
                  <a:pt x="704" y="0"/>
                </a:lnTo>
                <a:lnTo>
                  <a:pt x="723" y="0"/>
                </a:lnTo>
                <a:lnTo>
                  <a:pt x="761" y="2"/>
                </a:lnTo>
                <a:lnTo>
                  <a:pt x="797" y="3"/>
                </a:lnTo>
                <a:lnTo>
                  <a:pt x="816" y="6"/>
                </a:lnTo>
                <a:lnTo>
                  <a:pt x="833" y="8"/>
                </a:lnTo>
                <a:lnTo>
                  <a:pt x="869" y="14"/>
                </a:lnTo>
                <a:lnTo>
                  <a:pt x="886" y="19"/>
                </a:lnTo>
                <a:lnTo>
                  <a:pt x="904" y="24"/>
                </a:lnTo>
                <a:lnTo>
                  <a:pt x="938" y="33"/>
                </a:lnTo>
                <a:lnTo>
                  <a:pt x="971" y="44"/>
                </a:lnTo>
                <a:lnTo>
                  <a:pt x="1004" y="57"/>
                </a:lnTo>
                <a:lnTo>
                  <a:pt x="1037" y="71"/>
                </a:lnTo>
                <a:lnTo>
                  <a:pt x="1053" y="79"/>
                </a:lnTo>
                <a:lnTo>
                  <a:pt x="1067" y="88"/>
                </a:lnTo>
                <a:lnTo>
                  <a:pt x="1099" y="105"/>
                </a:lnTo>
                <a:lnTo>
                  <a:pt x="1127" y="124"/>
                </a:lnTo>
                <a:lnTo>
                  <a:pt x="1155" y="145"/>
                </a:lnTo>
                <a:lnTo>
                  <a:pt x="1184" y="165"/>
                </a:lnTo>
                <a:lnTo>
                  <a:pt x="1209" y="189"/>
                </a:lnTo>
                <a:lnTo>
                  <a:pt x="1234" y="212"/>
                </a:lnTo>
                <a:lnTo>
                  <a:pt x="1259" y="237"/>
                </a:lnTo>
                <a:lnTo>
                  <a:pt x="1281" y="264"/>
                </a:lnTo>
                <a:lnTo>
                  <a:pt x="1303" y="291"/>
                </a:lnTo>
                <a:lnTo>
                  <a:pt x="1323" y="319"/>
                </a:lnTo>
                <a:lnTo>
                  <a:pt x="1333" y="333"/>
                </a:lnTo>
                <a:lnTo>
                  <a:pt x="1342" y="349"/>
                </a:lnTo>
                <a:lnTo>
                  <a:pt x="1360" y="379"/>
                </a:lnTo>
                <a:lnTo>
                  <a:pt x="1375" y="410"/>
                </a:lnTo>
                <a:lnTo>
                  <a:pt x="1389" y="442"/>
                </a:lnTo>
                <a:lnTo>
                  <a:pt x="1396" y="457"/>
                </a:lnTo>
                <a:lnTo>
                  <a:pt x="1402" y="475"/>
                </a:lnTo>
                <a:lnTo>
                  <a:pt x="1413" y="508"/>
                </a:lnTo>
                <a:lnTo>
                  <a:pt x="1424" y="542"/>
                </a:lnTo>
                <a:lnTo>
                  <a:pt x="1427" y="560"/>
                </a:lnTo>
                <a:lnTo>
                  <a:pt x="1432" y="577"/>
                </a:lnTo>
                <a:lnTo>
                  <a:pt x="1435" y="596"/>
                </a:lnTo>
                <a:lnTo>
                  <a:pt x="1438" y="613"/>
                </a:lnTo>
                <a:lnTo>
                  <a:pt x="1440" y="632"/>
                </a:lnTo>
                <a:lnTo>
                  <a:pt x="1443" y="649"/>
                </a:lnTo>
                <a:lnTo>
                  <a:pt x="1444" y="668"/>
                </a:lnTo>
                <a:lnTo>
                  <a:pt x="1446" y="685"/>
                </a:lnTo>
                <a:lnTo>
                  <a:pt x="1446" y="704"/>
                </a:lnTo>
                <a:lnTo>
                  <a:pt x="1446" y="723"/>
                </a:lnTo>
                <a:lnTo>
                  <a:pt x="1446" y="761"/>
                </a:lnTo>
                <a:lnTo>
                  <a:pt x="1443" y="797"/>
                </a:lnTo>
                <a:lnTo>
                  <a:pt x="1440" y="816"/>
                </a:lnTo>
                <a:lnTo>
                  <a:pt x="1438" y="833"/>
                </a:lnTo>
                <a:lnTo>
                  <a:pt x="1432" y="869"/>
                </a:lnTo>
                <a:lnTo>
                  <a:pt x="1427" y="887"/>
                </a:lnTo>
                <a:lnTo>
                  <a:pt x="1424" y="904"/>
                </a:lnTo>
                <a:lnTo>
                  <a:pt x="1413" y="938"/>
                </a:lnTo>
                <a:lnTo>
                  <a:pt x="1402" y="972"/>
                </a:lnTo>
                <a:lnTo>
                  <a:pt x="1389" y="1005"/>
                </a:lnTo>
                <a:lnTo>
                  <a:pt x="1375" y="1038"/>
                </a:lnTo>
                <a:lnTo>
                  <a:pt x="1367" y="1053"/>
                </a:lnTo>
                <a:lnTo>
                  <a:pt x="1360" y="1067"/>
                </a:lnTo>
                <a:lnTo>
                  <a:pt x="1342" y="1099"/>
                </a:lnTo>
                <a:lnTo>
                  <a:pt x="1323" y="1127"/>
                </a:lnTo>
                <a:lnTo>
                  <a:pt x="1303" y="1155"/>
                </a:lnTo>
                <a:lnTo>
                  <a:pt x="1281" y="1184"/>
                </a:lnTo>
                <a:lnTo>
                  <a:pt x="1259" y="1209"/>
                </a:lnTo>
                <a:lnTo>
                  <a:pt x="1234" y="1234"/>
                </a:lnTo>
                <a:lnTo>
                  <a:pt x="1209" y="1259"/>
                </a:lnTo>
                <a:lnTo>
                  <a:pt x="1184" y="1281"/>
                </a:lnTo>
                <a:lnTo>
                  <a:pt x="1155" y="1303"/>
                </a:lnTo>
                <a:lnTo>
                  <a:pt x="1127" y="1324"/>
                </a:lnTo>
                <a:lnTo>
                  <a:pt x="1113" y="1333"/>
                </a:lnTo>
                <a:lnTo>
                  <a:pt x="1099" y="1342"/>
                </a:lnTo>
                <a:lnTo>
                  <a:pt x="1067" y="1360"/>
                </a:lnTo>
                <a:lnTo>
                  <a:pt x="1037" y="1376"/>
                </a:lnTo>
                <a:lnTo>
                  <a:pt x="1004" y="1390"/>
                </a:lnTo>
                <a:lnTo>
                  <a:pt x="989" y="1396"/>
                </a:lnTo>
                <a:lnTo>
                  <a:pt x="971" y="1402"/>
                </a:lnTo>
                <a:lnTo>
                  <a:pt x="938" y="1413"/>
                </a:lnTo>
                <a:lnTo>
                  <a:pt x="904" y="1424"/>
                </a:lnTo>
                <a:lnTo>
                  <a:pt x="886" y="1427"/>
                </a:lnTo>
                <a:lnTo>
                  <a:pt x="869" y="1432"/>
                </a:lnTo>
                <a:lnTo>
                  <a:pt x="852" y="1435"/>
                </a:lnTo>
                <a:lnTo>
                  <a:pt x="833" y="1438"/>
                </a:lnTo>
                <a:lnTo>
                  <a:pt x="816" y="1440"/>
                </a:lnTo>
                <a:lnTo>
                  <a:pt x="797" y="1443"/>
                </a:lnTo>
                <a:lnTo>
                  <a:pt x="780" y="1445"/>
                </a:lnTo>
                <a:lnTo>
                  <a:pt x="761" y="1446"/>
                </a:lnTo>
                <a:lnTo>
                  <a:pt x="742" y="1446"/>
                </a:lnTo>
                <a:lnTo>
                  <a:pt x="723" y="1446"/>
                </a:lnTo>
                <a:lnTo>
                  <a:pt x="685" y="1446"/>
                </a:lnTo>
                <a:lnTo>
                  <a:pt x="649" y="1443"/>
                </a:lnTo>
                <a:lnTo>
                  <a:pt x="632" y="1440"/>
                </a:lnTo>
                <a:lnTo>
                  <a:pt x="613" y="1438"/>
                </a:lnTo>
                <a:lnTo>
                  <a:pt x="577" y="1432"/>
                </a:lnTo>
                <a:lnTo>
                  <a:pt x="560" y="1427"/>
                </a:lnTo>
                <a:lnTo>
                  <a:pt x="542" y="1424"/>
                </a:lnTo>
                <a:lnTo>
                  <a:pt x="508" y="1413"/>
                </a:lnTo>
                <a:lnTo>
                  <a:pt x="475" y="1402"/>
                </a:lnTo>
                <a:lnTo>
                  <a:pt x="442" y="1390"/>
                </a:lnTo>
                <a:lnTo>
                  <a:pt x="410" y="1376"/>
                </a:lnTo>
                <a:lnTo>
                  <a:pt x="394" y="1368"/>
                </a:lnTo>
                <a:lnTo>
                  <a:pt x="379" y="1360"/>
                </a:lnTo>
                <a:lnTo>
                  <a:pt x="349" y="1342"/>
                </a:lnTo>
                <a:lnTo>
                  <a:pt x="319" y="1324"/>
                </a:lnTo>
                <a:lnTo>
                  <a:pt x="291" y="1303"/>
                </a:lnTo>
                <a:lnTo>
                  <a:pt x="264" y="1281"/>
                </a:lnTo>
                <a:lnTo>
                  <a:pt x="237" y="1259"/>
                </a:lnTo>
                <a:lnTo>
                  <a:pt x="212" y="1234"/>
                </a:lnTo>
                <a:lnTo>
                  <a:pt x="189" y="1209"/>
                </a:lnTo>
                <a:lnTo>
                  <a:pt x="165" y="1184"/>
                </a:lnTo>
                <a:lnTo>
                  <a:pt x="145" y="1155"/>
                </a:lnTo>
                <a:lnTo>
                  <a:pt x="124" y="1127"/>
                </a:lnTo>
                <a:lnTo>
                  <a:pt x="115" y="1113"/>
                </a:lnTo>
                <a:lnTo>
                  <a:pt x="105" y="1099"/>
                </a:lnTo>
                <a:lnTo>
                  <a:pt x="88" y="1067"/>
                </a:lnTo>
                <a:lnTo>
                  <a:pt x="71" y="1038"/>
                </a:lnTo>
                <a:lnTo>
                  <a:pt x="57" y="1005"/>
                </a:lnTo>
                <a:lnTo>
                  <a:pt x="50" y="989"/>
                </a:lnTo>
                <a:lnTo>
                  <a:pt x="44" y="972"/>
                </a:lnTo>
                <a:lnTo>
                  <a:pt x="33" y="938"/>
                </a:lnTo>
                <a:lnTo>
                  <a:pt x="24" y="904"/>
                </a:lnTo>
                <a:lnTo>
                  <a:pt x="19" y="887"/>
                </a:lnTo>
                <a:lnTo>
                  <a:pt x="14" y="869"/>
                </a:lnTo>
                <a:lnTo>
                  <a:pt x="11" y="852"/>
                </a:lnTo>
                <a:lnTo>
                  <a:pt x="8" y="833"/>
                </a:lnTo>
                <a:lnTo>
                  <a:pt x="6" y="816"/>
                </a:lnTo>
                <a:lnTo>
                  <a:pt x="3" y="797"/>
                </a:lnTo>
                <a:lnTo>
                  <a:pt x="2" y="780"/>
                </a:lnTo>
                <a:lnTo>
                  <a:pt x="2" y="761"/>
                </a:lnTo>
                <a:lnTo>
                  <a:pt x="0" y="742"/>
                </a:lnTo>
                <a:lnTo>
                  <a:pt x="0" y="723"/>
                </a:lnTo>
                <a:close/>
              </a:path>
            </a:pathLst>
          </a:custGeom>
          <a:solidFill>
            <a:schemeClr val="accent3">
              <a:lumMod val="40000"/>
              <a:lumOff val="60000"/>
              <a:alpha val="74000"/>
            </a:schemeClr>
          </a:solidFill>
          <a:ln w="9525">
            <a:noFill/>
            <a:round/>
            <a:headEnd/>
            <a:tailEnd/>
          </a:ln>
        </p:spPr>
        <p:txBody>
          <a:bodyPr lIns="360000" tIns="180000" anchor="ctr"/>
          <a:lstStyle/>
          <a:p>
            <a:pPr algn="ctr">
              <a:lnSpc>
                <a:spcPts val="2200"/>
              </a:lnSpc>
            </a:pPr>
            <a:endParaRPr lang="nl-NL" sz="2400">
              <a:solidFill>
                <a:schemeClr val="bg1"/>
              </a:solidFill>
            </a:endParaRPr>
          </a:p>
        </p:txBody>
      </p:sp>
      <p:sp>
        <p:nvSpPr>
          <p:cNvPr id="3" name="Slide Number Placeholder 2">
            <a:extLst>
              <a:ext uri="{FF2B5EF4-FFF2-40B4-BE49-F238E27FC236}">
                <a16:creationId xmlns:a16="http://schemas.microsoft.com/office/drawing/2014/main" id="{BF3292E2-2176-4CFD-87B3-F1718B9EBBB2}"/>
              </a:ext>
            </a:extLst>
          </p:cNvPr>
          <p:cNvSpPr>
            <a:spLocks noGrp="1"/>
          </p:cNvSpPr>
          <p:nvPr>
            <p:ph type="sldNum" sz="quarter" idx="12"/>
          </p:nvPr>
        </p:nvSpPr>
        <p:spPr/>
        <p:txBody>
          <a:bodyPr/>
          <a:lstStyle/>
          <a:p>
            <a:fld id="{8FF9B0DE-3FEB-4AA0-B465-B80EF7C1333D}" type="slidenum">
              <a:rPr lang="nl-NL" smtClean="0"/>
              <a:t>31</a:t>
            </a:fld>
            <a:endParaRPr lang="nl-NL"/>
          </a:p>
        </p:txBody>
      </p:sp>
      <p:sp>
        <p:nvSpPr>
          <p:cNvPr id="9" name="Text Placeholder 8">
            <a:extLst>
              <a:ext uri="{FF2B5EF4-FFF2-40B4-BE49-F238E27FC236}">
                <a16:creationId xmlns:a16="http://schemas.microsoft.com/office/drawing/2014/main" id="{CA84423F-164C-4BBF-B85E-4EF34ABF80D5}"/>
              </a:ext>
            </a:extLst>
          </p:cNvPr>
          <p:cNvSpPr>
            <a:spLocks noGrp="1"/>
          </p:cNvSpPr>
          <p:nvPr>
            <p:ph type="body" sz="quarter" idx="15"/>
          </p:nvPr>
        </p:nvSpPr>
        <p:spPr/>
        <p:txBody>
          <a:bodyPr/>
          <a:lstStyle/>
          <a:p>
            <a:r>
              <a:rPr lang="nl-NL"/>
              <a:t>Mate van versnelling - duurzaamheid</a:t>
            </a:r>
          </a:p>
        </p:txBody>
      </p:sp>
      <p:sp>
        <p:nvSpPr>
          <p:cNvPr id="5" name="Title 4">
            <a:extLst>
              <a:ext uri="{FF2B5EF4-FFF2-40B4-BE49-F238E27FC236}">
                <a16:creationId xmlns:a16="http://schemas.microsoft.com/office/drawing/2014/main" id="{8EB2DC3E-E995-4F8C-95B4-F27FA6844C0F}"/>
              </a:ext>
            </a:extLst>
          </p:cNvPr>
          <p:cNvSpPr>
            <a:spLocks noGrp="1"/>
          </p:cNvSpPr>
          <p:nvPr>
            <p:ph type="title"/>
          </p:nvPr>
        </p:nvSpPr>
        <p:spPr>
          <a:xfrm>
            <a:off x="479375" y="404712"/>
            <a:ext cx="9721850" cy="1089548"/>
          </a:xfrm>
        </p:spPr>
        <p:txBody>
          <a:bodyPr/>
          <a:lstStyle/>
          <a:p>
            <a:r>
              <a:rPr lang="nl-NL"/>
              <a:t>Een meerderheid van de topmanagers geeft aan te versnellen op het gebied van duurzaamheid, ongeveer gelijk aan vorig jaar. Focuspunten zijn het ontwikkelen van duurzame producten/diensten, vergroenen energieverbruik/verminderen CO2-uitstoot en het verlagen van energieverbruik. </a:t>
            </a:r>
          </a:p>
        </p:txBody>
      </p:sp>
      <p:sp>
        <p:nvSpPr>
          <p:cNvPr id="12" name="Text Placeholder 11">
            <a:extLst>
              <a:ext uri="{FF2B5EF4-FFF2-40B4-BE49-F238E27FC236}">
                <a16:creationId xmlns:a16="http://schemas.microsoft.com/office/drawing/2014/main" id="{2F001973-D304-467B-A9F4-B28E09300026}"/>
              </a:ext>
            </a:extLst>
          </p:cNvPr>
          <p:cNvSpPr>
            <a:spLocks noGrp="1"/>
          </p:cNvSpPr>
          <p:nvPr>
            <p:ph type="body" sz="quarter" idx="18"/>
          </p:nvPr>
        </p:nvSpPr>
        <p:spPr>
          <a:xfrm>
            <a:off x="5747991" y="1557338"/>
            <a:ext cx="5472162" cy="288000"/>
          </a:xfrm>
        </p:spPr>
        <p:txBody>
          <a:bodyPr/>
          <a:lstStyle/>
          <a:p>
            <a:r>
              <a:rPr lang="nl-NL"/>
              <a:t>Gebieden van versnelling door duurzaamheid</a:t>
            </a:r>
          </a:p>
        </p:txBody>
      </p:sp>
      <p:sp>
        <p:nvSpPr>
          <p:cNvPr id="20" name="Text Placeholder 5">
            <a:extLst>
              <a:ext uri="{FF2B5EF4-FFF2-40B4-BE49-F238E27FC236}">
                <a16:creationId xmlns:a16="http://schemas.microsoft.com/office/drawing/2014/main" id="{3009AC0B-1145-4DCB-91B7-6DE901A7D717}"/>
              </a:ext>
            </a:extLst>
          </p:cNvPr>
          <p:cNvSpPr>
            <a:spLocks noGrp="1"/>
          </p:cNvSpPr>
          <p:nvPr>
            <p:ph type="body" sz="quarter" idx="16"/>
          </p:nvPr>
        </p:nvSpPr>
        <p:spPr/>
        <p:txBody>
          <a:bodyPr/>
          <a:lstStyle/>
          <a:p>
            <a:endParaRPr lang="nl-NL"/>
          </a:p>
          <a:p>
            <a:endParaRPr lang="nl-NL"/>
          </a:p>
          <a:p>
            <a:r>
              <a:rPr lang="nl-NL"/>
              <a:t>Q: Wat ziet u in uw bedrijf gebeuren in 2025 als het gaat om verduurzaming, in vergelijking met de jaren daarvoor?</a:t>
            </a:r>
          </a:p>
          <a:p>
            <a:r>
              <a:rPr lang="nl-NL">
                <a:latin typeface="Calibri" panose="020F0502020204030204" pitchFamily="34" charset="0"/>
                <a:cs typeface="Times New Roman" panose="02020603050405020304" pitchFamily="18" charset="0"/>
              </a:rPr>
              <a:t>Q: Kunt u aangeven op welke gebieden dit jaar vooral een versterkte focus ligt wat betreft verduurzaming binnen uw bedrijf, in vergelijking met de jaren ervoor? </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 zie ook slide 6</a:t>
            </a:r>
            <a:endPar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Right Brace 25">
            <a:extLst>
              <a:ext uri="{FF2B5EF4-FFF2-40B4-BE49-F238E27FC236}">
                <a16:creationId xmlns:a16="http://schemas.microsoft.com/office/drawing/2014/main" id="{911C7B76-7B5A-4AFE-8AA8-5057568BEC72}"/>
              </a:ext>
            </a:extLst>
          </p:cNvPr>
          <p:cNvSpPr/>
          <p:nvPr/>
        </p:nvSpPr>
        <p:spPr bwMode="gray">
          <a:xfrm>
            <a:off x="2803680" y="1936751"/>
            <a:ext cx="264881" cy="2766520"/>
          </a:xfrm>
          <a:prstGeom prst="rightBrace">
            <a:avLst/>
          </a:prstGeom>
          <a:ln w="9525" cap="rnd">
            <a:solidFill>
              <a:schemeClr val="accent6"/>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6" name="TextBox 5">
            <a:extLst>
              <a:ext uri="{FF2B5EF4-FFF2-40B4-BE49-F238E27FC236}">
                <a16:creationId xmlns:a16="http://schemas.microsoft.com/office/drawing/2014/main" id="{07B430F7-1D2F-343E-87FD-8FD9CB5A4D29}"/>
              </a:ext>
            </a:extLst>
          </p:cNvPr>
          <p:cNvSpPr txBox="1"/>
          <p:nvPr/>
        </p:nvSpPr>
        <p:spPr bwMode="gray">
          <a:xfrm>
            <a:off x="3520640" y="2576461"/>
            <a:ext cx="1832409" cy="1174282"/>
          </a:xfrm>
          <a:prstGeom prst="rect">
            <a:avLst/>
          </a:prstGeom>
          <a:noFill/>
        </p:spPr>
        <p:txBody>
          <a:bodyPr wrap="square" lIns="0" tIns="0" rIns="0" bIns="0" rtlCol="0">
            <a:noAutofit/>
          </a:bodyPr>
          <a:lstStyle/>
          <a:p>
            <a:pPr algn="ctr">
              <a:lnSpc>
                <a:spcPct val="120000"/>
              </a:lnSpc>
              <a:buSzPct val="80000"/>
            </a:pPr>
            <a:r>
              <a:rPr lang="nl-NL" sz="2800" b="1">
                <a:solidFill>
                  <a:schemeClr val="bg1"/>
                </a:solidFill>
              </a:rPr>
              <a:t>83%</a:t>
            </a:r>
          </a:p>
          <a:p>
            <a:pPr algn="ctr">
              <a:lnSpc>
                <a:spcPct val="120000"/>
              </a:lnSpc>
              <a:buSzPct val="80000"/>
            </a:pPr>
            <a:r>
              <a:rPr lang="nl-NL" sz="1400" b="1">
                <a:solidFill>
                  <a:schemeClr val="bg1"/>
                </a:solidFill>
              </a:rPr>
              <a:t>Zegt te versnellen op het gebied van duurzaamheid.</a:t>
            </a:r>
          </a:p>
        </p:txBody>
      </p:sp>
      <p:sp>
        <p:nvSpPr>
          <p:cNvPr id="8" name="TextBox 7">
            <a:extLst>
              <a:ext uri="{FF2B5EF4-FFF2-40B4-BE49-F238E27FC236}">
                <a16:creationId xmlns:a16="http://schemas.microsoft.com/office/drawing/2014/main" id="{30E7E314-8BA7-C768-55A6-D7F3FF0FA4C3}"/>
              </a:ext>
            </a:extLst>
          </p:cNvPr>
          <p:cNvSpPr txBox="1"/>
          <p:nvPr/>
        </p:nvSpPr>
        <p:spPr bwMode="gray">
          <a:xfrm>
            <a:off x="3819050" y="3859045"/>
            <a:ext cx="1155031" cy="231007"/>
          </a:xfrm>
          <a:prstGeom prst="rect">
            <a:avLst/>
          </a:prstGeom>
          <a:noFill/>
          <a:ln>
            <a:solidFill>
              <a:schemeClr val="tx1">
                <a:lumMod val="60000"/>
                <a:lumOff val="40000"/>
              </a:schemeClr>
            </a:solidFill>
            <a:prstDash val="dash"/>
          </a:ln>
        </p:spPr>
        <p:txBody>
          <a:bodyPr wrap="square" lIns="0" tIns="0" rIns="0" bIns="0" rtlCol="0">
            <a:noAutofit/>
          </a:bodyPr>
          <a:lstStyle/>
          <a:p>
            <a:pPr algn="ctr">
              <a:lnSpc>
                <a:spcPct val="120000"/>
              </a:lnSpc>
              <a:buSzPct val="80000"/>
            </a:pPr>
            <a:r>
              <a:rPr lang="nl-NL" sz="1200"/>
              <a:t>vs. </a:t>
            </a:r>
            <a:r>
              <a:rPr lang="nl-NL" sz="1200" b="1"/>
              <a:t>86% in 2023 </a:t>
            </a:r>
            <a:r>
              <a:rPr lang="nl-NL" sz="1200"/>
              <a:t>en 76% in 2022</a:t>
            </a:r>
          </a:p>
        </p:txBody>
      </p:sp>
      <p:sp>
        <p:nvSpPr>
          <p:cNvPr id="15" name="Freeform 56">
            <a:extLst>
              <a:ext uri="{FF2B5EF4-FFF2-40B4-BE49-F238E27FC236}">
                <a16:creationId xmlns:a16="http://schemas.microsoft.com/office/drawing/2014/main" id="{FC9579C0-4E69-4D1C-CE19-A9E9D7A1F1E7}"/>
              </a:ext>
            </a:extLst>
          </p:cNvPr>
          <p:cNvSpPr/>
          <p:nvPr/>
        </p:nvSpPr>
        <p:spPr bwMode="gray">
          <a:xfrm flipH="1">
            <a:off x="5893744" y="2213355"/>
            <a:ext cx="1807974" cy="466344"/>
          </a:xfrm>
          <a:prstGeom prst="rect">
            <a:avLst/>
          </a:prstGeom>
          <a:solidFill>
            <a:srgbClr val="0065D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Ontwikkelen duurzame</a:t>
            </a:r>
          </a:p>
          <a:p>
            <a:pPr algn="ctr"/>
            <a:r>
              <a:rPr lang="nl-NL" sz="1000" b="1">
                <a:solidFill>
                  <a:schemeClr val="bg1"/>
                </a:solidFill>
              </a:rPr>
              <a:t>producten of diensten</a:t>
            </a:r>
          </a:p>
        </p:txBody>
      </p:sp>
      <p:sp>
        <p:nvSpPr>
          <p:cNvPr id="16" name="Oval 15">
            <a:extLst>
              <a:ext uri="{FF2B5EF4-FFF2-40B4-BE49-F238E27FC236}">
                <a16:creationId xmlns:a16="http://schemas.microsoft.com/office/drawing/2014/main" id="{B2194137-B6F8-F050-34C0-FA401CA01B22}"/>
              </a:ext>
            </a:extLst>
          </p:cNvPr>
          <p:cNvSpPr/>
          <p:nvPr/>
        </p:nvSpPr>
        <p:spPr>
          <a:xfrm>
            <a:off x="5723543" y="2193944"/>
            <a:ext cx="484632" cy="48463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#1</a:t>
            </a:r>
          </a:p>
        </p:txBody>
      </p:sp>
      <p:sp>
        <p:nvSpPr>
          <p:cNvPr id="19" name="Freeform 56">
            <a:extLst>
              <a:ext uri="{FF2B5EF4-FFF2-40B4-BE49-F238E27FC236}">
                <a16:creationId xmlns:a16="http://schemas.microsoft.com/office/drawing/2014/main" id="{371B6919-C53A-6D0D-4E58-E43FF82EFACF}"/>
              </a:ext>
            </a:extLst>
          </p:cNvPr>
          <p:cNvSpPr/>
          <p:nvPr/>
        </p:nvSpPr>
        <p:spPr bwMode="gray">
          <a:xfrm flipH="1">
            <a:off x="5906870" y="2860780"/>
            <a:ext cx="1807974" cy="466344"/>
          </a:xfrm>
          <a:prstGeom prst="rect">
            <a:avLst/>
          </a:prstGeom>
          <a:solidFill>
            <a:srgbClr val="0065D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Vergroenen van energieverbruik/ verminderen CO2-uitstoot</a:t>
            </a:r>
          </a:p>
        </p:txBody>
      </p:sp>
      <p:sp>
        <p:nvSpPr>
          <p:cNvPr id="22" name="Oval 21">
            <a:extLst>
              <a:ext uri="{FF2B5EF4-FFF2-40B4-BE49-F238E27FC236}">
                <a16:creationId xmlns:a16="http://schemas.microsoft.com/office/drawing/2014/main" id="{64996305-7150-7CAD-8966-6EAE98B110DA}"/>
              </a:ext>
            </a:extLst>
          </p:cNvPr>
          <p:cNvSpPr/>
          <p:nvPr/>
        </p:nvSpPr>
        <p:spPr>
          <a:xfrm>
            <a:off x="5723543" y="2852552"/>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a:solidFill>
                  <a:schemeClr val="tx1"/>
                </a:solidFill>
                <a:latin typeface="Calibri"/>
                <a:cs typeface="Arial" pitchFamily="34" charset="0"/>
              </a:rPr>
              <a:t>#2</a:t>
            </a:r>
            <a:endParaRPr kumimoji="0" lang="nl-NL" sz="1200" b="1" i="0" u="none" strike="noStrike" kern="1200" cap="none" spc="0" normalizeH="0" baseline="0" noProof="0">
              <a:ln>
                <a:noFill/>
              </a:ln>
              <a:solidFill>
                <a:schemeClr val="tx1"/>
              </a:solidFill>
              <a:effectLst/>
              <a:uLnTx/>
              <a:uFillTx/>
              <a:latin typeface="Calibri"/>
              <a:ea typeface="+mn-ea"/>
              <a:cs typeface="Arial" pitchFamily="34" charset="0"/>
            </a:endParaRPr>
          </a:p>
        </p:txBody>
      </p:sp>
      <p:sp>
        <p:nvSpPr>
          <p:cNvPr id="27" name="Freeform 56">
            <a:extLst>
              <a:ext uri="{FF2B5EF4-FFF2-40B4-BE49-F238E27FC236}">
                <a16:creationId xmlns:a16="http://schemas.microsoft.com/office/drawing/2014/main" id="{C63F9784-0518-724C-DDA2-4F2504F4C863}"/>
              </a:ext>
            </a:extLst>
          </p:cNvPr>
          <p:cNvSpPr/>
          <p:nvPr/>
        </p:nvSpPr>
        <p:spPr bwMode="gray">
          <a:xfrm flipH="1">
            <a:off x="5913242" y="3517557"/>
            <a:ext cx="1807974" cy="466344"/>
          </a:xfrm>
          <a:prstGeom prst="rect">
            <a:avLst/>
          </a:prstGeom>
          <a:solidFill>
            <a:srgbClr val="0065D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Verlagen van </a:t>
            </a:r>
          </a:p>
          <a:p>
            <a:pPr algn="ctr"/>
            <a:r>
              <a:rPr lang="nl-NL" sz="1000" b="1">
                <a:solidFill>
                  <a:schemeClr val="bg1"/>
                </a:solidFill>
              </a:rPr>
              <a:t>energieverbruik</a:t>
            </a:r>
          </a:p>
        </p:txBody>
      </p:sp>
      <p:sp>
        <p:nvSpPr>
          <p:cNvPr id="31" name="Oval 30">
            <a:extLst>
              <a:ext uri="{FF2B5EF4-FFF2-40B4-BE49-F238E27FC236}">
                <a16:creationId xmlns:a16="http://schemas.microsoft.com/office/drawing/2014/main" id="{9F1C8DF8-834F-2576-50E6-2B424E7C9273}"/>
              </a:ext>
            </a:extLst>
          </p:cNvPr>
          <p:cNvSpPr/>
          <p:nvPr/>
        </p:nvSpPr>
        <p:spPr>
          <a:xfrm>
            <a:off x="5723543" y="3501100"/>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#3</a:t>
            </a:r>
          </a:p>
        </p:txBody>
      </p:sp>
      <p:sp>
        <p:nvSpPr>
          <p:cNvPr id="32" name="Freeform 56">
            <a:extLst>
              <a:ext uri="{FF2B5EF4-FFF2-40B4-BE49-F238E27FC236}">
                <a16:creationId xmlns:a16="http://schemas.microsoft.com/office/drawing/2014/main" id="{E0233528-63FB-0CD1-6925-041BB68879CC}"/>
              </a:ext>
            </a:extLst>
          </p:cNvPr>
          <p:cNvSpPr/>
          <p:nvPr/>
        </p:nvSpPr>
        <p:spPr bwMode="gray">
          <a:xfrm flipH="1">
            <a:off x="5901179" y="4146207"/>
            <a:ext cx="1807974" cy="466344"/>
          </a:xfrm>
          <a:prstGeom prst="rect">
            <a:avLst/>
          </a:prstGeom>
          <a:solidFill>
            <a:srgbClr val="0065D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Vergroten diversiteit werknemers</a:t>
            </a:r>
          </a:p>
        </p:txBody>
      </p:sp>
      <p:sp>
        <p:nvSpPr>
          <p:cNvPr id="33" name="Oval 32">
            <a:extLst>
              <a:ext uri="{FF2B5EF4-FFF2-40B4-BE49-F238E27FC236}">
                <a16:creationId xmlns:a16="http://schemas.microsoft.com/office/drawing/2014/main" id="{7584D253-49EB-82F7-7A8E-D4EB9E97D798}"/>
              </a:ext>
            </a:extLst>
          </p:cNvPr>
          <p:cNvSpPr/>
          <p:nvPr/>
        </p:nvSpPr>
        <p:spPr>
          <a:xfrm>
            <a:off x="5723543" y="4137978"/>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#4</a:t>
            </a:r>
          </a:p>
        </p:txBody>
      </p:sp>
      <p:sp>
        <p:nvSpPr>
          <p:cNvPr id="34" name="Freeform 56">
            <a:extLst>
              <a:ext uri="{FF2B5EF4-FFF2-40B4-BE49-F238E27FC236}">
                <a16:creationId xmlns:a16="http://schemas.microsoft.com/office/drawing/2014/main" id="{7C2F22B8-E341-4C43-ADD0-76DBF6205ADD}"/>
              </a:ext>
            </a:extLst>
          </p:cNvPr>
          <p:cNvSpPr/>
          <p:nvPr/>
        </p:nvSpPr>
        <p:spPr bwMode="gray">
          <a:xfrm flipH="1">
            <a:off x="5913242" y="4746282"/>
            <a:ext cx="1807974" cy="466344"/>
          </a:xfrm>
          <a:prstGeom prst="rect">
            <a:avLst/>
          </a:prstGeom>
          <a:solidFill>
            <a:srgbClr val="0065D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Verminderen of elimineren van afval</a:t>
            </a:r>
          </a:p>
        </p:txBody>
      </p:sp>
      <p:sp>
        <p:nvSpPr>
          <p:cNvPr id="35" name="Oval 34">
            <a:extLst>
              <a:ext uri="{FF2B5EF4-FFF2-40B4-BE49-F238E27FC236}">
                <a16:creationId xmlns:a16="http://schemas.microsoft.com/office/drawing/2014/main" id="{234255FF-1D9D-3118-04A2-D52CFF4860B5}"/>
              </a:ext>
            </a:extLst>
          </p:cNvPr>
          <p:cNvSpPr/>
          <p:nvPr/>
        </p:nvSpPr>
        <p:spPr>
          <a:xfrm>
            <a:off x="5723543" y="4729825"/>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#5</a:t>
            </a:r>
          </a:p>
        </p:txBody>
      </p:sp>
      <p:sp>
        <p:nvSpPr>
          <p:cNvPr id="36" name="TextBox 35">
            <a:extLst>
              <a:ext uri="{FF2B5EF4-FFF2-40B4-BE49-F238E27FC236}">
                <a16:creationId xmlns:a16="http://schemas.microsoft.com/office/drawing/2014/main" id="{1FEE11D7-25ED-04FC-47D4-01E7E77B575D}"/>
              </a:ext>
            </a:extLst>
          </p:cNvPr>
          <p:cNvSpPr txBox="1"/>
          <p:nvPr/>
        </p:nvSpPr>
        <p:spPr bwMode="gray">
          <a:xfrm>
            <a:off x="5256246" y="1885799"/>
            <a:ext cx="1419225" cy="190500"/>
          </a:xfrm>
          <a:prstGeom prst="rect">
            <a:avLst/>
          </a:prstGeom>
          <a:noFill/>
        </p:spPr>
        <p:txBody>
          <a:bodyPr wrap="square" lIns="0" tIns="0" rIns="0" bIns="0" rtlCol="0">
            <a:noAutofit/>
          </a:bodyPr>
          <a:lstStyle/>
          <a:p>
            <a:pPr algn="ctr">
              <a:lnSpc>
                <a:spcPct val="120000"/>
              </a:lnSpc>
              <a:buSzPct val="80000"/>
            </a:pPr>
            <a:r>
              <a:rPr lang="nl-NL" sz="1600" b="1"/>
              <a:t>2024</a:t>
            </a:r>
          </a:p>
        </p:txBody>
      </p:sp>
      <p:sp>
        <p:nvSpPr>
          <p:cNvPr id="37" name="Freeform 56">
            <a:extLst>
              <a:ext uri="{FF2B5EF4-FFF2-40B4-BE49-F238E27FC236}">
                <a16:creationId xmlns:a16="http://schemas.microsoft.com/office/drawing/2014/main" id="{21F695D2-F556-2F0C-D5A7-D6932120CF61}"/>
              </a:ext>
            </a:extLst>
          </p:cNvPr>
          <p:cNvSpPr/>
          <p:nvPr/>
        </p:nvSpPr>
        <p:spPr bwMode="gray">
          <a:xfrm flipH="1">
            <a:off x="8075842" y="2222417"/>
            <a:ext cx="1760104" cy="466344"/>
          </a:xfrm>
          <a:prstGeom prst="rect">
            <a:avLst/>
          </a:prstGeom>
          <a:solidFill>
            <a:srgbClr val="87C1FF"/>
          </a:solidFill>
          <a:ln w="6350">
            <a:solidFill>
              <a:srgbClr val="87C1FF"/>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Verminderen van CO2</a:t>
            </a:r>
          </a:p>
          <a:p>
            <a:pPr algn="ctr"/>
            <a:r>
              <a:rPr lang="nl-NL" sz="1000" b="1">
                <a:solidFill>
                  <a:schemeClr val="bg1"/>
                </a:solidFill>
              </a:rPr>
              <a:t> uitstoot</a:t>
            </a:r>
          </a:p>
        </p:txBody>
      </p:sp>
      <p:sp>
        <p:nvSpPr>
          <p:cNvPr id="38" name="Oval 37">
            <a:extLst>
              <a:ext uri="{FF2B5EF4-FFF2-40B4-BE49-F238E27FC236}">
                <a16:creationId xmlns:a16="http://schemas.microsoft.com/office/drawing/2014/main" id="{2B30B5C3-69F8-7EDD-AB0D-34AE861E3465}"/>
              </a:ext>
            </a:extLst>
          </p:cNvPr>
          <p:cNvSpPr/>
          <p:nvPr/>
        </p:nvSpPr>
        <p:spPr>
          <a:xfrm>
            <a:off x="7869921" y="2204781"/>
            <a:ext cx="484632" cy="484632"/>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#1</a:t>
            </a:r>
          </a:p>
        </p:txBody>
      </p:sp>
      <p:sp>
        <p:nvSpPr>
          <p:cNvPr id="39" name="Freeform 56">
            <a:extLst>
              <a:ext uri="{FF2B5EF4-FFF2-40B4-BE49-F238E27FC236}">
                <a16:creationId xmlns:a16="http://schemas.microsoft.com/office/drawing/2014/main" id="{7A01A3D6-5360-100B-EA35-8C46CD557754}"/>
              </a:ext>
            </a:extLst>
          </p:cNvPr>
          <p:cNvSpPr/>
          <p:nvPr/>
        </p:nvSpPr>
        <p:spPr bwMode="gray">
          <a:xfrm flipH="1">
            <a:off x="8088002" y="2870598"/>
            <a:ext cx="1760104" cy="466344"/>
          </a:xfrm>
          <a:prstGeom prst="rect">
            <a:avLst/>
          </a:prstGeom>
          <a:solidFill>
            <a:srgbClr val="87C1FF"/>
          </a:solidFill>
          <a:ln w="6350">
            <a:solidFill>
              <a:srgbClr val="87C1FF"/>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Promoten gezonde levensstijl</a:t>
            </a:r>
          </a:p>
        </p:txBody>
      </p:sp>
      <p:sp>
        <p:nvSpPr>
          <p:cNvPr id="40" name="Oval 39">
            <a:extLst>
              <a:ext uri="{FF2B5EF4-FFF2-40B4-BE49-F238E27FC236}">
                <a16:creationId xmlns:a16="http://schemas.microsoft.com/office/drawing/2014/main" id="{CDB2198C-67B7-F886-6349-38CEE43CF3CA}"/>
              </a:ext>
            </a:extLst>
          </p:cNvPr>
          <p:cNvSpPr/>
          <p:nvPr/>
        </p:nvSpPr>
        <p:spPr>
          <a:xfrm>
            <a:off x="7870232" y="2852480"/>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a:solidFill>
                  <a:schemeClr val="tx1"/>
                </a:solidFill>
                <a:latin typeface="Calibri"/>
                <a:cs typeface="Arial" pitchFamily="34" charset="0"/>
              </a:rPr>
              <a:t>#2</a:t>
            </a:r>
            <a:endParaRPr kumimoji="0" lang="nl-NL" sz="1200" b="1" i="0" u="none" strike="noStrike" kern="1200" cap="none" spc="0" normalizeH="0" baseline="0" noProof="0">
              <a:ln>
                <a:noFill/>
              </a:ln>
              <a:solidFill>
                <a:schemeClr val="tx1"/>
              </a:solidFill>
              <a:effectLst/>
              <a:uLnTx/>
              <a:uFillTx/>
              <a:latin typeface="Calibri"/>
              <a:ea typeface="+mn-ea"/>
              <a:cs typeface="Arial" pitchFamily="34" charset="0"/>
            </a:endParaRPr>
          </a:p>
        </p:txBody>
      </p:sp>
      <p:sp>
        <p:nvSpPr>
          <p:cNvPr id="41" name="Freeform 56">
            <a:extLst>
              <a:ext uri="{FF2B5EF4-FFF2-40B4-BE49-F238E27FC236}">
                <a16:creationId xmlns:a16="http://schemas.microsoft.com/office/drawing/2014/main" id="{8000CD24-9DAB-901D-999C-DEC21524AB5E}"/>
              </a:ext>
            </a:extLst>
          </p:cNvPr>
          <p:cNvSpPr/>
          <p:nvPr/>
        </p:nvSpPr>
        <p:spPr bwMode="gray">
          <a:xfrm flipH="1">
            <a:off x="8092670" y="3508292"/>
            <a:ext cx="1760104" cy="466344"/>
          </a:xfrm>
          <a:prstGeom prst="rect">
            <a:avLst/>
          </a:prstGeom>
          <a:solidFill>
            <a:srgbClr val="87C1FF"/>
          </a:solidFill>
          <a:ln w="6350">
            <a:solidFill>
              <a:srgbClr val="87C1FF"/>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Eerlijk en gelijk </a:t>
            </a:r>
          </a:p>
          <a:p>
            <a:pPr algn="ctr"/>
            <a:r>
              <a:rPr lang="nl-NL" sz="1000" b="1">
                <a:solidFill>
                  <a:schemeClr val="bg1"/>
                </a:solidFill>
              </a:rPr>
              <a:t>behandelen werknemers</a:t>
            </a:r>
          </a:p>
        </p:txBody>
      </p:sp>
      <p:sp>
        <p:nvSpPr>
          <p:cNvPr id="42" name="Oval 41">
            <a:extLst>
              <a:ext uri="{FF2B5EF4-FFF2-40B4-BE49-F238E27FC236}">
                <a16:creationId xmlns:a16="http://schemas.microsoft.com/office/drawing/2014/main" id="{BA1094E4-23ED-D8C3-ABA6-3F3FCECABCF4}"/>
              </a:ext>
            </a:extLst>
          </p:cNvPr>
          <p:cNvSpPr/>
          <p:nvPr/>
        </p:nvSpPr>
        <p:spPr>
          <a:xfrm>
            <a:off x="7869921" y="3509705"/>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#3</a:t>
            </a:r>
          </a:p>
        </p:txBody>
      </p:sp>
      <p:sp>
        <p:nvSpPr>
          <p:cNvPr id="43" name="Freeform 56">
            <a:extLst>
              <a:ext uri="{FF2B5EF4-FFF2-40B4-BE49-F238E27FC236}">
                <a16:creationId xmlns:a16="http://schemas.microsoft.com/office/drawing/2014/main" id="{41BD97D6-811E-8530-DF1B-7EDFF7FF33FB}"/>
              </a:ext>
            </a:extLst>
          </p:cNvPr>
          <p:cNvSpPr/>
          <p:nvPr/>
        </p:nvSpPr>
        <p:spPr bwMode="gray">
          <a:xfrm flipH="1">
            <a:off x="8088002" y="4146467"/>
            <a:ext cx="1760104" cy="466344"/>
          </a:xfrm>
          <a:prstGeom prst="rect">
            <a:avLst/>
          </a:prstGeom>
          <a:solidFill>
            <a:srgbClr val="87C1FF"/>
          </a:solidFill>
          <a:ln w="6350">
            <a:solidFill>
              <a:srgbClr val="87C1FF"/>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Ontwikkelen duurzame producten of diensten</a:t>
            </a:r>
          </a:p>
        </p:txBody>
      </p:sp>
      <p:sp>
        <p:nvSpPr>
          <p:cNvPr id="44" name="Oval 43">
            <a:extLst>
              <a:ext uri="{FF2B5EF4-FFF2-40B4-BE49-F238E27FC236}">
                <a16:creationId xmlns:a16="http://schemas.microsoft.com/office/drawing/2014/main" id="{D504A2A3-7776-738B-6BBB-F1C810483169}"/>
              </a:ext>
            </a:extLst>
          </p:cNvPr>
          <p:cNvSpPr/>
          <p:nvPr/>
        </p:nvSpPr>
        <p:spPr>
          <a:xfrm>
            <a:off x="7869921" y="4138355"/>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#4</a:t>
            </a:r>
          </a:p>
        </p:txBody>
      </p:sp>
      <p:sp>
        <p:nvSpPr>
          <p:cNvPr id="45" name="Freeform 56">
            <a:extLst>
              <a:ext uri="{FF2B5EF4-FFF2-40B4-BE49-F238E27FC236}">
                <a16:creationId xmlns:a16="http://schemas.microsoft.com/office/drawing/2014/main" id="{4DD8F5AB-FC45-9473-66AA-3EA4DC696436}"/>
              </a:ext>
            </a:extLst>
          </p:cNvPr>
          <p:cNvSpPr/>
          <p:nvPr/>
        </p:nvSpPr>
        <p:spPr bwMode="gray">
          <a:xfrm flipH="1">
            <a:off x="8069562" y="4746775"/>
            <a:ext cx="1760104" cy="466344"/>
          </a:xfrm>
          <a:prstGeom prst="rect">
            <a:avLst/>
          </a:prstGeom>
          <a:solidFill>
            <a:srgbClr val="87C1FF"/>
          </a:solidFill>
          <a:ln w="6350">
            <a:solidFill>
              <a:srgbClr val="87C1FF"/>
            </a:solidFill>
          </a:ln>
        </p:spPr>
        <p:style>
          <a:lnRef idx="2">
            <a:schemeClr val="accent1">
              <a:shade val="50000"/>
            </a:schemeClr>
          </a:lnRef>
          <a:fillRef idx="1">
            <a:schemeClr val="accent1"/>
          </a:fillRef>
          <a:effectRef idx="0">
            <a:schemeClr val="accent1"/>
          </a:effectRef>
          <a:fontRef idx="minor">
            <a:schemeClr val="lt1"/>
          </a:fontRef>
        </p:style>
        <p:txBody>
          <a:bodyPr wrap="square" lIns="228600" tIns="0" rIns="0" bIns="0" numCol="1" spcCol="274320" rtlCol="0" anchor="ctr">
            <a:noAutofit/>
          </a:bodyPr>
          <a:lstStyle/>
          <a:p>
            <a:pPr algn="ctr"/>
            <a:r>
              <a:rPr lang="nl-NL" sz="1000" b="1">
                <a:solidFill>
                  <a:schemeClr val="bg1"/>
                </a:solidFill>
              </a:rPr>
              <a:t>Verlagen van energieverbruik</a:t>
            </a:r>
          </a:p>
        </p:txBody>
      </p:sp>
      <p:sp>
        <p:nvSpPr>
          <p:cNvPr id="46" name="Oval 45">
            <a:extLst>
              <a:ext uri="{FF2B5EF4-FFF2-40B4-BE49-F238E27FC236}">
                <a16:creationId xmlns:a16="http://schemas.microsoft.com/office/drawing/2014/main" id="{EA630C81-2586-FD70-8EEF-493F21AFED74}"/>
              </a:ext>
            </a:extLst>
          </p:cNvPr>
          <p:cNvSpPr/>
          <p:nvPr/>
        </p:nvSpPr>
        <p:spPr>
          <a:xfrm>
            <a:off x="7869921" y="4738430"/>
            <a:ext cx="484632" cy="482801"/>
          </a:xfrm>
          <a:prstGeom prst="ellipse">
            <a:avLst/>
          </a:prstGeom>
          <a:solidFill>
            <a:schemeClr val="bg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a:ln>
                  <a:noFill/>
                </a:ln>
                <a:solidFill>
                  <a:schemeClr val="tx1"/>
                </a:solidFill>
                <a:effectLst/>
                <a:uLnTx/>
                <a:uFillTx/>
                <a:latin typeface="Calibri"/>
                <a:ea typeface="+mn-ea"/>
                <a:cs typeface="Arial" pitchFamily="34" charset="0"/>
              </a:rPr>
              <a:t>#5</a:t>
            </a:r>
          </a:p>
        </p:txBody>
      </p:sp>
      <p:sp>
        <p:nvSpPr>
          <p:cNvPr id="47" name="TextBox 46">
            <a:extLst>
              <a:ext uri="{FF2B5EF4-FFF2-40B4-BE49-F238E27FC236}">
                <a16:creationId xmlns:a16="http://schemas.microsoft.com/office/drawing/2014/main" id="{9669BD71-BD60-945C-0BC1-E0B91CE68FE4}"/>
              </a:ext>
            </a:extLst>
          </p:cNvPr>
          <p:cNvSpPr txBox="1"/>
          <p:nvPr/>
        </p:nvSpPr>
        <p:spPr bwMode="gray">
          <a:xfrm>
            <a:off x="7402624" y="1873858"/>
            <a:ext cx="1419225" cy="190500"/>
          </a:xfrm>
          <a:prstGeom prst="rect">
            <a:avLst/>
          </a:prstGeom>
          <a:noFill/>
        </p:spPr>
        <p:txBody>
          <a:bodyPr wrap="square" lIns="0" tIns="0" rIns="0" bIns="0" rtlCol="0">
            <a:noAutofit/>
          </a:bodyPr>
          <a:lstStyle/>
          <a:p>
            <a:pPr algn="ctr">
              <a:lnSpc>
                <a:spcPct val="120000"/>
              </a:lnSpc>
              <a:buSzPct val="80000"/>
            </a:pPr>
            <a:r>
              <a:rPr lang="nl-NL" sz="1600" b="1"/>
              <a:t>2023</a:t>
            </a:r>
          </a:p>
        </p:txBody>
      </p:sp>
      <p:grpSp>
        <p:nvGrpSpPr>
          <p:cNvPr id="2" name="Group 1">
            <a:extLst>
              <a:ext uri="{FF2B5EF4-FFF2-40B4-BE49-F238E27FC236}">
                <a16:creationId xmlns:a16="http://schemas.microsoft.com/office/drawing/2014/main" id="{214DBA97-3E3C-DAFB-AD29-F9FDC9E9F748}"/>
              </a:ext>
            </a:extLst>
          </p:cNvPr>
          <p:cNvGrpSpPr/>
          <p:nvPr/>
        </p:nvGrpSpPr>
        <p:grpSpPr>
          <a:xfrm>
            <a:off x="10023667" y="1368084"/>
            <a:ext cx="2081216" cy="908845"/>
            <a:chOff x="10044112" y="3970808"/>
            <a:chExt cx="2081216" cy="908845"/>
          </a:xfrm>
        </p:grpSpPr>
        <p:sp>
          <p:nvSpPr>
            <p:cNvPr id="7" name="TextBox 6">
              <a:extLst>
                <a:ext uri="{FF2B5EF4-FFF2-40B4-BE49-F238E27FC236}">
                  <a16:creationId xmlns:a16="http://schemas.microsoft.com/office/drawing/2014/main" id="{FF679050-07BF-7086-A4F0-AAE48067B0A7}"/>
                </a:ext>
              </a:extLst>
            </p:cNvPr>
            <p:cNvSpPr txBox="1"/>
            <p:nvPr/>
          </p:nvSpPr>
          <p:spPr bwMode="gray">
            <a:xfrm>
              <a:off x="10503497" y="3970808"/>
              <a:ext cx="1621830" cy="331092"/>
            </a:xfrm>
            <a:prstGeom prst="rect">
              <a:avLst/>
            </a:prstGeom>
            <a:noFill/>
          </p:spPr>
          <p:txBody>
            <a:bodyPr wrap="square" lIns="0" tIns="0" rIns="0" bIns="0" rtlCol="0">
              <a:noAutofit/>
            </a:bodyPr>
            <a:lstStyle/>
            <a:p>
              <a:pPr algn="r">
                <a:buSzPct val="80000"/>
              </a:pPr>
              <a:r>
                <a:rPr lang="nl-NL" sz="1200" b="1">
                  <a:solidFill>
                    <a:schemeClr val="accent5">
                      <a:lumMod val="25000"/>
                    </a:schemeClr>
                  </a:solidFill>
                </a:rPr>
                <a:t>Behalen klimaat-doelstellingen</a:t>
              </a:r>
            </a:p>
          </p:txBody>
        </p:sp>
        <p:sp>
          <p:nvSpPr>
            <p:cNvPr id="10" name="Oval 9">
              <a:extLst>
                <a:ext uri="{FF2B5EF4-FFF2-40B4-BE49-F238E27FC236}">
                  <a16:creationId xmlns:a16="http://schemas.microsoft.com/office/drawing/2014/main" id="{835F6EA0-6E79-B556-F667-F110DD0875D5}"/>
                </a:ext>
              </a:extLst>
            </p:cNvPr>
            <p:cNvSpPr/>
            <p:nvPr/>
          </p:nvSpPr>
          <p:spPr>
            <a:xfrm>
              <a:off x="10044114" y="4344527"/>
              <a:ext cx="535126" cy="535126"/>
            </a:xfrm>
            <a:prstGeom prst="ellipse">
              <a:avLst/>
            </a:prstGeom>
            <a:solidFill>
              <a:schemeClr val="bg2"/>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11" name="TextBox 27">
              <a:extLst>
                <a:ext uri="{FF2B5EF4-FFF2-40B4-BE49-F238E27FC236}">
                  <a16:creationId xmlns:a16="http://schemas.microsoft.com/office/drawing/2014/main" id="{0E97888D-4373-F1A4-631F-CD54C87F7CAE}"/>
                </a:ext>
              </a:extLst>
            </p:cNvPr>
            <p:cNvSpPr txBox="1"/>
            <p:nvPr/>
          </p:nvSpPr>
          <p:spPr bwMode="gray">
            <a:xfrm>
              <a:off x="10044112" y="4344526"/>
              <a:ext cx="535127" cy="535126"/>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15</a:t>
              </a:r>
              <a:r>
                <a:rPr lang="nl-NL" b="1">
                  <a:solidFill>
                    <a:schemeClr val="bg1"/>
                  </a:solidFill>
                </a:rPr>
                <a:t>%</a:t>
              </a:r>
            </a:p>
          </p:txBody>
        </p:sp>
        <p:sp>
          <p:nvSpPr>
            <p:cNvPr id="13" name="TextBox 25">
              <a:extLst>
                <a:ext uri="{FF2B5EF4-FFF2-40B4-BE49-F238E27FC236}">
                  <a16:creationId xmlns:a16="http://schemas.microsoft.com/office/drawing/2014/main" id="{7BA4E7C6-C4A0-A56E-8698-6BA7C6EE1187}"/>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a:solidFill>
                    <a:schemeClr val="bg2"/>
                  </a:solidFill>
                </a:rPr>
                <a:t>van de topmanagers beschouwt dit als actuele zorg*</a:t>
              </a:r>
            </a:p>
          </p:txBody>
        </p:sp>
      </p:grpSp>
    </p:spTree>
    <p:extLst>
      <p:ext uri="{BB962C8B-B14F-4D97-AF65-F5344CB8AC3E}">
        <p14:creationId xmlns:p14="http://schemas.microsoft.com/office/powerpoint/2010/main" val="3940713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dirty="0"/>
              <a:t>Ongeveer de helft van de bedrijven is nog actief bezig met het opstellen van het klimaattransitieplan.</a:t>
            </a:r>
          </a:p>
          <a:p>
            <a:pPr marL="1200150" lvl="2" indent="-285750">
              <a:buFont typeface="Arial" panose="020B0604020202020204" pitchFamily="34" charset="0"/>
              <a:buChar char="•"/>
            </a:pPr>
            <a:r>
              <a:rPr lang="nl-NL" dirty="0"/>
              <a:t>Ondanks uitdagingen door overheidsbeleid versnelt twee derde van de managers hun investeringen in duurzaamheid.</a:t>
            </a:r>
          </a:p>
          <a:p>
            <a:pPr marL="1200150" lvl="2" indent="-285750">
              <a:buFont typeface="Arial" panose="020B0604020202020204" pitchFamily="34" charset="0"/>
              <a:buChar char="•"/>
            </a:pPr>
            <a:r>
              <a:rPr lang="nl-NL" dirty="0"/>
              <a:t>Klimaatrisico’s maken financiering moeilijker voor de helft van de bedrijven, met impact op tarieven.</a:t>
            </a:r>
          </a:p>
          <a:p>
            <a:pPr marL="1200150" lvl="2" indent="-285750">
              <a:buFont typeface="Arial" panose="020B0604020202020204" pitchFamily="34" charset="0"/>
              <a:buChar char="•"/>
            </a:pPr>
            <a:r>
              <a:rPr lang="nl-NL" dirty="0"/>
              <a:t>Hoewel een deel rendement ziet afnemen door beleid, ervaren de meeste bedrijven een positief effect van verduurzaming.</a:t>
            </a:r>
          </a:p>
          <a:p>
            <a:pPr marL="1200150" lvl="2" indent="-285750">
              <a:buFont typeface="Arial" panose="020B0604020202020204" pitchFamily="34" charset="0"/>
              <a:buChar char="•"/>
            </a:pPr>
            <a:r>
              <a:rPr lang="nl-NL" dirty="0"/>
              <a:t>De meeste bedrijven steunen ESG-criteria en rekenen CO2-impactkosten door bij investeringen, vaak tot 75%.</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5.6 ESG-regelgeving</a:t>
            </a:r>
          </a:p>
        </p:txBody>
      </p:sp>
      <p:sp>
        <p:nvSpPr>
          <p:cNvPr id="2" name="Rechteck 56">
            <a:extLst>
              <a:ext uri="{FF2B5EF4-FFF2-40B4-BE49-F238E27FC236}">
                <a16:creationId xmlns:a16="http://schemas.microsoft.com/office/drawing/2014/main" id="{330649D4-9124-0701-C315-F4A503F1869C}"/>
              </a:ext>
            </a:extLst>
          </p:cNvPr>
          <p:cNvSpPr/>
          <p:nvPr>
            <p:custDataLst>
              <p:tags r:id="rId5"/>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a:solidFill>
                <a:schemeClr val="bg1"/>
              </a:solidFill>
            </a:endParaRPr>
          </a:p>
        </p:txBody>
      </p:sp>
      <p:grpSp>
        <p:nvGrpSpPr>
          <p:cNvPr id="36" name="Group 35">
            <a:extLst>
              <a:ext uri="{FF2B5EF4-FFF2-40B4-BE49-F238E27FC236}">
                <a16:creationId xmlns:a16="http://schemas.microsoft.com/office/drawing/2014/main" id="{81DF248E-4F37-5A35-9A8C-70859AB0225F}"/>
              </a:ext>
            </a:extLst>
          </p:cNvPr>
          <p:cNvGrpSpPr/>
          <p:nvPr/>
        </p:nvGrpSpPr>
        <p:grpSpPr>
          <a:xfrm>
            <a:off x="457200" y="2286000"/>
            <a:ext cx="11038027" cy="1371600"/>
            <a:chOff x="457200" y="2286000"/>
            <a:chExt cx="11038027" cy="1371600"/>
          </a:xfrm>
        </p:grpSpPr>
        <p:sp>
          <p:nvSpPr>
            <p:cNvPr id="37" name="Oval 36">
              <a:extLst>
                <a:ext uri="{FF2B5EF4-FFF2-40B4-BE49-F238E27FC236}">
                  <a16:creationId xmlns:a16="http://schemas.microsoft.com/office/drawing/2014/main" id="{0FB6BFCC-7845-5504-747F-CC597EFC30F9}"/>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8" name="Oval 37">
              <a:extLst>
                <a:ext uri="{FF2B5EF4-FFF2-40B4-BE49-F238E27FC236}">
                  <a16:creationId xmlns:a16="http://schemas.microsoft.com/office/drawing/2014/main" id="{0CAE8277-88B6-3EBE-693A-04C7533B3A38}"/>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9" name="Oval 38">
              <a:extLst>
                <a:ext uri="{FF2B5EF4-FFF2-40B4-BE49-F238E27FC236}">
                  <a16:creationId xmlns:a16="http://schemas.microsoft.com/office/drawing/2014/main" id="{CB058A49-E6F8-83FC-DA4F-C9AEB56CE77F}"/>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0" name="Oval 39">
              <a:extLst>
                <a:ext uri="{FF2B5EF4-FFF2-40B4-BE49-F238E27FC236}">
                  <a16:creationId xmlns:a16="http://schemas.microsoft.com/office/drawing/2014/main" id="{C3CFE92C-128C-A4F2-6AA8-C595F0E82885}"/>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1" name="Oval 40">
              <a:extLst>
                <a:ext uri="{FF2B5EF4-FFF2-40B4-BE49-F238E27FC236}">
                  <a16:creationId xmlns:a16="http://schemas.microsoft.com/office/drawing/2014/main" id="{7813AAC3-DF7D-8387-223D-BCC0060AFF9A}"/>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2" name="Group 32">
              <a:extLst>
                <a:ext uri="{FF2B5EF4-FFF2-40B4-BE49-F238E27FC236}">
                  <a16:creationId xmlns:a16="http://schemas.microsoft.com/office/drawing/2014/main" id="{0172CF26-AE1B-2412-DF04-3CF88F593203}"/>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70" name="Freeform 33">
                <a:extLst>
                  <a:ext uri="{FF2B5EF4-FFF2-40B4-BE49-F238E27FC236}">
                    <a16:creationId xmlns:a16="http://schemas.microsoft.com/office/drawing/2014/main" id="{4AE689CD-05F9-E2C0-D4B2-0CD33642D197}"/>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1" name="Freeform 34">
                <a:extLst>
                  <a:ext uri="{FF2B5EF4-FFF2-40B4-BE49-F238E27FC236}">
                    <a16:creationId xmlns:a16="http://schemas.microsoft.com/office/drawing/2014/main" id="{FC19A344-3810-F71B-1C7C-F76898639DF5}"/>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2" name="Freeform 35">
                <a:extLst>
                  <a:ext uri="{FF2B5EF4-FFF2-40B4-BE49-F238E27FC236}">
                    <a16:creationId xmlns:a16="http://schemas.microsoft.com/office/drawing/2014/main" id="{C9745F9C-9DC7-ABC2-6540-A27AA1641587}"/>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3" name="Freeform 36">
                <a:extLst>
                  <a:ext uri="{FF2B5EF4-FFF2-40B4-BE49-F238E27FC236}">
                    <a16:creationId xmlns:a16="http://schemas.microsoft.com/office/drawing/2014/main" id="{3F0963F4-3B0E-846D-1805-C90688C1940F}"/>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3" name="Group 49">
              <a:extLst>
                <a:ext uri="{FF2B5EF4-FFF2-40B4-BE49-F238E27FC236}">
                  <a16:creationId xmlns:a16="http://schemas.microsoft.com/office/drawing/2014/main" id="{3C4BE2DE-C93F-4B58-8822-1D3E4BA277F2}"/>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66" name="Freeform 50">
                <a:extLst>
                  <a:ext uri="{FF2B5EF4-FFF2-40B4-BE49-F238E27FC236}">
                    <a16:creationId xmlns:a16="http://schemas.microsoft.com/office/drawing/2014/main" id="{3AEC8D60-AA1A-4469-E938-BCA6A4965A20}"/>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7" name="Freeform 51">
                <a:extLst>
                  <a:ext uri="{FF2B5EF4-FFF2-40B4-BE49-F238E27FC236}">
                    <a16:creationId xmlns:a16="http://schemas.microsoft.com/office/drawing/2014/main" id="{ECD8BD36-2064-ABAF-DAEA-596D7B83D796}"/>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8" name="Freeform 52">
                <a:extLst>
                  <a:ext uri="{FF2B5EF4-FFF2-40B4-BE49-F238E27FC236}">
                    <a16:creationId xmlns:a16="http://schemas.microsoft.com/office/drawing/2014/main" id="{CC75F351-7DDD-E8C2-472D-A412AE230C16}"/>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9" name="Freeform 53">
                <a:extLst>
                  <a:ext uri="{FF2B5EF4-FFF2-40B4-BE49-F238E27FC236}">
                    <a16:creationId xmlns:a16="http://schemas.microsoft.com/office/drawing/2014/main" id="{A1E71472-29AC-B7ED-A868-8B1C71D2E7CB}"/>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4" name="Group 43">
              <a:extLst>
                <a:ext uri="{FF2B5EF4-FFF2-40B4-BE49-F238E27FC236}">
                  <a16:creationId xmlns:a16="http://schemas.microsoft.com/office/drawing/2014/main" id="{B721F41C-87BF-F4B9-A41A-6C9BE916FB5E}"/>
                </a:ext>
              </a:extLst>
            </p:cNvPr>
            <p:cNvGrpSpPr/>
            <p:nvPr/>
          </p:nvGrpSpPr>
          <p:grpSpPr>
            <a:xfrm>
              <a:off x="8458227" y="2377440"/>
              <a:ext cx="742323" cy="986982"/>
              <a:chOff x="5672138" y="2863850"/>
              <a:chExt cx="847725" cy="1127126"/>
            </a:xfrm>
            <a:solidFill>
              <a:schemeClr val="bg1"/>
            </a:solidFill>
          </p:grpSpPr>
          <p:sp>
            <p:nvSpPr>
              <p:cNvPr id="50" name="Freeform 30">
                <a:extLst>
                  <a:ext uri="{FF2B5EF4-FFF2-40B4-BE49-F238E27FC236}">
                    <a16:creationId xmlns:a16="http://schemas.microsoft.com/office/drawing/2014/main" id="{33351E16-022E-B042-BE6C-FA15CC092244}"/>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1" name="Freeform 31">
                <a:extLst>
                  <a:ext uri="{FF2B5EF4-FFF2-40B4-BE49-F238E27FC236}">
                    <a16:creationId xmlns:a16="http://schemas.microsoft.com/office/drawing/2014/main" id="{18EB9B80-027E-8265-68C9-C9FC510BA8F2}"/>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2" name="Freeform 32">
                <a:extLst>
                  <a:ext uri="{FF2B5EF4-FFF2-40B4-BE49-F238E27FC236}">
                    <a16:creationId xmlns:a16="http://schemas.microsoft.com/office/drawing/2014/main" id="{A1A3374A-0DF4-9ADE-1E0D-531F4CB25D50}"/>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3" name="Freeform 33">
                <a:extLst>
                  <a:ext uri="{FF2B5EF4-FFF2-40B4-BE49-F238E27FC236}">
                    <a16:creationId xmlns:a16="http://schemas.microsoft.com/office/drawing/2014/main" id="{A0124854-3E60-C024-296B-60A857259EE6}"/>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4" name="Freeform 34">
                <a:extLst>
                  <a:ext uri="{FF2B5EF4-FFF2-40B4-BE49-F238E27FC236}">
                    <a16:creationId xmlns:a16="http://schemas.microsoft.com/office/drawing/2014/main" id="{9A12A0F9-9546-BA89-D602-B90BF537A325}"/>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5" name="Freeform 35">
                <a:extLst>
                  <a:ext uri="{FF2B5EF4-FFF2-40B4-BE49-F238E27FC236}">
                    <a16:creationId xmlns:a16="http://schemas.microsoft.com/office/drawing/2014/main" id="{1CF24D6F-E3E2-C73F-4919-75D055357A52}"/>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6" name="Freeform 36">
                <a:extLst>
                  <a:ext uri="{FF2B5EF4-FFF2-40B4-BE49-F238E27FC236}">
                    <a16:creationId xmlns:a16="http://schemas.microsoft.com/office/drawing/2014/main" id="{8B95B872-4923-3478-2383-66B2BFA32F22}"/>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8" name="Freeform 37">
                <a:extLst>
                  <a:ext uri="{FF2B5EF4-FFF2-40B4-BE49-F238E27FC236}">
                    <a16:creationId xmlns:a16="http://schemas.microsoft.com/office/drawing/2014/main" id="{ED9A4F7C-9FCA-D2A9-3F94-B17860F285D4}"/>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9" name="Freeform 38">
                <a:extLst>
                  <a:ext uri="{FF2B5EF4-FFF2-40B4-BE49-F238E27FC236}">
                    <a16:creationId xmlns:a16="http://schemas.microsoft.com/office/drawing/2014/main" id="{B966CA29-2005-2F4A-879C-C4DF97518834}"/>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0" name="Freeform 39">
                <a:extLst>
                  <a:ext uri="{FF2B5EF4-FFF2-40B4-BE49-F238E27FC236}">
                    <a16:creationId xmlns:a16="http://schemas.microsoft.com/office/drawing/2014/main" id="{81F4B81F-AA25-DD14-2E57-34C29ED80574}"/>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1" name="Freeform 40">
                <a:extLst>
                  <a:ext uri="{FF2B5EF4-FFF2-40B4-BE49-F238E27FC236}">
                    <a16:creationId xmlns:a16="http://schemas.microsoft.com/office/drawing/2014/main" id="{535BF18F-0B31-AC2A-9600-22B3C7A8F808}"/>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2" name="Freeform 41">
                <a:extLst>
                  <a:ext uri="{FF2B5EF4-FFF2-40B4-BE49-F238E27FC236}">
                    <a16:creationId xmlns:a16="http://schemas.microsoft.com/office/drawing/2014/main" id="{A1F56889-8029-A4CE-4DA1-25378EEA1671}"/>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3" name="Freeform 42">
                <a:extLst>
                  <a:ext uri="{FF2B5EF4-FFF2-40B4-BE49-F238E27FC236}">
                    <a16:creationId xmlns:a16="http://schemas.microsoft.com/office/drawing/2014/main" id="{F4450410-4619-C9A7-2319-1EA0D402A9D1}"/>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5" name="Freeform 43">
                <a:extLst>
                  <a:ext uri="{FF2B5EF4-FFF2-40B4-BE49-F238E27FC236}">
                    <a16:creationId xmlns:a16="http://schemas.microsoft.com/office/drawing/2014/main" id="{4558520C-D1E8-3576-BEBE-D56EA2255099}"/>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46" name="Freeform 49">
              <a:extLst>
                <a:ext uri="{FF2B5EF4-FFF2-40B4-BE49-F238E27FC236}">
                  <a16:creationId xmlns:a16="http://schemas.microsoft.com/office/drawing/2014/main" id="{1F58B3AB-38A9-453B-CF84-CFCACCB728B8}"/>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7" name="Freeform 161">
              <a:extLst>
                <a:ext uri="{FF2B5EF4-FFF2-40B4-BE49-F238E27FC236}">
                  <a16:creationId xmlns:a16="http://schemas.microsoft.com/office/drawing/2014/main" id="{34588768-B6BB-76F1-76D5-E567A7492A88}"/>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8" name="Oval 47">
              <a:extLst>
                <a:ext uri="{FF2B5EF4-FFF2-40B4-BE49-F238E27FC236}">
                  <a16:creationId xmlns:a16="http://schemas.microsoft.com/office/drawing/2014/main" id="{D11F4EB0-B542-5B4E-DC86-FB05D9FB27E3}"/>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9" name="Freeform 601">
              <a:extLst>
                <a:ext uri="{FF2B5EF4-FFF2-40B4-BE49-F238E27FC236}">
                  <a16:creationId xmlns:a16="http://schemas.microsoft.com/office/drawing/2014/main" id="{273EF827-BCE6-186A-C5B4-A70B90D486A7}"/>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2217648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A1C9-AE89-7C50-04AC-9ED0CDC2175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2C1E6B-F3F9-6433-6364-BB8B1508C54B}"/>
              </a:ext>
            </a:extLst>
          </p:cNvPr>
          <p:cNvSpPr>
            <a:spLocks noGrp="1"/>
          </p:cNvSpPr>
          <p:nvPr>
            <p:ph type="sldNum" sz="quarter" idx="12"/>
          </p:nvPr>
        </p:nvSpPr>
        <p:spPr/>
        <p:txBody>
          <a:bodyPr/>
          <a:lstStyle/>
          <a:p>
            <a:fld id="{8FF9B0DE-3FEB-4AA0-B465-B80EF7C1333D}" type="slidenum">
              <a:rPr lang="nl-NL" smtClean="0"/>
              <a:t>33</a:t>
            </a:fld>
            <a:endParaRPr lang="nl-NL"/>
          </a:p>
        </p:txBody>
      </p:sp>
      <p:sp>
        <p:nvSpPr>
          <p:cNvPr id="4" name="Text Placeholder 3">
            <a:extLst>
              <a:ext uri="{FF2B5EF4-FFF2-40B4-BE49-F238E27FC236}">
                <a16:creationId xmlns:a16="http://schemas.microsoft.com/office/drawing/2014/main" id="{F247E122-9C38-FCC7-7EE0-C3C92D66095A}"/>
              </a:ext>
            </a:extLst>
          </p:cNvPr>
          <p:cNvSpPr>
            <a:spLocks noGrp="1"/>
          </p:cNvSpPr>
          <p:nvPr>
            <p:ph type="body" sz="quarter" idx="15"/>
          </p:nvPr>
        </p:nvSpPr>
        <p:spPr/>
        <p:txBody>
          <a:bodyPr/>
          <a:lstStyle/>
          <a:p>
            <a:r>
              <a:rPr lang="nl-NL"/>
              <a:t>Voortgang process klimaattransitieplan</a:t>
            </a:r>
          </a:p>
        </p:txBody>
      </p:sp>
      <p:sp>
        <p:nvSpPr>
          <p:cNvPr id="13" name="Title 12">
            <a:extLst>
              <a:ext uri="{FF2B5EF4-FFF2-40B4-BE49-F238E27FC236}">
                <a16:creationId xmlns:a16="http://schemas.microsoft.com/office/drawing/2014/main" id="{C77B7201-C6B8-FC10-9D9E-62760894F113}"/>
              </a:ext>
            </a:extLst>
          </p:cNvPr>
          <p:cNvSpPr>
            <a:spLocks noGrp="1"/>
          </p:cNvSpPr>
          <p:nvPr>
            <p:ph type="title"/>
          </p:nvPr>
        </p:nvSpPr>
        <p:spPr/>
        <p:txBody>
          <a:bodyPr/>
          <a:lstStyle/>
          <a:p>
            <a:r>
              <a:rPr lang="nl-NL" dirty="0"/>
              <a:t>Ongeveer de helft van de bestuurders geeft aan nog in de beginfase te zijn of nog te moeten starten met het opstellen van het klimaattransitieplan. De meeste bedrijven hebben een goed beeld van de kosten en (in iets mindere mate) de opbrengsten van de klimaattransitie.</a:t>
            </a:r>
          </a:p>
        </p:txBody>
      </p:sp>
      <p:sp>
        <p:nvSpPr>
          <p:cNvPr id="9" name="Text Placeholder 6">
            <a:extLst>
              <a:ext uri="{FF2B5EF4-FFF2-40B4-BE49-F238E27FC236}">
                <a16:creationId xmlns:a16="http://schemas.microsoft.com/office/drawing/2014/main" id="{95B1E30B-B693-0241-07FF-B9FE588FC00A}"/>
              </a:ext>
            </a:extLst>
          </p:cNvPr>
          <p:cNvSpPr>
            <a:spLocks noGrp="1"/>
          </p:cNvSpPr>
          <p:nvPr>
            <p:ph type="body" sz="quarter" idx="18"/>
          </p:nvPr>
        </p:nvSpPr>
        <p:spPr/>
        <p:txBody>
          <a:bodyPr/>
          <a:lstStyle/>
          <a:p>
            <a:r>
              <a:rPr lang="nl-NL"/>
              <a:t>Vewachtingen kosten rapportage transitieplan</a:t>
            </a:r>
          </a:p>
          <a:p>
            <a:endParaRPr lang="nl-NL"/>
          </a:p>
        </p:txBody>
      </p:sp>
      <p:sp>
        <p:nvSpPr>
          <p:cNvPr id="8" name="Text Placeholder 7">
            <a:extLst>
              <a:ext uri="{FF2B5EF4-FFF2-40B4-BE49-F238E27FC236}">
                <a16:creationId xmlns:a16="http://schemas.microsoft.com/office/drawing/2014/main" id="{7CD5160B-269C-5E32-26B7-767499B751F3}"/>
              </a:ext>
            </a:extLst>
          </p:cNvPr>
          <p:cNvSpPr>
            <a:spLocks noGrp="1"/>
          </p:cNvSpPr>
          <p:nvPr>
            <p:ph type="body" sz="quarter" idx="16"/>
          </p:nvPr>
        </p:nvSpPr>
        <p:spPr/>
        <p:txBody>
          <a:bodyPr/>
          <a:lstStyle/>
          <a:p>
            <a:r>
              <a:rPr lang="nl-NL"/>
              <a:t>Q: Als belangrijk onderdeel van de CSRD-verduurzamingsverslagleggingsregels moet door bedrijven een klimaattransitieplan worden opgesteld (E1-1(16). Hoe ver bent u met het opstellen van dit klimaattransitieplan voor uw bedrijf? Q: Verwacht u al het komende jaar te gaan rapporteren over de kosten (CapEx) en opbrengsten (Revenues) van uw klimaattransitieplan? </a:t>
            </a:r>
          </a:p>
        </p:txBody>
      </p:sp>
      <p:graphicFrame>
        <p:nvGraphicFramePr>
          <p:cNvPr id="23" name="Content Placeholder 8">
            <a:extLst>
              <a:ext uri="{FF2B5EF4-FFF2-40B4-BE49-F238E27FC236}">
                <a16:creationId xmlns:a16="http://schemas.microsoft.com/office/drawing/2014/main" id="{8DD2C497-B36F-E5B5-43CF-1605EC383485}"/>
              </a:ext>
            </a:extLst>
          </p:cNvPr>
          <p:cNvGraphicFramePr>
            <a:graphicFrameLocks noGrp="1"/>
          </p:cNvGraphicFramePr>
          <p:nvPr>
            <p:ph idx="1"/>
            <p:extLst>
              <p:ext uri="{D42A27DB-BD31-4B8C-83A1-F6EECF244321}">
                <p14:modId xmlns:p14="http://schemas.microsoft.com/office/powerpoint/2010/main" val="1071648891"/>
              </p:ext>
            </p:extLst>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10">
            <a:extLst>
              <a:ext uri="{FF2B5EF4-FFF2-40B4-BE49-F238E27FC236}">
                <a16:creationId xmlns:a16="http://schemas.microsoft.com/office/drawing/2014/main" id="{E7FA0201-30FD-6C43-2DA7-90B2350506FE}"/>
              </a:ext>
            </a:extLst>
          </p:cNvPr>
          <p:cNvGraphicFramePr>
            <a:graphicFrameLocks noGrp="1"/>
          </p:cNvGraphicFramePr>
          <p:nvPr>
            <p:ph idx="17"/>
            <p:extLst>
              <p:ext uri="{D42A27DB-BD31-4B8C-83A1-F6EECF244321}">
                <p14:modId xmlns:p14="http://schemas.microsoft.com/office/powerpoint/2010/main" val="3659053764"/>
              </p:ext>
            </p:extLst>
          </p:nvPr>
        </p:nvGraphicFramePr>
        <p:xfrm>
          <a:off x="6240463" y="1917700"/>
          <a:ext cx="5472112" cy="41036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120614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5BD0-41A8-79CF-6A2A-24D25EA8CC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6E45600-EE8D-E185-AEAB-D8F129936B4F}"/>
              </a:ext>
            </a:extLst>
          </p:cNvPr>
          <p:cNvSpPr>
            <a:spLocks noGrp="1"/>
          </p:cNvSpPr>
          <p:nvPr>
            <p:ph type="sldNum" sz="quarter" idx="12"/>
          </p:nvPr>
        </p:nvSpPr>
        <p:spPr/>
        <p:txBody>
          <a:bodyPr/>
          <a:lstStyle/>
          <a:p>
            <a:fld id="{8FF9B0DE-3FEB-4AA0-B465-B80EF7C1333D}" type="slidenum">
              <a:rPr lang="nl-NL" smtClean="0"/>
              <a:t>34</a:t>
            </a:fld>
            <a:endParaRPr lang="nl-NL"/>
          </a:p>
        </p:txBody>
      </p:sp>
      <p:sp>
        <p:nvSpPr>
          <p:cNvPr id="4" name="Text Placeholder 3">
            <a:extLst>
              <a:ext uri="{FF2B5EF4-FFF2-40B4-BE49-F238E27FC236}">
                <a16:creationId xmlns:a16="http://schemas.microsoft.com/office/drawing/2014/main" id="{5B704A6E-73F0-6D84-FE62-BE0E12078788}"/>
              </a:ext>
            </a:extLst>
          </p:cNvPr>
          <p:cNvSpPr>
            <a:spLocks noGrp="1"/>
          </p:cNvSpPr>
          <p:nvPr>
            <p:ph type="body" sz="quarter" idx="15"/>
          </p:nvPr>
        </p:nvSpPr>
        <p:spPr/>
        <p:txBody>
          <a:bodyPr/>
          <a:lstStyle/>
          <a:p>
            <a:r>
              <a:rPr lang="nl-NL"/>
              <a:t>Effect op rendement duurzaamheidsinvesteringen</a:t>
            </a:r>
          </a:p>
        </p:txBody>
      </p:sp>
      <p:sp>
        <p:nvSpPr>
          <p:cNvPr id="13" name="Title 12">
            <a:extLst>
              <a:ext uri="{FF2B5EF4-FFF2-40B4-BE49-F238E27FC236}">
                <a16:creationId xmlns:a16="http://schemas.microsoft.com/office/drawing/2014/main" id="{2F2C5571-1BEB-C0A6-D758-26427ED3E955}"/>
              </a:ext>
            </a:extLst>
          </p:cNvPr>
          <p:cNvSpPr>
            <a:spLocks noGrp="1"/>
          </p:cNvSpPr>
          <p:nvPr>
            <p:ph type="title"/>
          </p:nvPr>
        </p:nvSpPr>
        <p:spPr/>
        <p:txBody>
          <a:bodyPr/>
          <a:lstStyle/>
          <a:p>
            <a:r>
              <a:rPr lang="nl-NL" dirty="0"/>
              <a:t>De meeste topmanagers geven aan te hebben geïnvesteerd in verduurzaming. Een deel ziet het rendement verdampen als gevolg van het kabinetsbeleid, maar overwegend ziet men alsnog een positief effect op het rendement van de investering. Ondanks het overheidsbeleid geeft twee derde van de managers aan verduurzamingsinvesteringen te gaan versnellen. </a:t>
            </a:r>
          </a:p>
        </p:txBody>
      </p:sp>
      <p:sp>
        <p:nvSpPr>
          <p:cNvPr id="9" name="Text Placeholder 6">
            <a:extLst>
              <a:ext uri="{FF2B5EF4-FFF2-40B4-BE49-F238E27FC236}">
                <a16:creationId xmlns:a16="http://schemas.microsoft.com/office/drawing/2014/main" id="{4B9A7A17-769A-FB4F-7D10-7F8E63B7C6A1}"/>
              </a:ext>
            </a:extLst>
          </p:cNvPr>
          <p:cNvSpPr>
            <a:spLocks noGrp="1"/>
          </p:cNvSpPr>
          <p:nvPr>
            <p:ph type="body" sz="quarter" idx="18"/>
          </p:nvPr>
        </p:nvSpPr>
        <p:spPr/>
        <p:txBody>
          <a:bodyPr/>
          <a:lstStyle/>
          <a:p>
            <a:r>
              <a:rPr lang="nl-NL"/>
              <a:t>Tempo verduurzamingsinvesteringen</a:t>
            </a:r>
          </a:p>
        </p:txBody>
      </p:sp>
      <p:sp>
        <p:nvSpPr>
          <p:cNvPr id="8" name="Text Placeholder 7">
            <a:extLst>
              <a:ext uri="{FF2B5EF4-FFF2-40B4-BE49-F238E27FC236}">
                <a16:creationId xmlns:a16="http://schemas.microsoft.com/office/drawing/2014/main" id="{FA8D7CCC-AF32-93EB-F42C-02AA2AFBA19E}"/>
              </a:ext>
            </a:extLst>
          </p:cNvPr>
          <p:cNvSpPr>
            <a:spLocks noGrp="1"/>
          </p:cNvSpPr>
          <p:nvPr>
            <p:ph type="body" sz="quarter" idx="16"/>
          </p:nvPr>
        </p:nvSpPr>
        <p:spPr>
          <a:xfrm>
            <a:off x="479424" y="6164263"/>
            <a:ext cx="10285985" cy="288925"/>
          </a:xfrm>
        </p:spPr>
        <p:txBody>
          <a:bodyPr anchor="t"/>
          <a:lstStyle/>
          <a:p>
            <a:r>
              <a:rPr lang="nl-NL"/>
              <a:t>Q: Heeft u geïnvesteerd in duurzame producten of diensten en het opleiden van medewerkers in uw bedrijf en wat is in uw ogen het effect op het rendement op deze duurzaamheidsinvesteringen? | Q: In het licht van het huidige overheidsbeleid, hoe gaat u verder met uw verduurzamingsinvesteringen (investeringen in de duurzame transitie van uw bedrijf)? </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 zie ook slide 6</a:t>
            </a:r>
            <a:endPar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a:p>
            <a:endParaRPr lang="nl-NL"/>
          </a:p>
        </p:txBody>
      </p:sp>
      <p:graphicFrame>
        <p:nvGraphicFramePr>
          <p:cNvPr id="7" name="Content Placeholder 10">
            <a:extLst>
              <a:ext uri="{FF2B5EF4-FFF2-40B4-BE49-F238E27FC236}">
                <a16:creationId xmlns:a16="http://schemas.microsoft.com/office/drawing/2014/main" id="{BE87FE71-BF4C-9B56-B8CF-467AB02B7249}"/>
              </a:ext>
            </a:extLst>
          </p:cNvPr>
          <p:cNvGraphicFramePr>
            <a:graphicFrameLocks noGrp="1"/>
          </p:cNvGraphicFramePr>
          <p:nvPr>
            <p:ph idx="1"/>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13">
            <a:extLst>
              <a:ext uri="{FF2B5EF4-FFF2-40B4-BE49-F238E27FC236}">
                <a16:creationId xmlns:a16="http://schemas.microsoft.com/office/drawing/2014/main" id="{20310752-E3E7-8BD5-64B8-111417D99F93}"/>
              </a:ext>
            </a:extLst>
          </p:cNvPr>
          <p:cNvGraphicFramePr>
            <a:graphicFrameLocks noGrp="1"/>
          </p:cNvGraphicFramePr>
          <p:nvPr>
            <p:ph idx="17"/>
          </p:nvPr>
        </p:nvGraphicFramePr>
        <p:xfrm>
          <a:off x="6240463" y="1917700"/>
          <a:ext cx="5472112" cy="4103688"/>
        </p:xfrm>
        <a:graphic>
          <a:graphicData uri="http://schemas.openxmlformats.org/drawingml/2006/chart">
            <c:chart xmlns:c="http://schemas.openxmlformats.org/drawingml/2006/chart" xmlns:r="http://schemas.openxmlformats.org/officeDocument/2006/relationships" r:id="rId4"/>
          </a:graphicData>
        </a:graphic>
      </p:graphicFrame>
      <p:sp>
        <p:nvSpPr>
          <p:cNvPr id="2" name="Freeform: Shape 1">
            <a:extLst>
              <a:ext uri="{FF2B5EF4-FFF2-40B4-BE49-F238E27FC236}">
                <a16:creationId xmlns:a16="http://schemas.microsoft.com/office/drawing/2014/main" id="{0BE29FDE-8450-C304-23EC-BAF3C9FD06E7}"/>
              </a:ext>
            </a:extLst>
          </p:cNvPr>
          <p:cNvSpPr/>
          <p:nvPr/>
        </p:nvSpPr>
        <p:spPr bwMode="gray">
          <a:xfrm>
            <a:off x="10033714" y="1740722"/>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A6D1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5" name="Group 4">
            <a:extLst>
              <a:ext uri="{FF2B5EF4-FFF2-40B4-BE49-F238E27FC236}">
                <a16:creationId xmlns:a16="http://schemas.microsoft.com/office/drawing/2014/main" id="{727507C6-401A-73FF-8E3B-1647593C53F9}"/>
              </a:ext>
            </a:extLst>
          </p:cNvPr>
          <p:cNvGrpSpPr/>
          <p:nvPr/>
        </p:nvGrpSpPr>
        <p:grpSpPr>
          <a:xfrm>
            <a:off x="10023667" y="1368084"/>
            <a:ext cx="2081216" cy="908845"/>
            <a:chOff x="10044112" y="3970808"/>
            <a:chExt cx="2081216" cy="908845"/>
          </a:xfrm>
        </p:grpSpPr>
        <p:sp>
          <p:nvSpPr>
            <p:cNvPr id="6" name="TextBox 5">
              <a:extLst>
                <a:ext uri="{FF2B5EF4-FFF2-40B4-BE49-F238E27FC236}">
                  <a16:creationId xmlns:a16="http://schemas.microsoft.com/office/drawing/2014/main" id="{2AF35DAB-5529-9CB7-A43F-AF5C1DEDBE9E}"/>
                </a:ext>
              </a:extLst>
            </p:cNvPr>
            <p:cNvSpPr txBox="1"/>
            <p:nvPr/>
          </p:nvSpPr>
          <p:spPr bwMode="gray">
            <a:xfrm>
              <a:off x="10054159" y="3970808"/>
              <a:ext cx="2071167" cy="331092"/>
            </a:xfrm>
            <a:prstGeom prst="rect">
              <a:avLst/>
            </a:prstGeom>
            <a:noFill/>
          </p:spPr>
          <p:txBody>
            <a:bodyPr wrap="square" lIns="0" tIns="0" rIns="0" bIns="0" rtlCol="0">
              <a:noAutofit/>
            </a:bodyPr>
            <a:lstStyle/>
            <a:p>
              <a:pPr algn="r">
                <a:buSzPct val="80000"/>
              </a:pPr>
              <a:endParaRPr lang="nl-NL" sz="1200" b="1">
                <a:solidFill>
                  <a:schemeClr val="accent5">
                    <a:lumMod val="25000"/>
                  </a:schemeClr>
                </a:solidFill>
              </a:endParaRPr>
            </a:p>
            <a:p>
              <a:pPr algn="r">
                <a:buSzPct val="80000"/>
              </a:pPr>
              <a:r>
                <a:rPr lang="nl-NL" sz="1200" b="1">
                  <a:solidFill>
                    <a:schemeClr val="accent5">
                      <a:lumMod val="25000"/>
                    </a:schemeClr>
                  </a:solidFill>
                </a:rPr>
                <a:t>Veranderende regulering</a:t>
              </a:r>
            </a:p>
          </p:txBody>
        </p:sp>
        <p:sp>
          <p:nvSpPr>
            <p:cNvPr id="10" name="Oval 9">
              <a:extLst>
                <a:ext uri="{FF2B5EF4-FFF2-40B4-BE49-F238E27FC236}">
                  <a16:creationId xmlns:a16="http://schemas.microsoft.com/office/drawing/2014/main" id="{CC35D73F-15F0-F441-507F-C185AD92E4B1}"/>
                </a:ext>
              </a:extLst>
            </p:cNvPr>
            <p:cNvSpPr/>
            <p:nvPr/>
          </p:nvSpPr>
          <p:spPr>
            <a:xfrm>
              <a:off x="10044114" y="4344527"/>
              <a:ext cx="535126" cy="535126"/>
            </a:xfrm>
            <a:prstGeom prst="ellipse">
              <a:avLst/>
            </a:prstGeom>
            <a:solidFill>
              <a:schemeClr val="bg2"/>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11" name="TextBox 27">
              <a:extLst>
                <a:ext uri="{FF2B5EF4-FFF2-40B4-BE49-F238E27FC236}">
                  <a16:creationId xmlns:a16="http://schemas.microsoft.com/office/drawing/2014/main" id="{470E2D56-7555-1614-002B-EF510FB5EEC1}"/>
                </a:ext>
              </a:extLst>
            </p:cNvPr>
            <p:cNvSpPr txBox="1"/>
            <p:nvPr/>
          </p:nvSpPr>
          <p:spPr bwMode="gray">
            <a:xfrm>
              <a:off x="10044112" y="4344526"/>
              <a:ext cx="535127" cy="535126"/>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24</a:t>
              </a:r>
              <a:r>
                <a:rPr lang="nl-NL" b="1">
                  <a:solidFill>
                    <a:schemeClr val="bg1"/>
                  </a:solidFill>
                </a:rPr>
                <a:t>%</a:t>
              </a:r>
            </a:p>
          </p:txBody>
        </p:sp>
        <p:sp>
          <p:nvSpPr>
            <p:cNvPr id="14" name="TextBox 25">
              <a:extLst>
                <a:ext uri="{FF2B5EF4-FFF2-40B4-BE49-F238E27FC236}">
                  <a16:creationId xmlns:a16="http://schemas.microsoft.com/office/drawing/2014/main" id="{5AC2C967-E316-AED2-460D-8FB71D9748AF}"/>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a:solidFill>
                    <a:schemeClr val="bg2"/>
                  </a:solidFill>
                </a:rPr>
                <a:t>van de topmanagers beschouwt dit als actuele zorg*</a:t>
              </a:r>
            </a:p>
          </p:txBody>
        </p:sp>
      </p:grpSp>
    </p:spTree>
    <p:extLst>
      <p:ext uri="{BB962C8B-B14F-4D97-AF65-F5344CB8AC3E}">
        <p14:creationId xmlns:p14="http://schemas.microsoft.com/office/powerpoint/2010/main" val="1210042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1B166-EB98-1283-50DE-A7A72954B3D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4A7756-D28C-8FE1-14B3-1FA6B91CE6E4}"/>
              </a:ext>
            </a:extLst>
          </p:cNvPr>
          <p:cNvSpPr>
            <a:spLocks noGrp="1"/>
          </p:cNvSpPr>
          <p:nvPr>
            <p:ph type="sldNum" sz="quarter" idx="12"/>
          </p:nvPr>
        </p:nvSpPr>
        <p:spPr/>
        <p:txBody>
          <a:bodyPr/>
          <a:lstStyle/>
          <a:p>
            <a:fld id="{8FF9B0DE-3FEB-4AA0-B465-B80EF7C1333D}" type="slidenum">
              <a:rPr lang="nl-NL" smtClean="0"/>
              <a:t>35</a:t>
            </a:fld>
            <a:endParaRPr lang="nl-NL"/>
          </a:p>
        </p:txBody>
      </p:sp>
      <p:sp>
        <p:nvSpPr>
          <p:cNvPr id="4" name="Text Placeholder 3">
            <a:extLst>
              <a:ext uri="{FF2B5EF4-FFF2-40B4-BE49-F238E27FC236}">
                <a16:creationId xmlns:a16="http://schemas.microsoft.com/office/drawing/2014/main" id="{BDFCC7BC-B7C4-95E9-0EC6-4E4516FE1DB1}"/>
              </a:ext>
            </a:extLst>
          </p:cNvPr>
          <p:cNvSpPr>
            <a:spLocks noGrp="1"/>
          </p:cNvSpPr>
          <p:nvPr>
            <p:ph type="body" sz="quarter" idx="15"/>
          </p:nvPr>
        </p:nvSpPr>
        <p:spPr/>
        <p:txBody>
          <a:bodyPr/>
          <a:lstStyle/>
          <a:p>
            <a:r>
              <a:rPr lang="nl-NL"/>
              <a:t>Impact transititierapportage op financiering</a:t>
            </a:r>
          </a:p>
        </p:txBody>
      </p:sp>
      <p:sp>
        <p:nvSpPr>
          <p:cNvPr id="13" name="Title 12">
            <a:extLst>
              <a:ext uri="{FF2B5EF4-FFF2-40B4-BE49-F238E27FC236}">
                <a16:creationId xmlns:a16="http://schemas.microsoft.com/office/drawing/2014/main" id="{FD7C8F7E-57AB-EB15-80D1-622B7C83A8D4}"/>
              </a:ext>
            </a:extLst>
          </p:cNvPr>
          <p:cNvSpPr>
            <a:spLocks noGrp="1"/>
          </p:cNvSpPr>
          <p:nvPr>
            <p:ph type="title"/>
          </p:nvPr>
        </p:nvSpPr>
        <p:spPr/>
        <p:txBody>
          <a:bodyPr/>
          <a:lstStyle/>
          <a:p>
            <a:r>
              <a:rPr lang="nl-NL"/>
              <a:t>Voor de helft van de bedrijven is het steeds moeilijker om aan financiering te komen en heeft het klimaatrisico impact op het tarief. </a:t>
            </a:r>
          </a:p>
        </p:txBody>
      </p:sp>
      <p:sp>
        <p:nvSpPr>
          <p:cNvPr id="9" name="Text Placeholder 6">
            <a:extLst>
              <a:ext uri="{FF2B5EF4-FFF2-40B4-BE49-F238E27FC236}">
                <a16:creationId xmlns:a16="http://schemas.microsoft.com/office/drawing/2014/main" id="{DC2E0C8A-5601-2B4A-CC39-FC1865894BA1}"/>
              </a:ext>
            </a:extLst>
          </p:cNvPr>
          <p:cNvSpPr>
            <a:spLocks noGrp="1"/>
          </p:cNvSpPr>
          <p:nvPr>
            <p:ph type="body" sz="quarter" idx="18"/>
          </p:nvPr>
        </p:nvSpPr>
        <p:spPr/>
        <p:txBody>
          <a:bodyPr/>
          <a:lstStyle/>
          <a:p>
            <a:r>
              <a:rPr lang="nl-NL"/>
              <a:t> </a:t>
            </a:r>
          </a:p>
        </p:txBody>
      </p:sp>
      <p:sp>
        <p:nvSpPr>
          <p:cNvPr id="8" name="Text Placeholder 7">
            <a:extLst>
              <a:ext uri="{FF2B5EF4-FFF2-40B4-BE49-F238E27FC236}">
                <a16:creationId xmlns:a16="http://schemas.microsoft.com/office/drawing/2014/main" id="{6817C997-7E10-7BE3-3225-FA46FD7A9B52}"/>
              </a:ext>
            </a:extLst>
          </p:cNvPr>
          <p:cNvSpPr>
            <a:spLocks noGrp="1"/>
          </p:cNvSpPr>
          <p:nvPr>
            <p:ph type="body" sz="quarter" idx="16"/>
          </p:nvPr>
        </p:nvSpPr>
        <p:spPr>
          <a:xfrm>
            <a:off x="479424" y="6164263"/>
            <a:ext cx="10285985" cy="288925"/>
          </a:xfrm>
        </p:spPr>
        <p:txBody>
          <a:bodyPr anchor="t"/>
          <a:lstStyle/>
          <a:p>
            <a:r>
              <a:rPr lang="nl-NL"/>
              <a:t>Q: Bent u zich ervan bewust dat financiële instellingen aan hun toezichthouders moeten gaan rapporteren over de klimaattransitie van hun zakelijke klanten? Welke impact verwacht u dat de kosten en opbrengsten van de klimaattransitie (klimaatrisico) heeft op uw kapitaalmarkt- of bankfinanciering?</a:t>
            </a:r>
          </a:p>
          <a:p>
            <a:endParaRPr lang="nl-NL"/>
          </a:p>
        </p:txBody>
      </p:sp>
      <p:graphicFrame>
        <p:nvGraphicFramePr>
          <p:cNvPr id="7" name="Content Placeholder 10">
            <a:extLst>
              <a:ext uri="{FF2B5EF4-FFF2-40B4-BE49-F238E27FC236}">
                <a16:creationId xmlns:a16="http://schemas.microsoft.com/office/drawing/2014/main" id="{B3B91EE5-7E42-1DB4-A7E2-8B8EE1389153}"/>
              </a:ext>
            </a:extLst>
          </p:cNvPr>
          <p:cNvGraphicFramePr>
            <a:graphicFrameLocks noGrp="1"/>
          </p:cNvGraphicFramePr>
          <p:nvPr>
            <p:ph idx="1"/>
            <p:extLst>
              <p:ext uri="{D42A27DB-BD31-4B8C-83A1-F6EECF244321}">
                <p14:modId xmlns:p14="http://schemas.microsoft.com/office/powerpoint/2010/main" val="3412340349"/>
              </p:ext>
            </p:extLst>
          </p:nvPr>
        </p:nvGraphicFramePr>
        <p:xfrm>
          <a:off x="479425" y="1917700"/>
          <a:ext cx="11233149"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6" name="Content Placeholder 5">
            <a:extLst>
              <a:ext uri="{FF2B5EF4-FFF2-40B4-BE49-F238E27FC236}">
                <a16:creationId xmlns:a16="http://schemas.microsoft.com/office/drawing/2014/main" id="{15397B3D-715C-5714-4791-44FF59DC312B}"/>
              </a:ext>
            </a:extLst>
          </p:cNvPr>
          <p:cNvSpPr>
            <a:spLocks noGrp="1"/>
          </p:cNvSpPr>
          <p:nvPr>
            <p:ph idx="17"/>
          </p:nvPr>
        </p:nvSpPr>
        <p:spPr/>
        <p:txBody>
          <a:bodyPr/>
          <a:lstStyle/>
          <a:p>
            <a:r>
              <a:rPr lang="nl-NL"/>
              <a:t> </a:t>
            </a:r>
          </a:p>
        </p:txBody>
      </p:sp>
    </p:spTree>
    <p:extLst>
      <p:ext uri="{BB962C8B-B14F-4D97-AF65-F5344CB8AC3E}">
        <p14:creationId xmlns:p14="http://schemas.microsoft.com/office/powerpoint/2010/main" val="3185824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E2B8-D7D4-4DCC-1528-34701A805994}"/>
            </a:ext>
          </a:extLst>
        </p:cNvPr>
        <p:cNvGrpSpPr/>
        <p:nvPr/>
      </p:nvGrpSpPr>
      <p:grpSpPr>
        <a:xfrm>
          <a:off x="0" y="0"/>
          <a:ext cx="0" cy="0"/>
          <a:chOff x="0" y="0"/>
          <a:chExt cx="0" cy="0"/>
        </a:xfrm>
      </p:grpSpPr>
      <p:graphicFrame>
        <p:nvGraphicFramePr>
          <p:cNvPr id="20" name="Content Placeholder 13">
            <a:extLst>
              <a:ext uri="{FF2B5EF4-FFF2-40B4-BE49-F238E27FC236}">
                <a16:creationId xmlns:a16="http://schemas.microsoft.com/office/drawing/2014/main" id="{7E1CDF29-76C2-C705-F3C3-C17FC21A45AA}"/>
              </a:ext>
            </a:extLst>
          </p:cNvPr>
          <p:cNvGraphicFramePr>
            <a:graphicFrameLocks noGrp="1"/>
          </p:cNvGraphicFramePr>
          <p:nvPr>
            <p:ph idx="17"/>
          </p:nvPr>
        </p:nvGraphicFramePr>
        <p:xfrm>
          <a:off x="6240463" y="1917700"/>
          <a:ext cx="5472112" cy="1949134"/>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E3DBEDEA-F34B-4B8E-7783-682D2B869EDD}"/>
              </a:ext>
            </a:extLst>
          </p:cNvPr>
          <p:cNvSpPr>
            <a:spLocks noGrp="1"/>
          </p:cNvSpPr>
          <p:nvPr>
            <p:ph type="sldNum" sz="quarter" idx="12"/>
          </p:nvPr>
        </p:nvSpPr>
        <p:spPr/>
        <p:txBody>
          <a:bodyPr/>
          <a:lstStyle/>
          <a:p>
            <a:fld id="{8FF9B0DE-3FEB-4AA0-B465-B80EF7C1333D}" type="slidenum">
              <a:rPr lang="nl-NL" smtClean="0"/>
              <a:t>36</a:t>
            </a:fld>
            <a:endParaRPr lang="nl-NL"/>
          </a:p>
        </p:txBody>
      </p:sp>
      <p:sp>
        <p:nvSpPr>
          <p:cNvPr id="4" name="Text Placeholder 3">
            <a:extLst>
              <a:ext uri="{FF2B5EF4-FFF2-40B4-BE49-F238E27FC236}">
                <a16:creationId xmlns:a16="http://schemas.microsoft.com/office/drawing/2014/main" id="{43931F90-1FD9-5C15-0D35-14F13829A2D7}"/>
              </a:ext>
            </a:extLst>
          </p:cNvPr>
          <p:cNvSpPr>
            <a:spLocks noGrp="1"/>
          </p:cNvSpPr>
          <p:nvPr>
            <p:ph type="body" sz="quarter" idx="15"/>
          </p:nvPr>
        </p:nvSpPr>
        <p:spPr/>
        <p:txBody>
          <a:bodyPr/>
          <a:lstStyle/>
          <a:p>
            <a:r>
              <a:rPr lang="nl-NL"/>
              <a:t>Hantering ESG-criteria om verduurzaming te stimuleren</a:t>
            </a:r>
          </a:p>
        </p:txBody>
      </p:sp>
      <p:sp>
        <p:nvSpPr>
          <p:cNvPr id="5" name="Title 4">
            <a:extLst>
              <a:ext uri="{FF2B5EF4-FFF2-40B4-BE49-F238E27FC236}">
                <a16:creationId xmlns:a16="http://schemas.microsoft.com/office/drawing/2014/main" id="{849DD061-CBDB-5FB9-CB93-53E0026146FC}"/>
              </a:ext>
            </a:extLst>
          </p:cNvPr>
          <p:cNvSpPr>
            <a:spLocks noGrp="1"/>
          </p:cNvSpPr>
          <p:nvPr>
            <p:ph type="title"/>
          </p:nvPr>
        </p:nvSpPr>
        <p:spPr/>
        <p:txBody>
          <a:bodyPr/>
          <a:lstStyle/>
          <a:p>
            <a:r>
              <a:rPr lang="nl-NL" dirty="0"/>
              <a:t>Het grootste deel van de bedrijven vindt het prima dat banken ESG-criteria hanteren voor het stimuleren van verduurzaming. Een meerderheid rekent CO2-impact kosten door bij </a:t>
            </a:r>
            <a:r>
              <a:rPr lang="nl-NL" dirty="0" err="1"/>
              <a:t>aquisitie</a:t>
            </a:r>
            <a:r>
              <a:rPr lang="nl-NL" dirty="0"/>
              <a:t> of investering, meestal is dit 25% of tussen de 50% en 75%.</a:t>
            </a:r>
          </a:p>
        </p:txBody>
      </p:sp>
      <p:sp>
        <p:nvSpPr>
          <p:cNvPr id="7" name="Text Placeholder 6">
            <a:extLst>
              <a:ext uri="{FF2B5EF4-FFF2-40B4-BE49-F238E27FC236}">
                <a16:creationId xmlns:a16="http://schemas.microsoft.com/office/drawing/2014/main" id="{2E6E22C0-D3C2-D36C-053C-EEEA585ECE5E}"/>
              </a:ext>
            </a:extLst>
          </p:cNvPr>
          <p:cNvSpPr>
            <a:spLocks noGrp="1"/>
          </p:cNvSpPr>
          <p:nvPr>
            <p:ph type="body" sz="quarter" idx="18"/>
          </p:nvPr>
        </p:nvSpPr>
        <p:spPr/>
        <p:txBody>
          <a:bodyPr/>
          <a:lstStyle/>
          <a:p>
            <a:r>
              <a:rPr lang="nl-NL"/>
              <a:t>Doorberekening kosten CO2-impact</a:t>
            </a:r>
          </a:p>
        </p:txBody>
      </p:sp>
      <p:sp>
        <p:nvSpPr>
          <p:cNvPr id="8" name="Text Placeholder 7">
            <a:extLst>
              <a:ext uri="{FF2B5EF4-FFF2-40B4-BE49-F238E27FC236}">
                <a16:creationId xmlns:a16="http://schemas.microsoft.com/office/drawing/2014/main" id="{6447FF16-CBFF-1B74-D33B-97444AD6D6E3}"/>
              </a:ext>
            </a:extLst>
          </p:cNvPr>
          <p:cNvSpPr>
            <a:spLocks noGrp="1"/>
          </p:cNvSpPr>
          <p:nvPr>
            <p:ph type="body" sz="quarter" idx="16"/>
          </p:nvPr>
        </p:nvSpPr>
        <p:spPr>
          <a:xfrm>
            <a:off x="479425" y="6366751"/>
            <a:ext cx="10361400" cy="288925"/>
          </a:xfrm>
        </p:spPr>
        <p:txBody>
          <a:bodyPr anchor="ctr"/>
          <a:lstStyle/>
          <a:p>
            <a:r>
              <a:rPr lang="nl-NL"/>
              <a:t>Q: Bij het toekennen van financiering hanteren banken in toenemende mate ESG-criteria om verduurzaming bij hun klanten te stimuleren. Wat vindt u daarvan? | Q: Als u een nieuwe acquisitie of investering doet, berekent u dan de CO2-impact inclusief de toekomstige kosten om de activiteit in de toekomst klimaatneutraal te maken? | Q: Zijn er in uw bedrijf veel CO2-intensieve activiteiten die te duur zijn om klimaatneutraal te maken en die voor 2035 hun waarde verliezen?</a:t>
            </a:r>
          </a:p>
          <a:p>
            <a:endParaRPr lang="nl-NL"/>
          </a:p>
          <a:p>
            <a:endParaRPr lang="nl-NL"/>
          </a:p>
        </p:txBody>
      </p:sp>
      <p:graphicFrame>
        <p:nvGraphicFramePr>
          <p:cNvPr id="12" name="Content Placeholder 13">
            <a:extLst>
              <a:ext uri="{FF2B5EF4-FFF2-40B4-BE49-F238E27FC236}">
                <a16:creationId xmlns:a16="http://schemas.microsoft.com/office/drawing/2014/main" id="{99003474-3B7E-04CD-1907-B9D528019BC4}"/>
              </a:ext>
            </a:extLst>
          </p:cNvPr>
          <p:cNvGraphicFramePr>
            <a:graphicFrameLocks noGrp="1"/>
          </p:cNvGraphicFramePr>
          <p:nvPr>
            <p:ph idx="1"/>
          </p:nvPr>
        </p:nvGraphicFramePr>
        <p:xfrm>
          <a:off x="479425" y="1917700"/>
          <a:ext cx="5472113" cy="410368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 Placeholder 6">
            <a:extLst>
              <a:ext uri="{FF2B5EF4-FFF2-40B4-BE49-F238E27FC236}">
                <a16:creationId xmlns:a16="http://schemas.microsoft.com/office/drawing/2014/main" id="{B35FEE53-09B9-CD82-D6DB-48DAFD3887DC}"/>
              </a:ext>
            </a:extLst>
          </p:cNvPr>
          <p:cNvSpPr txBox="1">
            <a:spLocks/>
          </p:cNvSpPr>
          <p:nvPr/>
        </p:nvSpPr>
        <p:spPr bwMode="gray">
          <a:xfrm>
            <a:off x="6240463" y="4056525"/>
            <a:ext cx="5472162"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Hoogte doorberekening kosten CO2-impact</a:t>
            </a:r>
          </a:p>
        </p:txBody>
      </p:sp>
      <p:graphicFrame>
        <p:nvGraphicFramePr>
          <p:cNvPr id="21" name="Content Placeholder 10">
            <a:extLst>
              <a:ext uri="{FF2B5EF4-FFF2-40B4-BE49-F238E27FC236}">
                <a16:creationId xmlns:a16="http://schemas.microsoft.com/office/drawing/2014/main" id="{1CC78B40-A2E3-7F5F-C86A-00BB823CF670}"/>
              </a:ext>
            </a:extLst>
          </p:cNvPr>
          <p:cNvGraphicFramePr>
            <a:graphicFrameLocks/>
          </p:cNvGraphicFramePr>
          <p:nvPr/>
        </p:nvGraphicFramePr>
        <p:xfrm>
          <a:off x="5724758" y="4407776"/>
          <a:ext cx="5472113" cy="153437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500403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Inflatie is een grotere zorg dan vorig jaar en blijft een belangrijk focuspunt voor de langere termijn, met verwachte percentages tussen 1,5% en 4%.</a:t>
            </a:r>
          </a:p>
          <a:p>
            <a:pPr marL="1200150" lvl="2" indent="-285750">
              <a:buFont typeface="Arial" panose="020B0604020202020204" pitchFamily="34" charset="0"/>
              <a:buChar char="•"/>
            </a:pPr>
            <a:r>
              <a:rPr lang="nl-NL"/>
              <a:t>De stijgende rentelasten vormen de grootste financiële uitdaging voor bedrijven.</a:t>
            </a:r>
          </a:p>
          <a:p>
            <a:pPr marL="1200150" lvl="2" indent="-285750">
              <a:buFont typeface="Arial" panose="020B0604020202020204" pitchFamily="34" charset="0"/>
              <a:buChar char="•"/>
            </a:pPr>
            <a:r>
              <a:rPr lang="nl-NL"/>
              <a:t>Topmanagers richten zich daarnaast op het versterken van liquiditeit en eigen vermogen.</a:t>
            </a:r>
          </a:p>
          <a:p>
            <a:pPr marL="1200150" lvl="2" indent="-285750">
              <a:buFont typeface="Arial" panose="020B0604020202020204" pitchFamily="34" charset="0"/>
              <a:buChar char="•"/>
            </a:pPr>
            <a:r>
              <a:rPr lang="nl-NL"/>
              <a:t>Het aanpassen van de eigendomsstructuur en solvabiliteit is minder urgent voor het komende jaar.</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9" imgW="306" imgH="306" progId="TCLayout.ActiveDocument.1">
                  <p:embed/>
                </p:oleObj>
              </mc:Choice>
              <mc:Fallback>
                <p:oleObj name="think-cell Folie" r:id="rId9" imgW="306" imgH="306" progId="TCLayout.ActiveDocument.1">
                  <p:embed/>
                  <p:pic>
                    <p:nvPicPr>
                      <p:cNvPr id="12" name="Objekt 1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4083826"/>
            <a:ext cx="11232153" cy="193737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5.7 Financiële uitdagingen, rente en inflatie</a:t>
            </a:r>
          </a:p>
        </p:txBody>
      </p:sp>
      <p:grpSp>
        <p:nvGrpSpPr>
          <p:cNvPr id="2" name="Group 1">
            <a:extLst>
              <a:ext uri="{FF2B5EF4-FFF2-40B4-BE49-F238E27FC236}">
                <a16:creationId xmlns:a16="http://schemas.microsoft.com/office/drawing/2014/main" id="{67C96D92-52C3-A08E-1054-406148D2A95B}"/>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75A46AEF-B80C-2760-FF71-7EE5CC13BC1F}"/>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EE5B7E60-C08E-544B-3ACB-06CAB6BB5839}"/>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F24CD76B-BEDB-9FBD-D247-4773A82E57BD}"/>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C8127023-12C6-10FC-A298-81466416CB01}"/>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7" name="Oval 6">
              <a:extLst>
                <a:ext uri="{FF2B5EF4-FFF2-40B4-BE49-F238E27FC236}">
                  <a16:creationId xmlns:a16="http://schemas.microsoft.com/office/drawing/2014/main" id="{680E088C-E9AF-6963-4E7E-5B50ABFEFBFA}"/>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8" name="Group 32">
              <a:extLst>
                <a:ext uri="{FF2B5EF4-FFF2-40B4-BE49-F238E27FC236}">
                  <a16:creationId xmlns:a16="http://schemas.microsoft.com/office/drawing/2014/main" id="{5D84BB47-99CB-35C0-7D4F-FA30F5179597}"/>
                </a:ext>
              </a:extLst>
            </p:cNvPr>
            <p:cNvGrpSpPr>
              <a:grpSpLocks noChangeAspect="1"/>
            </p:cNvGrpSpPr>
            <p:nvPr>
              <p:custDataLst>
                <p:tags r:id="rId5"/>
              </p:custDataLst>
            </p:nvPr>
          </p:nvGrpSpPr>
          <p:grpSpPr bwMode="gray">
            <a:xfrm flipV="1">
              <a:off x="2651760" y="2607363"/>
              <a:ext cx="743283" cy="720000"/>
              <a:chOff x="-891" y="989"/>
              <a:chExt cx="415" cy="402"/>
            </a:xfrm>
            <a:solidFill>
              <a:schemeClr val="accent4">
                <a:lumMod val="60000"/>
                <a:lumOff val="40000"/>
              </a:schemeClr>
            </a:solidFill>
          </p:grpSpPr>
          <p:sp>
            <p:nvSpPr>
              <p:cNvPr id="34" name="Freeform 33">
                <a:extLst>
                  <a:ext uri="{FF2B5EF4-FFF2-40B4-BE49-F238E27FC236}">
                    <a16:creationId xmlns:a16="http://schemas.microsoft.com/office/drawing/2014/main" id="{AD19BC08-F966-9CC7-1F42-B7FE5632B7A4}"/>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34">
                <a:extLst>
                  <a:ext uri="{FF2B5EF4-FFF2-40B4-BE49-F238E27FC236}">
                    <a16:creationId xmlns:a16="http://schemas.microsoft.com/office/drawing/2014/main" id="{41A73B39-466D-BD9D-2AF7-1A871530B3B9}"/>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35">
                <a:extLst>
                  <a:ext uri="{FF2B5EF4-FFF2-40B4-BE49-F238E27FC236}">
                    <a16:creationId xmlns:a16="http://schemas.microsoft.com/office/drawing/2014/main" id="{A62430DB-FF3F-37C1-46D3-7C8AA27DBEB5}"/>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36">
                <a:extLst>
                  <a:ext uri="{FF2B5EF4-FFF2-40B4-BE49-F238E27FC236}">
                    <a16:creationId xmlns:a16="http://schemas.microsoft.com/office/drawing/2014/main" id="{08836DFD-B470-6673-F738-F4416CF6C175}"/>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9" name="Group 49">
              <a:extLst>
                <a:ext uri="{FF2B5EF4-FFF2-40B4-BE49-F238E27FC236}">
                  <a16:creationId xmlns:a16="http://schemas.microsoft.com/office/drawing/2014/main" id="{0CFAD869-A34F-D409-65C8-2E852FDB45A7}"/>
                </a:ext>
              </a:extLst>
            </p:cNvPr>
            <p:cNvGrpSpPr>
              <a:grpSpLocks noChangeAspect="1"/>
            </p:cNvGrpSpPr>
            <p:nvPr>
              <p:custDataLst>
                <p:tags r:id="rId6"/>
              </p:custDataLst>
            </p:nvPr>
          </p:nvGrpSpPr>
          <p:grpSpPr bwMode="gray">
            <a:xfrm>
              <a:off x="777269" y="2651767"/>
              <a:ext cx="730251" cy="703265"/>
              <a:chOff x="6647" y="1479"/>
              <a:chExt cx="460" cy="443"/>
            </a:xfrm>
            <a:solidFill>
              <a:schemeClr val="bg1"/>
            </a:solidFill>
          </p:grpSpPr>
          <p:sp>
            <p:nvSpPr>
              <p:cNvPr id="30" name="Freeform 50">
                <a:extLst>
                  <a:ext uri="{FF2B5EF4-FFF2-40B4-BE49-F238E27FC236}">
                    <a16:creationId xmlns:a16="http://schemas.microsoft.com/office/drawing/2014/main" id="{7E8B9999-EE7A-3E55-D83F-A1BBF8EAB60F}"/>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1" name="Freeform 51">
                <a:extLst>
                  <a:ext uri="{FF2B5EF4-FFF2-40B4-BE49-F238E27FC236}">
                    <a16:creationId xmlns:a16="http://schemas.microsoft.com/office/drawing/2014/main" id="{D51CD63F-00B1-F06A-8232-58EC33BACCD5}"/>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2" name="Freeform 52">
                <a:extLst>
                  <a:ext uri="{FF2B5EF4-FFF2-40B4-BE49-F238E27FC236}">
                    <a16:creationId xmlns:a16="http://schemas.microsoft.com/office/drawing/2014/main" id="{5B69BBCD-C04A-FF8C-2130-F2BFE123985C}"/>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53">
                <a:extLst>
                  <a:ext uri="{FF2B5EF4-FFF2-40B4-BE49-F238E27FC236}">
                    <a16:creationId xmlns:a16="http://schemas.microsoft.com/office/drawing/2014/main" id="{C1D72D0A-B162-777E-BEBD-8C24BD46F890}"/>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10" name="Group 9">
              <a:extLst>
                <a:ext uri="{FF2B5EF4-FFF2-40B4-BE49-F238E27FC236}">
                  <a16:creationId xmlns:a16="http://schemas.microsoft.com/office/drawing/2014/main" id="{0EBC845F-B01A-CAE7-1A0E-4849C29FB047}"/>
                </a:ext>
              </a:extLst>
            </p:cNvPr>
            <p:cNvGrpSpPr/>
            <p:nvPr/>
          </p:nvGrpSpPr>
          <p:grpSpPr>
            <a:xfrm>
              <a:off x="8458227" y="2377440"/>
              <a:ext cx="742323" cy="986982"/>
              <a:chOff x="5672138" y="2863850"/>
              <a:chExt cx="847725" cy="1127126"/>
            </a:xfrm>
            <a:solidFill>
              <a:schemeClr val="bg1"/>
            </a:solidFill>
          </p:grpSpPr>
          <p:sp>
            <p:nvSpPr>
              <p:cNvPr id="16" name="Freeform 30">
                <a:extLst>
                  <a:ext uri="{FF2B5EF4-FFF2-40B4-BE49-F238E27FC236}">
                    <a16:creationId xmlns:a16="http://schemas.microsoft.com/office/drawing/2014/main" id="{51BA8597-878E-7E20-B43B-49D555D0BCD6}"/>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Freeform 31">
                <a:extLst>
                  <a:ext uri="{FF2B5EF4-FFF2-40B4-BE49-F238E27FC236}">
                    <a16:creationId xmlns:a16="http://schemas.microsoft.com/office/drawing/2014/main" id="{2E028EA9-9E16-CA23-2D2D-2D03C509FEF8}"/>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8" name="Freeform 32">
                <a:extLst>
                  <a:ext uri="{FF2B5EF4-FFF2-40B4-BE49-F238E27FC236}">
                    <a16:creationId xmlns:a16="http://schemas.microsoft.com/office/drawing/2014/main" id="{7A1F2878-FB99-ACBE-77B1-28859A7E1369}"/>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eeform 33">
                <a:extLst>
                  <a:ext uri="{FF2B5EF4-FFF2-40B4-BE49-F238E27FC236}">
                    <a16:creationId xmlns:a16="http://schemas.microsoft.com/office/drawing/2014/main" id="{529F0F7F-73D9-FB2F-5945-E120F2D1BDD1}"/>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eeform 34">
                <a:extLst>
                  <a:ext uri="{FF2B5EF4-FFF2-40B4-BE49-F238E27FC236}">
                    <a16:creationId xmlns:a16="http://schemas.microsoft.com/office/drawing/2014/main" id="{1F6B6D87-CFFA-60B8-DCF7-B87F74BABE18}"/>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eeform 35">
                <a:extLst>
                  <a:ext uri="{FF2B5EF4-FFF2-40B4-BE49-F238E27FC236}">
                    <a16:creationId xmlns:a16="http://schemas.microsoft.com/office/drawing/2014/main" id="{A8764D63-74E1-3AC6-4998-15697690206C}"/>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eeform 36">
                <a:extLst>
                  <a:ext uri="{FF2B5EF4-FFF2-40B4-BE49-F238E27FC236}">
                    <a16:creationId xmlns:a16="http://schemas.microsoft.com/office/drawing/2014/main" id="{6B5B71B4-D9E6-EEEC-2C73-0AF28B4EE62D}"/>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3" name="Freeform 37">
                <a:extLst>
                  <a:ext uri="{FF2B5EF4-FFF2-40B4-BE49-F238E27FC236}">
                    <a16:creationId xmlns:a16="http://schemas.microsoft.com/office/drawing/2014/main" id="{301F1606-B225-BF2B-7846-A8DFC52A4917}"/>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4" name="Freeform 38">
                <a:extLst>
                  <a:ext uri="{FF2B5EF4-FFF2-40B4-BE49-F238E27FC236}">
                    <a16:creationId xmlns:a16="http://schemas.microsoft.com/office/drawing/2014/main" id="{B6C2DC35-D064-25D4-F24F-E2B2C3D59067}"/>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5" name="Freeform 39">
                <a:extLst>
                  <a:ext uri="{FF2B5EF4-FFF2-40B4-BE49-F238E27FC236}">
                    <a16:creationId xmlns:a16="http://schemas.microsoft.com/office/drawing/2014/main" id="{2B998F0B-5A70-CBF0-A0FF-F2751471B707}"/>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6" name="Freeform 40">
                <a:extLst>
                  <a:ext uri="{FF2B5EF4-FFF2-40B4-BE49-F238E27FC236}">
                    <a16:creationId xmlns:a16="http://schemas.microsoft.com/office/drawing/2014/main" id="{2DB8EFEA-D971-A46A-0C29-6ED73A2FA104}"/>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7" name="Freeform 41">
                <a:extLst>
                  <a:ext uri="{FF2B5EF4-FFF2-40B4-BE49-F238E27FC236}">
                    <a16:creationId xmlns:a16="http://schemas.microsoft.com/office/drawing/2014/main" id="{04B0AA16-3B86-662A-93C4-D1FF38F152DF}"/>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8" name="Freeform 42">
                <a:extLst>
                  <a:ext uri="{FF2B5EF4-FFF2-40B4-BE49-F238E27FC236}">
                    <a16:creationId xmlns:a16="http://schemas.microsoft.com/office/drawing/2014/main" id="{C6598842-B827-DAC4-233B-817DE8997652}"/>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9" name="Freeform 43">
                <a:extLst>
                  <a:ext uri="{FF2B5EF4-FFF2-40B4-BE49-F238E27FC236}">
                    <a16:creationId xmlns:a16="http://schemas.microsoft.com/office/drawing/2014/main" id="{1F7FE22B-8549-3CFA-661F-98E087C0117E}"/>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11" name="Freeform 49">
              <a:extLst>
                <a:ext uri="{FF2B5EF4-FFF2-40B4-BE49-F238E27FC236}">
                  <a16:creationId xmlns:a16="http://schemas.microsoft.com/office/drawing/2014/main" id="{AD12E896-DFF1-0698-40F6-8F2DF804542E}"/>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Freeform 161">
              <a:extLst>
                <a:ext uri="{FF2B5EF4-FFF2-40B4-BE49-F238E27FC236}">
                  <a16:creationId xmlns:a16="http://schemas.microsoft.com/office/drawing/2014/main" id="{3DD4DC11-F272-647B-B405-8607E4F776E0}"/>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4" name="Oval 13">
              <a:extLst>
                <a:ext uri="{FF2B5EF4-FFF2-40B4-BE49-F238E27FC236}">
                  <a16:creationId xmlns:a16="http://schemas.microsoft.com/office/drawing/2014/main" id="{0567EDAC-54CD-1CB3-5670-72659163B208}"/>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15" name="Freeform 601">
              <a:extLst>
                <a:ext uri="{FF2B5EF4-FFF2-40B4-BE49-F238E27FC236}">
                  <a16:creationId xmlns:a16="http://schemas.microsoft.com/office/drawing/2014/main" id="{BE7E3E18-0ADC-1DF5-78C9-F89C11B7E302}"/>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3305884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B0F14-6BF7-5436-1876-8D02C2CD87F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2FECCD8-31DE-8FB0-3657-1378988C7A9E}"/>
              </a:ext>
            </a:extLst>
          </p:cNvPr>
          <p:cNvSpPr>
            <a:spLocks noGrp="1"/>
          </p:cNvSpPr>
          <p:nvPr>
            <p:ph type="sldNum" sz="quarter" idx="12"/>
          </p:nvPr>
        </p:nvSpPr>
        <p:spPr/>
        <p:txBody>
          <a:bodyPr/>
          <a:lstStyle/>
          <a:p>
            <a:fld id="{8FF9B0DE-3FEB-4AA0-B465-B80EF7C1333D}" type="slidenum">
              <a:rPr lang="nl-NL" smtClean="0"/>
              <a:t>38</a:t>
            </a:fld>
            <a:endParaRPr lang="nl-NL"/>
          </a:p>
        </p:txBody>
      </p:sp>
      <p:sp>
        <p:nvSpPr>
          <p:cNvPr id="4" name="Text Placeholder 3">
            <a:extLst>
              <a:ext uri="{FF2B5EF4-FFF2-40B4-BE49-F238E27FC236}">
                <a16:creationId xmlns:a16="http://schemas.microsoft.com/office/drawing/2014/main" id="{C4EAF901-738C-B898-5D0C-FD45AC9F44DA}"/>
              </a:ext>
            </a:extLst>
          </p:cNvPr>
          <p:cNvSpPr>
            <a:spLocks noGrp="1"/>
          </p:cNvSpPr>
          <p:nvPr>
            <p:ph type="body" sz="quarter" idx="15"/>
          </p:nvPr>
        </p:nvSpPr>
        <p:spPr/>
        <p:txBody>
          <a:bodyPr/>
          <a:lstStyle/>
          <a:p>
            <a:r>
              <a:rPr lang="nl-NL" dirty="0"/>
              <a:t>Maatregelen na toename loongroei</a:t>
            </a:r>
          </a:p>
        </p:txBody>
      </p:sp>
      <p:sp>
        <p:nvSpPr>
          <p:cNvPr id="5" name="Title 4">
            <a:extLst>
              <a:ext uri="{FF2B5EF4-FFF2-40B4-BE49-F238E27FC236}">
                <a16:creationId xmlns:a16="http://schemas.microsoft.com/office/drawing/2014/main" id="{72707569-875E-64C5-8742-18A8A85B6663}"/>
              </a:ext>
            </a:extLst>
          </p:cNvPr>
          <p:cNvSpPr>
            <a:spLocks noGrp="1"/>
          </p:cNvSpPr>
          <p:nvPr>
            <p:ph type="title"/>
          </p:nvPr>
        </p:nvSpPr>
        <p:spPr/>
        <p:txBody>
          <a:bodyPr/>
          <a:lstStyle/>
          <a:p>
            <a:r>
              <a:rPr lang="nl-NL" dirty="0"/>
              <a:t>Om met gestegen loonkosten om te gaan wordt geïnvesteerd in digitalisering en worden hogere kosten direct doorberekend aan klanten. Daarnaast zijn er topmanagers die inzetten op steviger onderhandelen met de bonden of inkrimpen van het personeelsbestand.</a:t>
            </a:r>
          </a:p>
        </p:txBody>
      </p:sp>
      <p:sp>
        <p:nvSpPr>
          <p:cNvPr id="8" name="Text Placeholder 7">
            <a:extLst>
              <a:ext uri="{FF2B5EF4-FFF2-40B4-BE49-F238E27FC236}">
                <a16:creationId xmlns:a16="http://schemas.microsoft.com/office/drawing/2014/main" id="{D877A7CD-B0FD-2E3D-9EED-B740D5A9689C}"/>
              </a:ext>
            </a:extLst>
          </p:cNvPr>
          <p:cNvSpPr>
            <a:spLocks noGrp="1"/>
          </p:cNvSpPr>
          <p:nvPr>
            <p:ph type="body" sz="quarter" idx="16"/>
          </p:nvPr>
        </p:nvSpPr>
        <p:spPr>
          <a:xfrm>
            <a:off x="479425" y="6366751"/>
            <a:ext cx="9721850" cy="288925"/>
          </a:xfrm>
        </p:spPr>
        <p:txBody>
          <a:bodyPr/>
          <a:lstStyle/>
          <a:p>
            <a:r>
              <a:rPr lang="nl-NL" dirty="0"/>
              <a:t>Q: De loongroei is sterk toegenomen de afgelopen tijd. Hoe gaat u om met de gestegen loonkosten?</a:t>
            </a:r>
          </a:p>
        </p:txBody>
      </p:sp>
      <p:graphicFrame>
        <p:nvGraphicFramePr>
          <p:cNvPr id="30" name="Content Placeholder 10">
            <a:extLst>
              <a:ext uri="{FF2B5EF4-FFF2-40B4-BE49-F238E27FC236}">
                <a16:creationId xmlns:a16="http://schemas.microsoft.com/office/drawing/2014/main" id="{16A4D257-BDC4-E4C6-6430-58B3B71D4B0E}"/>
              </a:ext>
            </a:extLst>
          </p:cNvPr>
          <p:cNvGraphicFramePr>
            <a:graphicFrameLocks noGrp="1"/>
          </p:cNvGraphicFramePr>
          <p:nvPr>
            <p:ph idx="1"/>
          </p:nvPr>
        </p:nvGraphicFramePr>
        <p:xfrm>
          <a:off x="479425" y="1917700"/>
          <a:ext cx="9721850" cy="41036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9196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Content Placeholder 10">
            <a:extLst>
              <a:ext uri="{FF2B5EF4-FFF2-40B4-BE49-F238E27FC236}">
                <a16:creationId xmlns:a16="http://schemas.microsoft.com/office/drawing/2014/main" id="{A51DF9BF-13FE-DA65-4122-88467E5427F5}"/>
              </a:ext>
            </a:extLst>
          </p:cNvPr>
          <p:cNvGraphicFramePr>
            <a:graphicFrameLocks noGrp="1"/>
          </p:cNvGraphicFramePr>
          <p:nvPr>
            <p:ph idx="17"/>
            <p:extLst>
              <p:ext uri="{D42A27DB-BD31-4B8C-83A1-F6EECF244321}">
                <p14:modId xmlns:p14="http://schemas.microsoft.com/office/powerpoint/2010/main" val="1733508674"/>
              </p:ext>
            </p:extLst>
          </p:nvPr>
        </p:nvGraphicFramePr>
        <p:xfrm>
          <a:off x="6240463" y="1917700"/>
          <a:ext cx="5472112"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82878E5A-F060-4A6B-9840-F4632FFBF47E}"/>
              </a:ext>
            </a:extLst>
          </p:cNvPr>
          <p:cNvSpPr>
            <a:spLocks noGrp="1"/>
          </p:cNvSpPr>
          <p:nvPr>
            <p:ph type="sldNum" sz="quarter" idx="12"/>
          </p:nvPr>
        </p:nvSpPr>
        <p:spPr/>
        <p:txBody>
          <a:bodyPr/>
          <a:lstStyle/>
          <a:p>
            <a:fld id="{8FF9B0DE-3FEB-4AA0-B465-B80EF7C1333D}" type="slidenum">
              <a:rPr lang="nl-NL" smtClean="0"/>
              <a:t>39</a:t>
            </a:fld>
            <a:endParaRPr lang="nl-NL"/>
          </a:p>
        </p:txBody>
      </p:sp>
      <p:sp>
        <p:nvSpPr>
          <p:cNvPr id="4" name="Text Placeholder 3">
            <a:extLst>
              <a:ext uri="{FF2B5EF4-FFF2-40B4-BE49-F238E27FC236}">
                <a16:creationId xmlns:a16="http://schemas.microsoft.com/office/drawing/2014/main" id="{C7F89D4D-864F-459A-926D-6F6FDBFE5EB2}"/>
              </a:ext>
            </a:extLst>
          </p:cNvPr>
          <p:cNvSpPr>
            <a:spLocks noGrp="1"/>
          </p:cNvSpPr>
          <p:nvPr>
            <p:ph type="body" sz="quarter" idx="15"/>
          </p:nvPr>
        </p:nvSpPr>
        <p:spPr/>
        <p:txBody>
          <a:bodyPr/>
          <a:lstStyle/>
          <a:p>
            <a:r>
              <a:rPr lang="nl-NL"/>
              <a:t>Verwachting inflatie</a:t>
            </a:r>
          </a:p>
        </p:txBody>
      </p:sp>
      <p:sp>
        <p:nvSpPr>
          <p:cNvPr id="5" name="Title 4">
            <a:extLst>
              <a:ext uri="{FF2B5EF4-FFF2-40B4-BE49-F238E27FC236}">
                <a16:creationId xmlns:a16="http://schemas.microsoft.com/office/drawing/2014/main" id="{5F120353-3038-429B-8717-392ECDE97ED9}"/>
              </a:ext>
            </a:extLst>
          </p:cNvPr>
          <p:cNvSpPr>
            <a:spLocks noGrp="1"/>
          </p:cNvSpPr>
          <p:nvPr>
            <p:ph type="title"/>
          </p:nvPr>
        </p:nvSpPr>
        <p:spPr/>
        <p:txBody>
          <a:bodyPr/>
          <a:lstStyle/>
          <a:p>
            <a:r>
              <a:rPr lang="nl-NL"/>
              <a:t>De zorgen over inflatie zijn toegenomen vergeleken met vorig jaar en ook voor de langere termijn blijft de inflatie een belangrijk focuspunt. De topmanagers verwachten een inflatie tussen de 1,5 tot 4%.</a:t>
            </a:r>
          </a:p>
        </p:txBody>
      </p:sp>
      <p:sp>
        <p:nvSpPr>
          <p:cNvPr id="7" name="Text Placeholder 6">
            <a:extLst>
              <a:ext uri="{FF2B5EF4-FFF2-40B4-BE49-F238E27FC236}">
                <a16:creationId xmlns:a16="http://schemas.microsoft.com/office/drawing/2014/main" id="{09EC06BE-B5C8-4F76-949B-FEE1A83A94E3}"/>
              </a:ext>
            </a:extLst>
          </p:cNvPr>
          <p:cNvSpPr>
            <a:spLocks noGrp="1"/>
          </p:cNvSpPr>
          <p:nvPr>
            <p:ph type="body" sz="quarter" idx="18"/>
          </p:nvPr>
        </p:nvSpPr>
        <p:spPr/>
        <p:txBody>
          <a:bodyPr/>
          <a:lstStyle/>
          <a:p>
            <a:r>
              <a:rPr lang="nl-NL"/>
              <a:t>Inflatie verwachtingen lange termijn</a:t>
            </a:r>
          </a:p>
        </p:txBody>
      </p:sp>
      <p:sp>
        <p:nvSpPr>
          <p:cNvPr id="8" name="Text Placeholder 7">
            <a:extLst>
              <a:ext uri="{FF2B5EF4-FFF2-40B4-BE49-F238E27FC236}">
                <a16:creationId xmlns:a16="http://schemas.microsoft.com/office/drawing/2014/main" id="{B4DC56B1-6A0B-4C9E-A9FA-253C74BB2215}"/>
              </a:ext>
            </a:extLst>
          </p:cNvPr>
          <p:cNvSpPr>
            <a:spLocks noGrp="1"/>
          </p:cNvSpPr>
          <p:nvPr>
            <p:ph type="body" sz="quarter" idx="16"/>
          </p:nvPr>
        </p:nvSpPr>
        <p:spPr>
          <a:xfrm>
            <a:off x="479424" y="6164263"/>
            <a:ext cx="11233149" cy="288925"/>
          </a:xfrm>
        </p:spPr>
        <p:txBody>
          <a:bodyPr anchor="t"/>
          <a:lstStyle/>
          <a:p>
            <a:r>
              <a:rPr lang="nl-NL"/>
              <a:t>Q: </a:t>
            </a:r>
            <a:r>
              <a:rPr lang="nl-NL">
                <a:solidFill>
                  <a:srgbClr val="535353"/>
                </a:solidFill>
                <a:effectLst/>
                <a:latin typeface="Calibri" panose="020F0502020204030204" pitchFamily="34" charset="0"/>
                <a:ea typeface="Times New Roman" panose="02020603050405020304" pitchFamily="18" charset="0"/>
                <a:cs typeface="Times New Roman" panose="02020603050405020304" pitchFamily="18" charset="0"/>
              </a:rPr>
              <a:t>Geef voor elk van de volgende stellingen aan in hoeverre u het eens of oneens bent met de stelling. |Q: Wat verwacht u dat de inflatie op langere termijn (ook na 2025) zal zijn? </a:t>
            </a:r>
            <a:r>
              <a:rPr lang="nl-NL">
                <a:solidFill>
                  <a:srgbClr val="535353"/>
                </a:solidFill>
                <a:latin typeface="Calibri" panose="020F0502020204030204" pitchFamily="34" charset="0"/>
                <a:ea typeface="Calibri" panose="020F0502020204030204" pitchFamily="34" charset="0"/>
                <a:cs typeface="Times New Roman" panose="02020603050405020304" pitchFamily="18" charset="0"/>
              </a:rPr>
              <a:t>* zie ook slide 6</a:t>
            </a:r>
            <a:endParaRPr lang="nl-NL">
              <a:solidFill>
                <a:srgbClr val="535353"/>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Oval 14">
            <a:extLst>
              <a:ext uri="{FF2B5EF4-FFF2-40B4-BE49-F238E27FC236}">
                <a16:creationId xmlns:a16="http://schemas.microsoft.com/office/drawing/2014/main" id="{A0EA40C8-0360-1ED1-95D3-4F6731FC9AFF}"/>
              </a:ext>
            </a:extLst>
          </p:cNvPr>
          <p:cNvSpPr/>
          <p:nvPr/>
        </p:nvSpPr>
        <p:spPr>
          <a:xfrm>
            <a:off x="393393" y="2235080"/>
            <a:ext cx="1580015" cy="1580015"/>
          </a:xfrm>
          <a:prstGeom prst="ellipse">
            <a:avLst/>
          </a:prstGeom>
          <a:solidFill>
            <a:schemeClr val="accent3">
              <a:lumMod val="40000"/>
              <a:lumOff val="60000"/>
            </a:schemeClr>
          </a:solidFill>
          <a:ln w="19050" cmpd="sng">
            <a:noFill/>
          </a:ln>
        </p:spPr>
        <p:txBody>
          <a:bodyPr wrap="none" rtlCol="0" anchor="ctr"/>
          <a:lstStyle/>
          <a:p>
            <a:pPr algn="ctr"/>
            <a:endParaRPr lang="nl-NL" sz="2800" b="1">
              <a:solidFill>
                <a:schemeClr val="bg1"/>
              </a:solidFill>
            </a:endParaRPr>
          </a:p>
        </p:txBody>
      </p:sp>
      <p:sp>
        <p:nvSpPr>
          <p:cNvPr id="25" name="Oval 24">
            <a:extLst>
              <a:ext uri="{FF2B5EF4-FFF2-40B4-BE49-F238E27FC236}">
                <a16:creationId xmlns:a16="http://schemas.microsoft.com/office/drawing/2014/main" id="{89CF8F04-F5BF-CC47-4BA0-5A3DAB6F4F5D}"/>
              </a:ext>
            </a:extLst>
          </p:cNvPr>
          <p:cNvSpPr/>
          <p:nvPr/>
        </p:nvSpPr>
        <p:spPr>
          <a:xfrm>
            <a:off x="393050" y="3908026"/>
            <a:ext cx="1557109" cy="1557109"/>
          </a:xfrm>
          <a:prstGeom prst="ellipse">
            <a:avLst/>
          </a:prstGeom>
          <a:solidFill>
            <a:schemeClr val="accent1">
              <a:lumMod val="20000"/>
              <a:lumOff val="80000"/>
            </a:schemeClr>
          </a:solidFill>
          <a:ln w="19050" cmpd="sng">
            <a:noFill/>
          </a:ln>
        </p:spPr>
        <p:txBody>
          <a:bodyPr wrap="none" rtlCol="0" anchor="ctr"/>
          <a:lstStyle/>
          <a:p>
            <a:pPr algn="ctr">
              <a:lnSpc>
                <a:spcPct val="120000"/>
              </a:lnSpc>
              <a:buSzPct val="80000"/>
            </a:pPr>
            <a:endParaRPr lang="nl-NL" sz="2800" b="1"/>
          </a:p>
        </p:txBody>
      </p:sp>
      <p:sp>
        <p:nvSpPr>
          <p:cNvPr id="26" name="TextBox 25">
            <a:extLst>
              <a:ext uri="{FF2B5EF4-FFF2-40B4-BE49-F238E27FC236}">
                <a16:creationId xmlns:a16="http://schemas.microsoft.com/office/drawing/2014/main" id="{265BE1A4-7830-AF5B-5F3D-4C0B8CFA828D}"/>
              </a:ext>
            </a:extLst>
          </p:cNvPr>
          <p:cNvSpPr txBox="1"/>
          <p:nvPr/>
        </p:nvSpPr>
        <p:spPr bwMode="gray">
          <a:xfrm>
            <a:off x="2048849" y="2631175"/>
            <a:ext cx="3482503" cy="1049572"/>
          </a:xfrm>
          <a:prstGeom prst="rect">
            <a:avLst/>
          </a:prstGeom>
          <a:noFill/>
        </p:spPr>
        <p:txBody>
          <a:bodyPr wrap="square" lIns="0" tIns="0" rIns="0" bIns="0" rtlCol="0">
            <a:noAutofit/>
          </a:bodyPr>
          <a:lstStyle/>
          <a:p>
            <a:pPr>
              <a:lnSpc>
                <a:spcPct val="120000"/>
              </a:lnSpc>
              <a:buSzPct val="80000"/>
            </a:pPr>
            <a:r>
              <a:rPr lang="nl-NL" sz="1600"/>
              <a:t>van de topmanagers maakt zich zorgen over de stijgende inflatie </a:t>
            </a:r>
            <a:r>
              <a:rPr lang="nl-NL" sz="1600" b="1">
                <a:solidFill>
                  <a:schemeClr val="bg2"/>
                </a:solidFill>
              </a:rPr>
              <a:t>in de komende 12 maanden</a:t>
            </a:r>
          </a:p>
        </p:txBody>
      </p:sp>
      <p:sp>
        <p:nvSpPr>
          <p:cNvPr id="27" name="TextBox 26">
            <a:extLst>
              <a:ext uri="{FF2B5EF4-FFF2-40B4-BE49-F238E27FC236}">
                <a16:creationId xmlns:a16="http://schemas.microsoft.com/office/drawing/2014/main" id="{F0689F1A-DFEA-59A9-E8B4-1590471D43FB}"/>
              </a:ext>
            </a:extLst>
          </p:cNvPr>
          <p:cNvSpPr txBox="1"/>
          <p:nvPr/>
        </p:nvSpPr>
        <p:spPr bwMode="gray">
          <a:xfrm>
            <a:off x="1950623" y="4303587"/>
            <a:ext cx="3483864" cy="958980"/>
          </a:xfrm>
          <a:prstGeom prst="rect">
            <a:avLst/>
          </a:prstGeom>
          <a:noFill/>
        </p:spPr>
        <p:txBody>
          <a:bodyPr wrap="square">
            <a:spAutoFit/>
          </a:bodyPr>
          <a:lstStyle/>
          <a:p>
            <a:pPr>
              <a:lnSpc>
                <a:spcPct val="120000"/>
              </a:lnSpc>
              <a:buSzPct val="80000"/>
            </a:pPr>
            <a:r>
              <a:rPr lang="nl-NL" sz="1600"/>
              <a:t>van de topmanagers verwacht dat de inflatie over een </a:t>
            </a:r>
            <a:r>
              <a:rPr lang="nl-NL" sz="1600" b="1">
                <a:solidFill>
                  <a:schemeClr val="accent1"/>
                </a:solidFill>
              </a:rPr>
              <a:t>langere termijn </a:t>
            </a:r>
            <a:r>
              <a:rPr lang="nl-NL" sz="1600"/>
              <a:t>(ook na 2024) zal stijgen</a:t>
            </a:r>
          </a:p>
        </p:txBody>
      </p:sp>
      <p:sp>
        <p:nvSpPr>
          <p:cNvPr id="12" name="TextBox 11">
            <a:extLst>
              <a:ext uri="{FF2B5EF4-FFF2-40B4-BE49-F238E27FC236}">
                <a16:creationId xmlns:a16="http://schemas.microsoft.com/office/drawing/2014/main" id="{C404F07D-6285-F9A5-0E3D-4336C4EDA3B1}"/>
              </a:ext>
            </a:extLst>
          </p:cNvPr>
          <p:cNvSpPr txBox="1"/>
          <p:nvPr/>
        </p:nvSpPr>
        <p:spPr bwMode="gray">
          <a:xfrm>
            <a:off x="754912" y="3136603"/>
            <a:ext cx="744279" cy="425303"/>
          </a:xfrm>
          <a:prstGeom prst="rect">
            <a:avLst/>
          </a:prstGeom>
          <a:noFill/>
          <a:ln w="12700">
            <a:solidFill>
              <a:schemeClr val="tx1"/>
            </a:solidFill>
            <a:prstDash val="dash"/>
          </a:ln>
        </p:spPr>
        <p:txBody>
          <a:bodyPr wrap="square" lIns="0" tIns="0" rIns="0" bIns="0" rtlCol="0">
            <a:noAutofit/>
          </a:bodyPr>
          <a:lstStyle/>
          <a:p>
            <a:pPr algn="ctr">
              <a:lnSpc>
                <a:spcPct val="120000"/>
              </a:lnSpc>
              <a:buSzPct val="80000"/>
            </a:pPr>
            <a:r>
              <a:rPr lang="nl-NL" sz="1200"/>
              <a:t>vs. </a:t>
            </a:r>
            <a:r>
              <a:rPr lang="nl-NL" sz="1200" b="1"/>
              <a:t>78%</a:t>
            </a:r>
          </a:p>
          <a:p>
            <a:pPr algn="ctr">
              <a:lnSpc>
                <a:spcPct val="120000"/>
              </a:lnSpc>
              <a:buSzPct val="80000"/>
            </a:pPr>
            <a:r>
              <a:rPr lang="nl-NL" sz="1200"/>
              <a:t> in 2023</a:t>
            </a:r>
          </a:p>
        </p:txBody>
      </p:sp>
      <p:sp>
        <p:nvSpPr>
          <p:cNvPr id="14" name="TextBox 13">
            <a:extLst>
              <a:ext uri="{FF2B5EF4-FFF2-40B4-BE49-F238E27FC236}">
                <a16:creationId xmlns:a16="http://schemas.microsoft.com/office/drawing/2014/main" id="{8FEA426E-FBCF-D987-BBFC-99319D9D6927}"/>
              </a:ext>
            </a:extLst>
          </p:cNvPr>
          <p:cNvSpPr txBox="1"/>
          <p:nvPr/>
        </p:nvSpPr>
        <p:spPr bwMode="gray">
          <a:xfrm>
            <a:off x="779720" y="4816549"/>
            <a:ext cx="751367" cy="414670"/>
          </a:xfrm>
          <a:prstGeom prst="rect">
            <a:avLst/>
          </a:prstGeom>
          <a:noFill/>
          <a:ln w="12700">
            <a:solidFill>
              <a:schemeClr val="tx1"/>
            </a:solidFill>
            <a:prstDash val="dash"/>
          </a:ln>
        </p:spPr>
        <p:txBody>
          <a:bodyPr wrap="square" lIns="0" tIns="0" rIns="0" bIns="0" rtlCol="0">
            <a:noAutofit/>
          </a:bodyPr>
          <a:lstStyle/>
          <a:p>
            <a:pPr algn="ctr">
              <a:lnSpc>
                <a:spcPct val="120000"/>
              </a:lnSpc>
              <a:buSzPct val="80000"/>
            </a:pPr>
            <a:r>
              <a:rPr lang="nl-NL" sz="1200"/>
              <a:t>vs. </a:t>
            </a:r>
            <a:r>
              <a:rPr lang="nl-NL" sz="1200" b="1"/>
              <a:t>82%</a:t>
            </a:r>
          </a:p>
          <a:p>
            <a:pPr algn="ctr">
              <a:lnSpc>
                <a:spcPct val="120000"/>
              </a:lnSpc>
              <a:buSzPct val="80000"/>
            </a:pPr>
            <a:r>
              <a:rPr lang="nl-NL" sz="1200"/>
              <a:t> in 2023</a:t>
            </a:r>
          </a:p>
        </p:txBody>
      </p:sp>
      <p:sp>
        <p:nvSpPr>
          <p:cNvPr id="28" name="TextBox 27">
            <a:extLst>
              <a:ext uri="{FF2B5EF4-FFF2-40B4-BE49-F238E27FC236}">
                <a16:creationId xmlns:a16="http://schemas.microsoft.com/office/drawing/2014/main" id="{66A9526E-B585-3F26-8906-30E7B07B6755}"/>
              </a:ext>
            </a:extLst>
          </p:cNvPr>
          <p:cNvSpPr txBox="1"/>
          <p:nvPr/>
        </p:nvSpPr>
        <p:spPr bwMode="gray">
          <a:xfrm>
            <a:off x="790353" y="2651049"/>
            <a:ext cx="797442" cy="425303"/>
          </a:xfrm>
          <a:prstGeom prst="rect">
            <a:avLst/>
          </a:prstGeom>
          <a:noFill/>
          <a:ln w="12700">
            <a:noFill/>
            <a:prstDash val="dash"/>
          </a:ln>
        </p:spPr>
        <p:txBody>
          <a:bodyPr wrap="square" lIns="0" tIns="0" rIns="0" bIns="0" rtlCol="0">
            <a:noAutofit/>
          </a:bodyPr>
          <a:lstStyle/>
          <a:p>
            <a:pPr algn="ctr">
              <a:lnSpc>
                <a:spcPct val="120000"/>
              </a:lnSpc>
              <a:buSzPct val="80000"/>
            </a:pPr>
            <a:r>
              <a:rPr lang="nl-NL" sz="2800" b="1">
                <a:solidFill>
                  <a:schemeClr val="bg1"/>
                </a:solidFill>
              </a:rPr>
              <a:t>89%</a:t>
            </a:r>
          </a:p>
        </p:txBody>
      </p:sp>
      <p:sp>
        <p:nvSpPr>
          <p:cNvPr id="29" name="TextBox 28">
            <a:extLst>
              <a:ext uri="{FF2B5EF4-FFF2-40B4-BE49-F238E27FC236}">
                <a16:creationId xmlns:a16="http://schemas.microsoft.com/office/drawing/2014/main" id="{E42AEEAE-BE1E-9D9C-5B7C-52497CA4FC9B}"/>
              </a:ext>
            </a:extLst>
          </p:cNvPr>
          <p:cNvSpPr txBox="1"/>
          <p:nvPr/>
        </p:nvSpPr>
        <p:spPr bwMode="gray">
          <a:xfrm>
            <a:off x="761999" y="4292008"/>
            <a:ext cx="797442" cy="425303"/>
          </a:xfrm>
          <a:prstGeom prst="rect">
            <a:avLst/>
          </a:prstGeom>
          <a:noFill/>
          <a:ln w="12700">
            <a:noFill/>
            <a:prstDash val="dash"/>
          </a:ln>
        </p:spPr>
        <p:txBody>
          <a:bodyPr wrap="square" lIns="0" tIns="0" rIns="0" bIns="0" rtlCol="0">
            <a:noAutofit/>
          </a:bodyPr>
          <a:lstStyle/>
          <a:p>
            <a:pPr algn="ctr">
              <a:lnSpc>
                <a:spcPct val="120000"/>
              </a:lnSpc>
              <a:buSzPct val="80000"/>
            </a:pPr>
            <a:r>
              <a:rPr lang="nl-NL" sz="2800" b="1"/>
              <a:t>79%</a:t>
            </a:r>
          </a:p>
        </p:txBody>
      </p:sp>
      <p:sp>
        <p:nvSpPr>
          <p:cNvPr id="2" name="Freeform: Shape 1">
            <a:extLst>
              <a:ext uri="{FF2B5EF4-FFF2-40B4-BE49-F238E27FC236}">
                <a16:creationId xmlns:a16="http://schemas.microsoft.com/office/drawing/2014/main" id="{07E8665C-6ADA-73FD-6981-5E37FBE9D8E1}"/>
              </a:ext>
            </a:extLst>
          </p:cNvPr>
          <p:cNvSpPr/>
          <p:nvPr/>
        </p:nvSpPr>
        <p:spPr bwMode="gray">
          <a:xfrm>
            <a:off x="10033714" y="1740722"/>
            <a:ext cx="2458193" cy="535128"/>
          </a:xfrm>
          <a:custGeom>
            <a:avLst/>
            <a:gdLst>
              <a:gd name="connsiteX0" fmla="*/ 0 w 3148809"/>
              <a:gd name="connsiteY0" fmla="*/ 267563 h 535128"/>
              <a:gd name="connsiteX1" fmla="*/ 0 w 3148809"/>
              <a:gd name="connsiteY1" fmla="*/ 267564 h 535128"/>
              <a:gd name="connsiteX2" fmla="*/ 0 w 3148809"/>
              <a:gd name="connsiteY2" fmla="*/ 267564 h 535128"/>
              <a:gd name="connsiteX3" fmla="*/ 3148807 w 3148809"/>
              <a:gd name="connsiteY3" fmla="*/ 267554 h 535128"/>
              <a:gd name="connsiteX4" fmla="*/ 3148809 w 3148809"/>
              <a:gd name="connsiteY4" fmla="*/ 267564 h 535128"/>
              <a:gd name="connsiteX5" fmla="*/ 3148808 w 3148809"/>
              <a:gd name="connsiteY5" fmla="*/ 267564 h 535128"/>
              <a:gd name="connsiteX6" fmla="*/ 3148807 w 3148809"/>
              <a:gd name="connsiteY6" fmla="*/ 267569 h 535128"/>
              <a:gd name="connsiteX7" fmla="*/ 267564 w 3148809"/>
              <a:gd name="connsiteY7" fmla="*/ 0 h 535128"/>
              <a:gd name="connsiteX8" fmla="*/ 2771589 w 3148809"/>
              <a:gd name="connsiteY8" fmla="*/ 0 h 535128"/>
              <a:gd name="connsiteX9" fmla="*/ 2771589 w 3148809"/>
              <a:gd name="connsiteY9" fmla="*/ 535128 h 535128"/>
              <a:gd name="connsiteX10" fmla="*/ 267564 w 3148809"/>
              <a:gd name="connsiteY10" fmla="*/ 535127 h 535128"/>
              <a:gd name="connsiteX11" fmla="*/ 21026 w 3148809"/>
              <a:gd name="connsiteY11" fmla="*/ 371711 h 535128"/>
              <a:gd name="connsiteX12" fmla="*/ 0 w 3148809"/>
              <a:gd name="connsiteY12" fmla="*/ 267564 h 535128"/>
              <a:gd name="connsiteX13" fmla="*/ 21026 w 3148809"/>
              <a:gd name="connsiteY13" fmla="*/ 163416 h 535128"/>
              <a:gd name="connsiteX14" fmla="*/ 267564 w 3148809"/>
              <a:gd name="connsiteY14" fmla="*/ 0 h 53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48809" h="535128">
                <a:moveTo>
                  <a:pt x="0" y="267563"/>
                </a:moveTo>
                <a:lnTo>
                  <a:pt x="0" y="267564"/>
                </a:lnTo>
                <a:lnTo>
                  <a:pt x="0" y="267564"/>
                </a:lnTo>
                <a:close/>
                <a:moveTo>
                  <a:pt x="3148807" y="267554"/>
                </a:moveTo>
                <a:lnTo>
                  <a:pt x="3148809" y="267564"/>
                </a:lnTo>
                <a:lnTo>
                  <a:pt x="3148808" y="267564"/>
                </a:lnTo>
                <a:lnTo>
                  <a:pt x="3148807" y="267569"/>
                </a:lnTo>
                <a:close/>
                <a:moveTo>
                  <a:pt x="267564" y="0"/>
                </a:moveTo>
                <a:lnTo>
                  <a:pt x="2771589" y="0"/>
                </a:lnTo>
                <a:lnTo>
                  <a:pt x="2771589" y="535128"/>
                </a:lnTo>
                <a:lnTo>
                  <a:pt x="267564" y="535127"/>
                </a:lnTo>
                <a:cubicBezTo>
                  <a:pt x="156735" y="535127"/>
                  <a:pt x="61645" y="467744"/>
                  <a:pt x="21026" y="371711"/>
                </a:cubicBezTo>
                <a:lnTo>
                  <a:pt x="0" y="267564"/>
                </a:lnTo>
                <a:lnTo>
                  <a:pt x="21026" y="163416"/>
                </a:lnTo>
                <a:cubicBezTo>
                  <a:pt x="61645" y="67383"/>
                  <a:pt x="156735" y="0"/>
                  <a:pt x="267564" y="0"/>
                </a:cubicBezTo>
                <a:close/>
              </a:path>
            </a:pathLst>
          </a:custGeom>
          <a:solidFill>
            <a:srgbClr val="A6D1FF"/>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600" dirty="0">
              <a:solidFill>
                <a:schemeClr val="tx1"/>
              </a:solidFill>
            </a:endParaRPr>
          </a:p>
        </p:txBody>
      </p:sp>
      <p:grpSp>
        <p:nvGrpSpPr>
          <p:cNvPr id="6" name="Group 5">
            <a:extLst>
              <a:ext uri="{FF2B5EF4-FFF2-40B4-BE49-F238E27FC236}">
                <a16:creationId xmlns:a16="http://schemas.microsoft.com/office/drawing/2014/main" id="{62B5EB7C-3106-6B8B-8964-E9F3ADFEB853}"/>
              </a:ext>
            </a:extLst>
          </p:cNvPr>
          <p:cNvGrpSpPr/>
          <p:nvPr/>
        </p:nvGrpSpPr>
        <p:grpSpPr>
          <a:xfrm>
            <a:off x="10023667" y="1368084"/>
            <a:ext cx="2081216" cy="908845"/>
            <a:chOff x="10044112" y="3970808"/>
            <a:chExt cx="2081216" cy="908845"/>
          </a:xfrm>
        </p:grpSpPr>
        <p:sp>
          <p:nvSpPr>
            <p:cNvPr id="9" name="TextBox 8">
              <a:extLst>
                <a:ext uri="{FF2B5EF4-FFF2-40B4-BE49-F238E27FC236}">
                  <a16:creationId xmlns:a16="http://schemas.microsoft.com/office/drawing/2014/main" id="{78F493DD-D7AE-FDCD-650E-DE97DFB14A6B}"/>
                </a:ext>
              </a:extLst>
            </p:cNvPr>
            <p:cNvSpPr txBox="1"/>
            <p:nvPr/>
          </p:nvSpPr>
          <p:spPr bwMode="gray">
            <a:xfrm>
              <a:off x="10645199" y="3970808"/>
              <a:ext cx="1480127" cy="331092"/>
            </a:xfrm>
            <a:prstGeom prst="rect">
              <a:avLst/>
            </a:prstGeom>
            <a:noFill/>
          </p:spPr>
          <p:txBody>
            <a:bodyPr wrap="square" lIns="0" tIns="0" rIns="0" bIns="0" rtlCol="0">
              <a:noAutofit/>
            </a:bodyPr>
            <a:lstStyle/>
            <a:p>
              <a:pPr algn="r">
                <a:buSzPct val="80000"/>
              </a:pPr>
              <a:r>
                <a:rPr lang="nl-NL" sz="1200" b="1">
                  <a:solidFill>
                    <a:schemeClr val="accent5">
                      <a:lumMod val="25000"/>
                    </a:schemeClr>
                  </a:solidFill>
                </a:rPr>
                <a:t>Omgaan met impact hoge inflatie</a:t>
              </a:r>
            </a:p>
          </p:txBody>
        </p:sp>
        <p:sp>
          <p:nvSpPr>
            <p:cNvPr id="10" name="Oval 9">
              <a:extLst>
                <a:ext uri="{FF2B5EF4-FFF2-40B4-BE49-F238E27FC236}">
                  <a16:creationId xmlns:a16="http://schemas.microsoft.com/office/drawing/2014/main" id="{6FD00AF0-E607-356D-5E7F-A5C3F1966C6F}"/>
                </a:ext>
              </a:extLst>
            </p:cNvPr>
            <p:cNvSpPr/>
            <p:nvPr/>
          </p:nvSpPr>
          <p:spPr>
            <a:xfrm>
              <a:off x="10044114" y="4344527"/>
              <a:ext cx="535126" cy="535126"/>
            </a:xfrm>
            <a:prstGeom prst="ellipse">
              <a:avLst/>
            </a:prstGeom>
            <a:solidFill>
              <a:schemeClr val="bg2"/>
            </a:solidFill>
            <a:ln w="19050" cmpd="sng">
              <a:solidFill>
                <a:schemeClr val="bg1"/>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a:solidFill>
                  <a:schemeClr val="bg1"/>
                </a:solidFill>
              </a:endParaRPr>
            </a:p>
          </p:txBody>
        </p:sp>
        <p:sp>
          <p:nvSpPr>
            <p:cNvPr id="11" name="TextBox 27">
              <a:extLst>
                <a:ext uri="{FF2B5EF4-FFF2-40B4-BE49-F238E27FC236}">
                  <a16:creationId xmlns:a16="http://schemas.microsoft.com/office/drawing/2014/main" id="{0EAB3395-3CA0-F11A-3403-AD98D4884F3E}"/>
                </a:ext>
              </a:extLst>
            </p:cNvPr>
            <p:cNvSpPr txBox="1"/>
            <p:nvPr/>
          </p:nvSpPr>
          <p:spPr bwMode="gray">
            <a:xfrm>
              <a:off x="10044112" y="4344526"/>
              <a:ext cx="535127" cy="535126"/>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1400" b="1">
                  <a:solidFill>
                    <a:schemeClr val="bg1"/>
                  </a:solidFill>
                </a:rPr>
                <a:t>24</a:t>
              </a:r>
              <a:r>
                <a:rPr lang="nl-NL" b="1">
                  <a:solidFill>
                    <a:schemeClr val="bg1"/>
                  </a:solidFill>
                </a:rPr>
                <a:t>%</a:t>
              </a:r>
            </a:p>
          </p:txBody>
        </p:sp>
        <p:sp>
          <p:nvSpPr>
            <p:cNvPr id="13" name="TextBox 25">
              <a:extLst>
                <a:ext uri="{FF2B5EF4-FFF2-40B4-BE49-F238E27FC236}">
                  <a16:creationId xmlns:a16="http://schemas.microsoft.com/office/drawing/2014/main" id="{ECE4F9F6-4456-1ABC-AA72-EF52F4A9522A}"/>
                </a:ext>
              </a:extLst>
            </p:cNvPr>
            <p:cNvSpPr txBox="1"/>
            <p:nvPr/>
          </p:nvSpPr>
          <p:spPr bwMode="gray">
            <a:xfrm>
              <a:off x="10645200" y="4397102"/>
              <a:ext cx="1480128" cy="409305"/>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nl-NL" b="1">
                  <a:solidFill>
                    <a:schemeClr val="bg2"/>
                  </a:solidFill>
                </a:rPr>
                <a:t>van de topmanagers beschouwt dit als actuele zorg*</a:t>
              </a:r>
            </a:p>
          </p:txBody>
        </p:sp>
      </p:grpSp>
      <p:grpSp>
        <p:nvGrpSpPr>
          <p:cNvPr id="16" name="Group 15">
            <a:extLst>
              <a:ext uri="{FF2B5EF4-FFF2-40B4-BE49-F238E27FC236}">
                <a16:creationId xmlns:a16="http://schemas.microsoft.com/office/drawing/2014/main" id="{8BF5ADE8-E5D4-AB9D-7E30-154283E99ED8}"/>
              </a:ext>
            </a:extLst>
          </p:cNvPr>
          <p:cNvGrpSpPr/>
          <p:nvPr/>
        </p:nvGrpSpPr>
        <p:grpSpPr>
          <a:xfrm>
            <a:off x="10451736" y="1408581"/>
            <a:ext cx="269855" cy="274172"/>
            <a:chOff x="8284846" y="2540001"/>
            <a:chExt cx="396875" cy="403226"/>
          </a:xfrm>
          <a:solidFill>
            <a:schemeClr val="accent5">
              <a:lumMod val="25000"/>
            </a:schemeClr>
          </a:solidFill>
        </p:grpSpPr>
        <p:sp>
          <p:nvSpPr>
            <p:cNvPr id="17" name="Freeform 550">
              <a:extLst>
                <a:ext uri="{FF2B5EF4-FFF2-40B4-BE49-F238E27FC236}">
                  <a16:creationId xmlns:a16="http://schemas.microsoft.com/office/drawing/2014/main" id="{1EC52AFB-0B9D-B198-1C3F-E0FF8F5A3D99}"/>
                </a:ext>
              </a:extLst>
            </p:cNvPr>
            <p:cNvSpPr>
              <a:spLocks/>
            </p:cNvSpPr>
            <p:nvPr/>
          </p:nvSpPr>
          <p:spPr bwMode="auto">
            <a:xfrm>
              <a:off x="8284846" y="2798764"/>
              <a:ext cx="396875" cy="144463"/>
            </a:xfrm>
            <a:custGeom>
              <a:avLst/>
              <a:gdLst>
                <a:gd name="T0" fmla="*/ 1080 w 1097"/>
                <a:gd name="T1" fmla="*/ 65 h 397"/>
                <a:gd name="T2" fmla="*/ 858 w 1097"/>
                <a:gd name="T3" fmla="*/ 65 h 397"/>
                <a:gd name="T4" fmla="*/ 709 w 1097"/>
                <a:gd name="T5" fmla="*/ 1 h 397"/>
                <a:gd name="T6" fmla="*/ 702 w 1097"/>
                <a:gd name="T7" fmla="*/ 0 h 397"/>
                <a:gd name="T8" fmla="*/ 430 w 1097"/>
                <a:gd name="T9" fmla="*/ 0 h 397"/>
                <a:gd name="T10" fmla="*/ 343 w 1097"/>
                <a:gd name="T11" fmla="*/ 87 h 397"/>
                <a:gd name="T12" fmla="*/ 343 w 1097"/>
                <a:gd name="T13" fmla="*/ 124 h 397"/>
                <a:gd name="T14" fmla="*/ 347 w 1097"/>
                <a:gd name="T15" fmla="*/ 149 h 397"/>
                <a:gd name="T16" fmla="*/ 134 w 1097"/>
                <a:gd name="T17" fmla="*/ 56 h 397"/>
                <a:gd name="T18" fmla="*/ 22 w 1097"/>
                <a:gd name="T19" fmla="*/ 98 h 397"/>
                <a:gd name="T20" fmla="*/ 11 w 1097"/>
                <a:gd name="T21" fmla="*/ 121 h 397"/>
                <a:gd name="T22" fmla="*/ 9 w 1097"/>
                <a:gd name="T23" fmla="*/ 189 h 397"/>
                <a:gd name="T24" fmla="*/ 54 w 1097"/>
                <a:gd name="T25" fmla="*/ 238 h 397"/>
                <a:gd name="T26" fmla="*/ 211 w 1097"/>
                <a:gd name="T27" fmla="*/ 308 h 397"/>
                <a:gd name="T28" fmla="*/ 234 w 1097"/>
                <a:gd name="T29" fmla="*/ 299 h 397"/>
                <a:gd name="T30" fmla="*/ 225 w 1097"/>
                <a:gd name="T31" fmla="*/ 276 h 397"/>
                <a:gd name="T32" fmla="*/ 68 w 1097"/>
                <a:gd name="T33" fmla="*/ 206 h 397"/>
                <a:gd name="T34" fmla="*/ 41 w 1097"/>
                <a:gd name="T35" fmla="*/ 177 h 397"/>
                <a:gd name="T36" fmla="*/ 43 w 1097"/>
                <a:gd name="T37" fmla="*/ 137 h 397"/>
                <a:gd name="T38" fmla="*/ 53 w 1097"/>
                <a:gd name="T39" fmla="*/ 114 h 397"/>
                <a:gd name="T40" fmla="*/ 121 w 1097"/>
                <a:gd name="T41" fmla="*/ 88 h 397"/>
                <a:gd name="T42" fmla="*/ 400 w 1097"/>
                <a:gd name="T43" fmla="*/ 209 h 397"/>
                <a:gd name="T44" fmla="*/ 407 w 1097"/>
                <a:gd name="T45" fmla="*/ 211 h 397"/>
                <a:gd name="T46" fmla="*/ 430 w 1097"/>
                <a:gd name="T47" fmla="*/ 211 h 397"/>
                <a:gd name="T48" fmla="*/ 670 w 1097"/>
                <a:gd name="T49" fmla="*/ 211 h 397"/>
                <a:gd name="T50" fmla="*/ 687 w 1097"/>
                <a:gd name="T51" fmla="*/ 194 h 397"/>
                <a:gd name="T52" fmla="*/ 670 w 1097"/>
                <a:gd name="T53" fmla="*/ 176 h 397"/>
                <a:gd name="T54" fmla="*/ 430 w 1097"/>
                <a:gd name="T55" fmla="*/ 176 h 397"/>
                <a:gd name="T56" fmla="*/ 378 w 1097"/>
                <a:gd name="T57" fmla="*/ 124 h 397"/>
                <a:gd name="T58" fmla="*/ 378 w 1097"/>
                <a:gd name="T59" fmla="*/ 87 h 397"/>
                <a:gd name="T60" fmla="*/ 430 w 1097"/>
                <a:gd name="T61" fmla="*/ 34 h 397"/>
                <a:gd name="T62" fmla="*/ 699 w 1097"/>
                <a:gd name="T63" fmla="*/ 34 h 397"/>
                <a:gd name="T64" fmla="*/ 847 w 1097"/>
                <a:gd name="T65" fmla="*/ 98 h 397"/>
                <a:gd name="T66" fmla="*/ 854 w 1097"/>
                <a:gd name="T67" fmla="*/ 100 h 397"/>
                <a:gd name="T68" fmla="*/ 1062 w 1097"/>
                <a:gd name="T69" fmla="*/ 100 h 397"/>
                <a:gd name="T70" fmla="*/ 1062 w 1097"/>
                <a:gd name="T71" fmla="*/ 265 h 397"/>
                <a:gd name="T72" fmla="*/ 831 w 1097"/>
                <a:gd name="T73" fmla="*/ 361 h 397"/>
                <a:gd name="T74" fmla="*/ 824 w 1097"/>
                <a:gd name="T75" fmla="*/ 362 h 397"/>
                <a:gd name="T76" fmla="*/ 423 w 1097"/>
                <a:gd name="T77" fmla="*/ 362 h 397"/>
                <a:gd name="T78" fmla="*/ 417 w 1097"/>
                <a:gd name="T79" fmla="*/ 361 h 397"/>
                <a:gd name="T80" fmla="*/ 280 w 1097"/>
                <a:gd name="T81" fmla="*/ 300 h 397"/>
                <a:gd name="T82" fmla="*/ 258 w 1097"/>
                <a:gd name="T83" fmla="*/ 309 h 397"/>
                <a:gd name="T84" fmla="*/ 266 w 1097"/>
                <a:gd name="T85" fmla="*/ 332 h 397"/>
                <a:gd name="T86" fmla="*/ 403 w 1097"/>
                <a:gd name="T87" fmla="*/ 393 h 397"/>
                <a:gd name="T88" fmla="*/ 423 w 1097"/>
                <a:gd name="T89" fmla="*/ 397 h 397"/>
                <a:gd name="T90" fmla="*/ 824 w 1097"/>
                <a:gd name="T91" fmla="*/ 397 h 397"/>
                <a:gd name="T92" fmla="*/ 844 w 1097"/>
                <a:gd name="T93" fmla="*/ 393 h 397"/>
                <a:gd name="T94" fmla="*/ 1086 w 1097"/>
                <a:gd name="T95" fmla="*/ 293 h 397"/>
                <a:gd name="T96" fmla="*/ 1097 w 1097"/>
                <a:gd name="T97" fmla="*/ 277 h 397"/>
                <a:gd name="T98" fmla="*/ 1097 w 1097"/>
                <a:gd name="T99" fmla="*/ 82 h 397"/>
                <a:gd name="T100" fmla="*/ 1080 w 1097"/>
                <a:gd name="T101" fmla="*/ 65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97" h="397">
                  <a:moveTo>
                    <a:pt x="1080" y="65"/>
                  </a:moveTo>
                  <a:cubicBezTo>
                    <a:pt x="858" y="65"/>
                    <a:pt x="858" y="65"/>
                    <a:pt x="858" y="65"/>
                  </a:cubicBezTo>
                  <a:cubicBezTo>
                    <a:pt x="709" y="1"/>
                    <a:pt x="709" y="1"/>
                    <a:pt x="709" y="1"/>
                  </a:cubicBezTo>
                  <a:cubicBezTo>
                    <a:pt x="707" y="0"/>
                    <a:pt x="704" y="0"/>
                    <a:pt x="702" y="0"/>
                  </a:cubicBezTo>
                  <a:cubicBezTo>
                    <a:pt x="430" y="0"/>
                    <a:pt x="430" y="0"/>
                    <a:pt x="430" y="0"/>
                  </a:cubicBezTo>
                  <a:cubicBezTo>
                    <a:pt x="382" y="0"/>
                    <a:pt x="343" y="39"/>
                    <a:pt x="343" y="87"/>
                  </a:cubicBezTo>
                  <a:cubicBezTo>
                    <a:pt x="343" y="124"/>
                    <a:pt x="343" y="124"/>
                    <a:pt x="343" y="124"/>
                  </a:cubicBezTo>
                  <a:cubicBezTo>
                    <a:pt x="343" y="132"/>
                    <a:pt x="345" y="141"/>
                    <a:pt x="347" y="149"/>
                  </a:cubicBezTo>
                  <a:cubicBezTo>
                    <a:pt x="134" y="56"/>
                    <a:pt x="134" y="56"/>
                    <a:pt x="134" y="56"/>
                  </a:cubicBezTo>
                  <a:cubicBezTo>
                    <a:pt x="91" y="37"/>
                    <a:pt x="41" y="56"/>
                    <a:pt x="22" y="98"/>
                  </a:cubicBezTo>
                  <a:cubicBezTo>
                    <a:pt x="11" y="121"/>
                    <a:pt x="11" y="121"/>
                    <a:pt x="11" y="121"/>
                  </a:cubicBezTo>
                  <a:cubicBezTo>
                    <a:pt x="1" y="143"/>
                    <a:pt x="0" y="167"/>
                    <a:pt x="9" y="189"/>
                  </a:cubicBezTo>
                  <a:cubicBezTo>
                    <a:pt x="17" y="211"/>
                    <a:pt x="33" y="229"/>
                    <a:pt x="54" y="238"/>
                  </a:cubicBezTo>
                  <a:cubicBezTo>
                    <a:pt x="211" y="308"/>
                    <a:pt x="211" y="308"/>
                    <a:pt x="211" y="308"/>
                  </a:cubicBezTo>
                  <a:cubicBezTo>
                    <a:pt x="220" y="312"/>
                    <a:pt x="230" y="307"/>
                    <a:pt x="234" y="299"/>
                  </a:cubicBezTo>
                  <a:cubicBezTo>
                    <a:pt x="238" y="290"/>
                    <a:pt x="233" y="280"/>
                    <a:pt x="225" y="276"/>
                  </a:cubicBezTo>
                  <a:cubicBezTo>
                    <a:pt x="68" y="206"/>
                    <a:pt x="68" y="206"/>
                    <a:pt x="68" y="206"/>
                  </a:cubicBezTo>
                  <a:cubicBezTo>
                    <a:pt x="55" y="201"/>
                    <a:pt x="46" y="190"/>
                    <a:pt x="41" y="177"/>
                  </a:cubicBezTo>
                  <a:cubicBezTo>
                    <a:pt x="36" y="164"/>
                    <a:pt x="37" y="149"/>
                    <a:pt x="43" y="137"/>
                  </a:cubicBezTo>
                  <a:cubicBezTo>
                    <a:pt x="53" y="114"/>
                    <a:pt x="53" y="114"/>
                    <a:pt x="53" y="114"/>
                  </a:cubicBezTo>
                  <a:cubicBezTo>
                    <a:pt x="65" y="88"/>
                    <a:pt x="95" y="76"/>
                    <a:pt x="121" y="88"/>
                  </a:cubicBezTo>
                  <a:cubicBezTo>
                    <a:pt x="400" y="209"/>
                    <a:pt x="400" y="209"/>
                    <a:pt x="400" y="209"/>
                  </a:cubicBezTo>
                  <a:cubicBezTo>
                    <a:pt x="402" y="210"/>
                    <a:pt x="405" y="211"/>
                    <a:pt x="407" y="211"/>
                  </a:cubicBezTo>
                  <a:cubicBezTo>
                    <a:pt x="430" y="211"/>
                    <a:pt x="430" y="211"/>
                    <a:pt x="430" y="211"/>
                  </a:cubicBezTo>
                  <a:cubicBezTo>
                    <a:pt x="670" y="211"/>
                    <a:pt x="670" y="211"/>
                    <a:pt x="670" y="211"/>
                  </a:cubicBezTo>
                  <a:cubicBezTo>
                    <a:pt x="679" y="211"/>
                    <a:pt x="687" y="203"/>
                    <a:pt x="687" y="194"/>
                  </a:cubicBezTo>
                  <a:cubicBezTo>
                    <a:pt x="687" y="184"/>
                    <a:pt x="679" y="176"/>
                    <a:pt x="670" y="176"/>
                  </a:cubicBezTo>
                  <a:cubicBezTo>
                    <a:pt x="430" y="176"/>
                    <a:pt x="430" y="176"/>
                    <a:pt x="430" y="176"/>
                  </a:cubicBezTo>
                  <a:cubicBezTo>
                    <a:pt x="402" y="176"/>
                    <a:pt x="378" y="153"/>
                    <a:pt x="378" y="124"/>
                  </a:cubicBezTo>
                  <a:cubicBezTo>
                    <a:pt x="378" y="87"/>
                    <a:pt x="378" y="87"/>
                    <a:pt x="378" y="87"/>
                  </a:cubicBezTo>
                  <a:cubicBezTo>
                    <a:pt x="378" y="58"/>
                    <a:pt x="402" y="34"/>
                    <a:pt x="430" y="34"/>
                  </a:cubicBezTo>
                  <a:cubicBezTo>
                    <a:pt x="699" y="34"/>
                    <a:pt x="699" y="34"/>
                    <a:pt x="699" y="34"/>
                  </a:cubicBezTo>
                  <a:cubicBezTo>
                    <a:pt x="847" y="98"/>
                    <a:pt x="847" y="98"/>
                    <a:pt x="847" y="98"/>
                  </a:cubicBezTo>
                  <a:cubicBezTo>
                    <a:pt x="850" y="99"/>
                    <a:pt x="852" y="100"/>
                    <a:pt x="854" y="100"/>
                  </a:cubicBezTo>
                  <a:cubicBezTo>
                    <a:pt x="1062" y="100"/>
                    <a:pt x="1062" y="100"/>
                    <a:pt x="1062" y="100"/>
                  </a:cubicBezTo>
                  <a:cubicBezTo>
                    <a:pt x="1062" y="265"/>
                    <a:pt x="1062" y="265"/>
                    <a:pt x="1062" y="265"/>
                  </a:cubicBezTo>
                  <a:cubicBezTo>
                    <a:pt x="831" y="361"/>
                    <a:pt x="831" y="361"/>
                    <a:pt x="831" y="361"/>
                  </a:cubicBezTo>
                  <a:cubicBezTo>
                    <a:pt x="829" y="362"/>
                    <a:pt x="826" y="362"/>
                    <a:pt x="824" y="362"/>
                  </a:cubicBezTo>
                  <a:cubicBezTo>
                    <a:pt x="423" y="362"/>
                    <a:pt x="423" y="362"/>
                    <a:pt x="423" y="362"/>
                  </a:cubicBezTo>
                  <a:cubicBezTo>
                    <a:pt x="421" y="362"/>
                    <a:pt x="419" y="362"/>
                    <a:pt x="417" y="361"/>
                  </a:cubicBezTo>
                  <a:cubicBezTo>
                    <a:pt x="280" y="300"/>
                    <a:pt x="280" y="300"/>
                    <a:pt x="280" y="300"/>
                  </a:cubicBezTo>
                  <a:cubicBezTo>
                    <a:pt x="272" y="296"/>
                    <a:pt x="261" y="300"/>
                    <a:pt x="258" y="309"/>
                  </a:cubicBezTo>
                  <a:cubicBezTo>
                    <a:pt x="253" y="318"/>
                    <a:pt x="258" y="328"/>
                    <a:pt x="266" y="332"/>
                  </a:cubicBezTo>
                  <a:cubicBezTo>
                    <a:pt x="403" y="393"/>
                    <a:pt x="403" y="393"/>
                    <a:pt x="403" y="393"/>
                  </a:cubicBezTo>
                  <a:cubicBezTo>
                    <a:pt x="409" y="395"/>
                    <a:pt x="416" y="397"/>
                    <a:pt x="423" y="397"/>
                  </a:cubicBezTo>
                  <a:cubicBezTo>
                    <a:pt x="824" y="397"/>
                    <a:pt x="824" y="397"/>
                    <a:pt x="824" y="397"/>
                  </a:cubicBezTo>
                  <a:cubicBezTo>
                    <a:pt x="831" y="397"/>
                    <a:pt x="838" y="396"/>
                    <a:pt x="844" y="393"/>
                  </a:cubicBezTo>
                  <a:cubicBezTo>
                    <a:pt x="1086" y="293"/>
                    <a:pt x="1086" y="293"/>
                    <a:pt x="1086" y="293"/>
                  </a:cubicBezTo>
                  <a:cubicBezTo>
                    <a:pt x="1093" y="291"/>
                    <a:pt x="1097" y="284"/>
                    <a:pt x="1097" y="277"/>
                  </a:cubicBezTo>
                  <a:cubicBezTo>
                    <a:pt x="1097" y="82"/>
                    <a:pt x="1097" y="82"/>
                    <a:pt x="1097" y="82"/>
                  </a:cubicBezTo>
                  <a:cubicBezTo>
                    <a:pt x="1097" y="72"/>
                    <a:pt x="1089" y="65"/>
                    <a:pt x="1080" y="65"/>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18" name="Freeform 551">
              <a:extLst>
                <a:ext uri="{FF2B5EF4-FFF2-40B4-BE49-F238E27FC236}">
                  <a16:creationId xmlns:a16="http://schemas.microsoft.com/office/drawing/2014/main" id="{8E9CDFF5-1054-B090-8F35-14584BF25D81}"/>
                </a:ext>
              </a:extLst>
            </p:cNvPr>
            <p:cNvSpPr>
              <a:spLocks/>
            </p:cNvSpPr>
            <p:nvPr/>
          </p:nvSpPr>
          <p:spPr bwMode="auto">
            <a:xfrm>
              <a:off x="8403908" y="2635251"/>
              <a:ext cx="152400" cy="153988"/>
            </a:xfrm>
            <a:custGeom>
              <a:avLst/>
              <a:gdLst>
                <a:gd name="T0" fmla="*/ 414 w 421"/>
                <a:gd name="T1" fmla="*/ 157 h 426"/>
                <a:gd name="T2" fmla="*/ 393 w 421"/>
                <a:gd name="T3" fmla="*/ 145 h 426"/>
                <a:gd name="T4" fmla="*/ 381 w 421"/>
                <a:gd name="T5" fmla="*/ 167 h 426"/>
                <a:gd name="T6" fmla="*/ 387 w 421"/>
                <a:gd name="T7" fmla="*/ 213 h 426"/>
                <a:gd name="T8" fmla="*/ 211 w 421"/>
                <a:gd name="T9" fmla="*/ 391 h 426"/>
                <a:gd name="T10" fmla="*/ 34 w 421"/>
                <a:gd name="T11" fmla="*/ 213 h 426"/>
                <a:gd name="T12" fmla="*/ 211 w 421"/>
                <a:gd name="T13" fmla="*/ 36 h 426"/>
                <a:gd name="T14" fmla="*/ 355 w 421"/>
                <a:gd name="T15" fmla="*/ 112 h 426"/>
                <a:gd name="T16" fmla="*/ 379 w 421"/>
                <a:gd name="T17" fmla="*/ 116 h 426"/>
                <a:gd name="T18" fmla="*/ 384 w 421"/>
                <a:gd name="T19" fmla="*/ 92 h 426"/>
                <a:gd name="T20" fmla="*/ 211 w 421"/>
                <a:gd name="T21" fmla="*/ 0 h 426"/>
                <a:gd name="T22" fmla="*/ 0 w 421"/>
                <a:gd name="T23" fmla="*/ 213 h 426"/>
                <a:gd name="T24" fmla="*/ 211 w 421"/>
                <a:gd name="T25" fmla="*/ 426 h 426"/>
                <a:gd name="T26" fmla="*/ 421 w 421"/>
                <a:gd name="T27" fmla="*/ 213 h 426"/>
                <a:gd name="T28" fmla="*/ 414 w 421"/>
                <a:gd name="T29" fmla="*/ 157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1" h="426">
                  <a:moveTo>
                    <a:pt x="414" y="157"/>
                  </a:moveTo>
                  <a:cubicBezTo>
                    <a:pt x="412" y="148"/>
                    <a:pt x="402" y="143"/>
                    <a:pt x="393" y="145"/>
                  </a:cubicBezTo>
                  <a:cubicBezTo>
                    <a:pt x="384" y="148"/>
                    <a:pt x="378" y="157"/>
                    <a:pt x="381" y="167"/>
                  </a:cubicBezTo>
                  <a:cubicBezTo>
                    <a:pt x="385" y="182"/>
                    <a:pt x="387" y="198"/>
                    <a:pt x="387" y="213"/>
                  </a:cubicBezTo>
                  <a:cubicBezTo>
                    <a:pt x="387" y="311"/>
                    <a:pt x="308" y="391"/>
                    <a:pt x="211" y="391"/>
                  </a:cubicBezTo>
                  <a:cubicBezTo>
                    <a:pt x="114" y="391"/>
                    <a:pt x="34" y="311"/>
                    <a:pt x="34" y="213"/>
                  </a:cubicBezTo>
                  <a:cubicBezTo>
                    <a:pt x="34" y="115"/>
                    <a:pt x="114" y="36"/>
                    <a:pt x="211" y="36"/>
                  </a:cubicBezTo>
                  <a:cubicBezTo>
                    <a:pt x="268" y="36"/>
                    <a:pt x="322" y="64"/>
                    <a:pt x="355" y="112"/>
                  </a:cubicBezTo>
                  <a:cubicBezTo>
                    <a:pt x="361" y="119"/>
                    <a:pt x="371" y="122"/>
                    <a:pt x="379" y="116"/>
                  </a:cubicBezTo>
                  <a:cubicBezTo>
                    <a:pt x="387" y="111"/>
                    <a:pt x="389" y="100"/>
                    <a:pt x="384" y="92"/>
                  </a:cubicBezTo>
                  <a:cubicBezTo>
                    <a:pt x="344" y="34"/>
                    <a:pt x="280" y="0"/>
                    <a:pt x="211" y="0"/>
                  </a:cubicBezTo>
                  <a:cubicBezTo>
                    <a:pt x="94" y="0"/>
                    <a:pt x="0" y="96"/>
                    <a:pt x="0" y="213"/>
                  </a:cubicBezTo>
                  <a:cubicBezTo>
                    <a:pt x="0" y="330"/>
                    <a:pt x="94" y="426"/>
                    <a:pt x="211" y="426"/>
                  </a:cubicBezTo>
                  <a:cubicBezTo>
                    <a:pt x="327" y="426"/>
                    <a:pt x="421" y="330"/>
                    <a:pt x="421" y="213"/>
                  </a:cubicBezTo>
                  <a:cubicBezTo>
                    <a:pt x="421" y="194"/>
                    <a:pt x="419" y="175"/>
                    <a:pt x="414" y="157"/>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19" name="Freeform 552">
              <a:extLst>
                <a:ext uri="{FF2B5EF4-FFF2-40B4-BE49-F238E27FC236}">
                  <a16:creationId xmlns:a16="http://schemas.microsoft.com/office/drawing/2014/main" id="{96F6665D-3EBE-E0C2-E44C-3913E49B0299}"/>
                </a:ext>
              </a:extLst>
            </p:cNvPr>
            <p:cNvSpPr>
              <a:spLocks noEditPoints="1"/>
            </p:cNvSpPr>
            <p:nvPr/>
          </p:nvSpPr>
          <p:spPr bwMode="auto">
            <a:xfrm>
              <a:off x="8449946" y="2663826"/>
              <a:ext cx="60325" cy="100013"/>
            </a:xfrm>
            <a:custGeom>
              <a:avLst/>
              <a:gdLst>
                <a:gd name="T0" fmla="*/ 114 w 164"/>
                <a:gd name="T1" fmla="*/ 156 h 277"/>
                <a:gd name="T2" fmla="*/ 119 w 164"/>
                <a:gd name="T3" fmla="*/ 162 h 277"/>
                <a:gd name="T4" fmla="*/ 119 w 164"/>
                <a:gd name="T5" fmla="*/ 199 h 277"/>
                <a:gd name="T6" fmla="*/ 114 w 164"/>
                <a:gd name="T7" fmla="*/ 205 h 277"/>
                <a:gd name="T8" fmla="*/ 99 w 164"/>
                <a:gd name="T9" fmla="*/ 205 h 277"/>
                <a:gd name="T10" fmla="*/ 99 w 164"/>
                <a:gd name="T11" fmla="*/ 156 h 277"/>
                <a:gd name="T12" fmla="*/ 114 w 164"/>
                <a:gd name="T13" fmla="*/ 156 h 277"/>
                <a:gd name="T14" fmla="*/ 64 w 164"/>
                <a:gd name="T15" fmla="*/ 121 h 277"/>
                <a:gd name="T16" fmla="*/ 49 w 164"/>
                <a:gd name="T17" fmla="*/ 121 h 277"/>
                <a:gd name="T18" fmla="*/ 43 w 164"/>
                <a:gd name="T19" fmla="*/ 115 h 277"/>
                <a:gd name="T20" fmla="*/ 43 w 164"/>
                <a:gd name="T21" fmla="*/ 78 h 277"/>
                <a:gd name="T22" fmla="*/ 49 w 164"/>
                <a:gd name="T23" fmla="*/ 72 h 277"/>
                <a:gd name="T24" fmla="*/ 64 w 164"/>
                <a:gd name="T25" fmla="*/ 72 h 277"/>
                <a:gd name="T26" fmla="*/ 64 w 164"/>
                <a:gd name="T27" fmla="*/ 121 h 277"/>
                <a:gd name="T28" fmla="*/ 146 w 164"/>
                <a:gd name="T29" fmla="*/ 72 h 277"/>
                <a:gd name="T30" fmla="*/ 164 w 164"/>
                <a:gd name="T31" fmla="*/ 55 h 277"/>
                <a:gd name="T32" fmla="*/ 146 w 164"/>
                <a:gd name="T33" fmla="*/ 37 h 277"/>
                <a:gd name="T34" fmla="*/ 99 w 164"/>
                <a:gd name="T35" fmla="*/ 37 h 277"/>
                <a:gd name="T36" fmla="*/ 99 w 164"/>
                <a:gd name="T37" fmla="*/ 18 h 277"/>
                <a:gd name="T38" fmla="*/ 82 w 164"/>
                <a:gd name="T39" fmla="*/ 0 h 277"/>
                <a:gd name="T40" fmla="*/ 64 w 164"/>
                <a:gd name="T41" fmla="*/ 18 h 277"/>
                <a:gd name="T42" fmla="*/ 64 w 164"/>
                <a:gd name="T43" fmla="*/ 37 h 277"/>
                <a:gd name="T44" fmla="*/ 49 w 164"/>
                <a:gd name="T45" fmla="*/ 37 h 277"/>
                <a:gd name="T46" fmla="*/ 9 w 164"/>
                <a:gd name="T47" fmla="*/ 78 h 277"/>
                <a:gd name="T48" fmla="*/ 9 w 164"/>
                <a:gd name="T49" fmla="*/ 115 h 277"/>
                <a:gd name="T50" fmla="*/ 49 w 164"/>
                <a:gd name="T51" fmla="*/ 156 h 277"/>
                <a:gd name="T52" fmla="*/ 64 w 164"/>
                <a:gd name="T53" fmla="*/ 156 h 277"/>
                <a:gd name="T54" fmla="*/ 64 w 164"/>
                <a:gd name="T55" fmla="*/ 205 h 277"/>
                <a:gd name="T56" fmla="*/ 17 w 164"/>
                <a:gd name="T57" fmla="*/ 205 h 277"/>
                <a:gd name="T58" fmla="*/ 0 w 164"/>
                <a:gd name="T59" fmla="*/ 222 h 277"/>
                <a:gd name="T60" fmla="*/ 17 w 164"/>
                <a:gd name="T61" fmla="*/ 240 h 277"/>
                <a:gd name="T62" fmla="*/ 64 w 164"/>
                <a:gd name="T63" fmla="*/ 240 h 277"/>
                <a:gd name="T64" fmla="*/ 64 w 164"/>
                <a:gd name="T65" fmla="*/ 259 h 277"/>
                <a:gd name="T66" fmla="*/ 82 w 164"/>
                <a:gd name="T67" fmla="*/ 277 h 277"/>
                <a:gd name="T68" fmla="*/ 99 w 164"/>
                <a:gd name="T69" fmla="*/ 259 h 277"/>
                <a:gd name="T70" fmla="*/ 99 w 164"/>
                <a:gd name="T71" fmla="*/ 240 h 277"/>
                <a:gd name="T72" fmla="*/ 114 w 164"/>
                <a:gd name="T73" fmla="*/ 240 h 277"/>
                <a:gd name="T74" fmla="*/ 154 w 164"/>
                <a:gd name="T75" fmla="*/ 199 h 277"/>
                <a:gd name="T76" fmla="*/ 154 w 164"/>
                <a:gd name="T77" fmla="*/ 162 h 277"/>
                <a:gd name="T78" fmla="*/ 114 w 164"/>
                <a:gd name="T79" fmla="*/ 121 h 277"/>
                <a:gd name="T80" fmla="*/ 99 w 164"/>
                <a:gd name="T81" fmla="*/ 121 h 277"/>
                <a:gd name="T82" fmla="*/ 99 w 164"/>
                <a:gd name="T83" fmla="*/ 72 h 277"/>
                <a:gd name="T84" fmla="*/ 146 w 164"/>
                <a:gd name="T85" fmla="*/ 72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4" h="277">
                  <a:moveTo>
                    <a:pt x="114" y="156"/>
                  </a:moveTo>
                  <a:cubicBezTo>
                    <a:pt x="117" y="156"/>
                    <a:pt x="119" y="159"/>
                    <a:pt x="119" y="162"/>
                  </a:cubicBezTo>
                  <a:cubicBezTo>
                    <a:pt x="119" y="199"/>
                    <a:pt x="119" y="199"/>
                    <a:pt x="119" y="199"/>
                  </a:cubicBezTo>
                  <a:cubicBezTo>
                    <a:pt x="119" y="202"/>
                    <a:pt x="117" y="205"/>
                    <a:pt x="114" y="205"/>
                  </a:cubicBezTo>
                  <a:cubicBezTo>
                    <a:pt x="99" y="205"/>
                    <a:pt x="99" y="205"/>
                    <a:pt x="99" y="205"/>
                  </a:cubicBezTo>
                  <a:cubicBezTo>
                    <a:pt x="99" y="156"/>
                    <a:pt x="99" y="156"/>
                    <a:pt x="99" y="156"/>
                  </a:cubicBezTo>
                  <a:cubicBezTo>
                    <a:pt x="114" y="156"/>
                    <a:pt x="114" y="156"/>
                    <a:pt x="114" y="156"/>
                  </a:cubicBezTo>
                  <a:close/>
                  <a:moveTo>
                    <a:pt x="64" y="121"/>
                  </a:moveTo>
                  <a:cubicBezTo>
                    <a:pt x="49" y="121"/>
                    <a:pt x="49" y="121"/>
                    <a:pt x="49" y="121"/>
                  </a:cubicBezTo>
                  <a:cubicBezTo>
                    <a:pt x="46" y="121"/>
                    <a:pt x="43" y="118"/>
                    <a:pt x="43" y="115"/>
                  </a:cubicBezTo>
                  <a:cubicBezTo>
                    <a:pt x="43" y="78"/>
                    <a:pt x="43" y="78"/>
                    <a:pt x="43" y="78"/>
                  </a:cubicBezTo>
                  <a:cubicBezTo>
                    <a:pt x="43" y="75"/>
                    <a:pt x="46" y="72"/>
                    <a:pt x="49" y="72"/>
                  </a:cubicBezTo>
                  <a:cubicBezTo>
                    <a:pt x="64" y="72"/>
                    <a:pt x="64" y="72"/>
                    <a:pt x="64" y="72"/>
                  </a:cubicBezTo>
                  <a:lnTo>
                    <a:pt x="64" y="121"/>
                  </a:lnTo>
                  <a:close/>
                  <a:moveTo>
                    <a:pt x="146" y="72"/>
                  </a:moveTo>
                  <a:cubicBezTo>
                    <a:pt x="156" y="72"/>
                    <a:pt x="164" y="65"/>
                    <a:pt x="164" y="55"/>
                  </a:cubicBezTo>
                  <a:cubicBezTo>
                    <a:pt x="164" y="45"/>
                    <a:pt x="156" y="37"/>
                    <a:pt x="146" y="37"/>
                  </a:cubicBezTo>
                  <a:cubicBezTo>
                    <a:pt x="99" y="37"/>
                    <a:pt x="99" y="37"/>
                    <a:pt x="99" y="37"/>
                  </a:cubicBezTo>
                  <a:cubicBezTo>
                    <a:pt x="99" y="18"/>
                    <a:pt x="99" y="18"/>
                    <a:pt x="99" y="18"/>
                  </a:cubicBezTo>
                  <a:cubicBezTo>
                    <a:pt x="99" y="8"/>
                    <a:pt x="91" y="0"/>
                    <a:pt x="82" y="0"/>
                  </a:cubicBezTo>
                  <a:cubicBezTo>
                    <a:pt x="72" y="0"/>
                    <a:pt x="64" y="8"/>
                    <a:pt x="64" y="18"/>
                  </a:cubicBezTo>
                  <a:cubicBezTo>
                    <a:pt x="64" y="37"/>
                    <a:pt x="64" y="37"/>
                    <a:pt x="64" y="37"/>
                  </a:cubicBezTo>
                  <a:cubicBezTo>
                    <a:pt x="49" y="37"/>
                    <a:pt x="49" y="37"/>
                    <a:pt x="49" y="37"/>
                  </a:cubicBezTo>
                  <a:cubicBezTo>
                    <a:pt x="27" y="37"/>
                    <a:pt x="9" y="55"/>
                    <a:pt x="9" y="78"/>
                  </a:cubicBezTo>
                  <a:cubicBezTo>
                    <a:pt x="9" y="115"/>
                    <a:pt x="9" y="115"/>
                    <a:pt x="9" y="115"/>
                  </a:cubicBezTo>
                  <a:cubicBezTo>
                    <a:pt x="9" y="137"/>
                    <a:pt x="27" y="156"/>
                    <a:pt x="49" y="156"/>
                  </a:cubicBezTo>
                  <a:cubicBezTo>
                    <a:pt x="64" y="156"/>
                    <a:pt x="64" y="156"/>
                    <a:pt x="64" y="156"/>
                  </a:cubicBezTo>
                  <a:cubicBezTo>
                    <a:pt x="64" y="205"/>
                    <a:pt x="64" y="205"/>
                    <a:pt x="64" y="205"/>
                  </a:cubicBezTo>
                  <a:cubicBezTo>
                    <a:pt x="17" y="205"/>
                    <a:pt x="17" y="205"/>
                    <a:pt x="17" y="205"/>
                  </a:cubicBezTo>
                  <a:cubicBezTo>
                    <a:pt x="7" y="205"/>
                    <a:pt x="0" y="212"/>
                    <a:pt x="0" y="222"/>
                  </a:cubicBezTo>
                  <a:cubicBezTo>
                    <a:pt x="0" y="232"/>
                    <a:pt x="7" y="240"/>
                    <a:pt x="17" y="240"/>
                  </a:cubicBezTo>
                  <a:cubicBezTo>
                    <a:pt x="64" y="240"/>
                    <a:pt x="64" y="240"/>
                    <a:pt x="64" y="240"/>
                  </a:cubicBezTo>
                  <a:cubicBezTo>
                    <a:pt x="64" y="259"/>
                    <a:pt x="64" y="259"/>
                    <a:pt x="64" y="259"/>
                  </a:cubicBezTo>
                  <a:cubicBezTo>
                    <a:pt x="64" y="269"/>
                    <a:pt x="72" y="277"/>
                    <a:pt x="82" y="277"/>
                  </a:cubicBezTo>
                  <a:cubicBezTo>
                    <a:pt x="91" y="277"/>
                    <a:pt x="99" y="269"/>
                    <a:pt x="99" y="259"/>
                  </a:cubicBezTo>
                  <a:cubicBezTo>
                    <a:pt x="99" y="240"/>
                    <a:pt x="99" y="240"/>
                    <a:pt x="99" y="240"/>
                  </a:cubicBezTo>
                  <a:cubicBezTo>
                    <a:pt x="114" y="240"/>
                    <a:pt x="114" y="240"/>
                    <a:pt x="114" y="240"/>
                  </a:cubicBezTo>
                  <a:cubicBezTo>
                    <a:pt x="136" y="240"/>
                    <a:pt x="154" y="221"/>
                    <a:pt x="154" y="199"/>
                  </a:cubicBezTo>
                  <a:cubicBezTo>
                    <a:pt x="154" y="162"/>
                    <a:pt x="154" y="162"/>
                    <a:pt x="154" y="162"/>
                  </a:cubicBezTo>
                  <a:cubicBezTo>
                    <a:pt x="154" y="139"/>
                    <a:pt x="136" y="121"/>
                    <a:pt x="114" y="121"/>
                  </a:cubicBezTo>
                  <a:cubicBezTo>
                    <a:pt x="99" y="121"/>
                    <a:pt x="99" y="121"/>
                    <a:pt x="99" y="121"/>
                  </a:cubicBezTo>
                  <a:cubicBezTo>
                    <a:pt x="99" y="72"/>
                    <a:pt x="99" y="72"/>
                    <a:pt x="99" y="72"/>
                  </a:cubicBezTo>
                  <a:lnTo>
                    <a:pt x="146" y="72"/>
                  </a:ln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0" name="Freeform 553">
              <a:extLst>
                <a:ext uri="{FF2B5EF4-FFF2-40B4-BE49-F238E27FC236}">
                  <a16:creationId xmlns:a16="http://schemas.microsoft.com/office/drawing/2014/main" id="{902524D6-444F-8A74-83FB-AD51075DAA25}"/>
                </a:ext>
              </a:extLst>
            </p:cNvPr>
            <p:cNvSpPr>
              <a:spLocks noEditPoints="1"/>
            </p:cNvSpPr>
            <p:nvPr/>
          </p:nvSpPr>
          <p:spPr bwMode="auto">
            <a:xfrm>
              <a:off x="8599171" y="2700339"/>
              <a:ext cx="82550" cy="85725"/>
            </a:xfrm>
            <a:custGeom>
              <a:avLst/>
              <a:gdLst>
                <a:gd name="T0" fmla="*/ 123 w 228"/>
                <a:gd name="T1" fmla="*/ 151 h 240"/>
                <a:gd name="T2" fmla="*/ 114 w 228"/>
                <a:gd name="T3" fmla="*/ 165 h 240"/>
                <a:gd name="T4" fmla="*/ 105 w 228"/>
                <a:gd name="T5" fmla="*/ 151 h 240"/>
                <a:gd name="T6" fmla="*/ 70 w 228"/>
                <a:gd name="T7" fmla="*/ 120 h 240"/>
                <a:gd name="T8" fmla="*/ 105 w 228"/>
                <a:gd name="T9" fmla="*/ 89 h 240"/>
                <a:gd name="T10" fmla="*/ 114 w 228"/>
                <a:gd name="T11" fmla="*/ 75 h 240"/>
                <a:gd name="T12" fmla="*/ 123 w 228"/>
                <a:gd name="T13" fmla="*/ 89 h 240"/>
                <a:gd name="T14" fmla="*/ 159 w 228"/>
                <a:gd name="T15" fmla="*/ 120 h 240"/>
                <a:gd name="T16" fmla="*/ 123 w 228"/>
                <a:gd name="T17" fmla="*/ 151 h 240"/>
                <a:gd name="T18" fmla="*/ 213 w 228"/>
                <a:gd name="T19" fmla="*/ 103 h 240"/>
                <a:gd name="T20" fmla="*/ 151 w 228"/>
                <a:gd name="T21" fmla="*/ 67 h 240"/>
                <a:gd name="T22" fmla="*/ 132 w 228"/>
                <a:gd name="T23" fmla="*/ 16 h 240"/>
                <a:gd name="T24" fmla="*/ 114 w 228"/>
                <a:gd name="T25" fmla="*/ 0 h 240"/>
                <a:gd name="T26" fmla="*/ 97 w 228"/>
                <a:gd name="T27" fmla="*/ 16 h 240"/>
                <a:gd name="T28" fmla="*/ 78 w 228"/>
                <a:gd name="T29" fmla="*/ 67 h 240"/>
                <a:gd name="T30" fmla="*/ 15 w 228"/>
                <a:gd name="T31" fmla="*/ 103 h 240"/>
                <a:gd name="T32" fmla="*/ 0 w 228"/>
                <a:gd name="T33" fmla="*/ 120 h 240"/>
                <a:gd name="T34" fmla="*/ 15 w 228"/>
                <a:gd name="T35" fmla="*/ 137 h 240"/>
                <a:gd name="T36" fmla="*/ 78 w 228"/>
                <a:gd name="T37" fmla="*/ 172 h 240"/>
                <a:gd name="T38" fmla="*/ 97 w 228"/>
                <a:gd name="T39" fmla="*/ 223 h 240"/>
                <a:gd name="T40" fmla="*/ 114 w 228"/>
                <a:gd name="T41" fmla="*/ 240 h 240"/>
                <a:gd name="T42" fmla="*/ 132 w 228"/>
                <a:gd name="T43" fmla="*/ 223 h 240"/>
                <a:gd name="T44" fmla="*/ 151 w 228"/>
                <a:gd name="T45" fmla="*/ 172 h 240"/>
                <a:gd name="T46" fmla="*/ 213 w 228"/>
                <a:gd name="T47" fmla="*/ 137 h 240"/>
                <a:gd name="T48" fmla="*/ 228 w 228"/>
                <a:gd name="T49" fmla="*/ 120 h 240"/>
                <a:gd name="T50" fmla="*/ 213 w 228"/>
                <a:gd name="T51" fmla="*/ 1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8" h="240">
                  <a:moveTo>
                    <a:pt x="123" y="151"/>
                  </a:moveTo>
                  <a:cubicBezTo>
                    <a:pt x="120" y="155"/>
                    <a:pt x="117" y="160"/>
                    <a:pt x="114" y="165"/>
                  </a:cubicBezTo>
                  <a:cubicBezTo>
                    <a:pt x="112" y="160"/>
                    <a:pt x="108" y="155"/>
                    <a:pt x="105" y="151"/>
                  </a:cubicBezTo>
                  <a:cubicBezTo>
                    <a:pt x="94" y="137"/>
                    <a:pt x="81" y="127"/>
                    <a:pt x="70" y="120"/>
                  </a:cubicBezTo>
                  <a:cubicBezTo>
                    <a:pt x="81" y="112"/>
                    <a:pt x="94" y="103"/>
                    <a:pt x="105" y="89"/>
                  </a:cubicBezTo>
                  <a:cubicBezTo>
                    <a:pt x="108" y="84"/>
                    <a:pt x="112" y="79"/>
                    <a:pt x="114" y="75"/>
                  </a:cubicBezTo>
                  <a:cubicBezTo>
                    <a:pt x="117" y="79"/>
                    <a:pt x="120" y="84"/>
                    <a:pt x="123" y="89"/>
                  </a:cubicBezTo>
                  <a:cubicBezTo>
                    <a:pt x="134" y="103"/>
                    <a:pt x="147" y="112"/>
                    <a:pt x="159" y="120"/>
                  </a:cubicBezTo>
                  <a:cubicBezTo>
                    <a:pt x="147" y="127"/>
                    <a:pt x="134" y="137"/>
                    <a:pt x="123" y="151"/>
                  </a:cubicBezTo>
                  <a:close/>
                  <a:moveTo>
                    <a:pt x="213" y="103"/>
                  </a:moveTo>
                  <a:cubicBezTo>
                    <a:pt x="202" y="101"/>
                    <a:pt x="172" y="95"/>
                    <a:pt x="151" y="67"/>
                  </a:cubicBezTo>
                  <a:cubicBezTo>
                    <a:pt x="136" y="48"/>
                    <a:pt x="132" y="27"/>
                    <a:pt x="132" y="16"/>
                  </a:cubicBezTo>
                  <a:cubicBezTo>
                    <a:pt x="131" y="7"/>
                    <a:pt x="123" y="0"/>
                    <a:pt x="114" y="0"/>
                  </a:cubicBezTo>
                  <a:cubicBezTo>
                    <a:pt x="105" y="0"/>
                    <a:pt x="98" y="7"/>
                    <a:pt x="97" y="16"/>
                  </a:cubicBezTo>
                  <a:cubicBezTo>
                    <a:pt x="96" y="27"/>
                    <a:pt x="93" y="48"/>
                    <a:pt x="78" y="67"/>
                  </a:cubicBezTo>
                  <a:cubicBezTo>
                    <a:pt x="57" y="95"/>
                    <a:pt x="27" y="101"/>
                    <a:pt x="15" y="103"/>
                  </a:cubicBezTo>
                  <a:cubicBezTo>
                    <a:pt x="6" y="104"/>
                    <a:pt x="0" y="111"/>
                    <a:pt x="0" y="120"/>
                  </a:cubicBezTo>
                  <a:cubicBezTo>
                    <a:pt x="0" y="129"/>
                    <a:pt x="6" y="136"/>
                    <a:pt x="15" y="137"/>
                  </a:cubicBezTo>
                  <a:cubicBezTo>
                    <a:pt x="27" y="139"/>
                    <a:pt x="57" y="145"/>
                    <a:pt x="78" y="172"/>
                  </a:cubicBezTo>
                  <a:cubicBezTo>
                    <a:pt x="93" y="192"/>
                    <a:pt x="96" y="213"/>
                    <a:pt x="97" y="223"/>
                  </a:cubicBezTo>
                  <a:cubicBezTo>
                    <a:pt x="98" y="233"/>
                    <a:pt x="105" y="240"/>
                    <a:pt x="114" y="240"/>
                  </a:cubicBezTo>
                  <a:cubicBezTo>
                    <a:pt x="123" y="240"/>
                    <a:pt x="131" y="233"/>
                    <a:pt x="132" y="223"/>
                  </a:cubicBezTo>
                  <a:cubicBezTo>
                    <a:pt x="132" y="213"/>
                    <a:pt x="136" y="192"/>
                    <a:pt x="151" y="172"/>
                  </a:cubicBezTo>
                  <a:cubicBezTo>
                    <a:pt x="172" y="145"/>
                    <a:pt x="202" y="139"/>
                    <a:pt x="213" y="137"/>
                  </a:cubicBezTo>
                  <a:cubicBezTo>
                    <a:pt x="222" y="136"/>
                    <a:pt x="228" y="129"/>
                    <a:pt x="228" y="120"/>
                  </a:cubicBezTo>
                  <a:cubicBezTo>
                    <a:pt x="228" y="111"/>
                    <a:pt x="222" y="104"/>
                    <a:pt x="213" y="103"/>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1" name="Freeform 554">
              <a:extLst>
                <a:ext uri="{FF2B5EF4-FFF2-40B4-BE49-F238E27FC236}">
                  <a16:creationId xmlns:a16="http://schemas.microsoft.com/office/drawing/2014/main" id="{2FCAA28C-F9B9-4E43-E989-D62C027106F9}"/>
                </a:ext>
              </a:extLst>
            </p:cNvPr>
            <p:cNvSpPr>
              <a:spLocks noEditPoints="1"/>
            </p:cNvSpPr>
            <p:nvPr/>
          </p:nvSpPr>
          <p:spPr bwMode="auto">
            <a:xfrm>
              <a:off x="8442008" y="2540001"/>
              <a:ext cx="82550" cy="87313"/>
            </a:xfrm>
            <a:custGeom>
              <a:avLst/>
              <a:gdLst>
                <a:gd name="T0" fmla="*/ 124 w 228"/>
                <a:gd name="T1" fmla="*/ 151 h 240"/>
                <a:gd name="T2" fmla="*/ 114 w 228"/>
                <a:gd name="T3" fmla="*/ 165 h 240"/>
                <a:gd name="T4" fmla="*/ 104 w 228"/>
                <a:gd name="T5" fmla="*/ 151 h 240"/>
                <a:gd name="T6" fmla="*/ 69 w 228"/>
                <a:gd name="T7" fmla="*/ 120 h 240"/>
                <a:gd name="T8" fmla="*/ 104 w 228"/>
                <a:gd name="T9" fmla="*/ 89 h 240"/>
                <a:gd name="T10" fmla="*/ 114 w 228"/>
                <a:gd name="T11" fmla="*/ 75 h 240"/>
                <a:gd name="T12" fmla="*/ 124 w 228"/>
                <a:gd name="T13" fmla="*/ 89 h 240"/>
                <a:gd name="T14" fmla="*/ 159 w 228"/>
                <a:gd name="T15" fmla="*/ 120 h 240"/>
                <a:gd name="T16" fmla="*/ 124 w 228"/>
                <a:gd name="T17" fmla="*/ 151 h 240"/>
                <a:gd name="T18" fmla="*/ 213 w 228"/>
                <a:gd name="T19" fmla="*/ 103 h 240"/>
                <a:gd name="T20" fmla="*/ 150 w 228"/>
                <a:gd name="T21" fmla="*/ 67 h 240"/>
                <a:gd name="T22" fmla="*/ 131 w 228"/>
                <a:gd name="T23" fmla="*/ 17 h 240"/>
                <a:gd name="T24" fmla="*/ 114 w 228"/>
                <a:gd name="T25" fmla="*/ 0 h 240"/>
                <a:gd name="T26" fmla="*/ 97 w 228"/>
                <a:gd name="T27" fmla="*/ 17 h 240"/>
                <a:gd name="T28" fmla="*/ 77 w 228"/>
                <a:gd name="T29" fmla="*/ 67 h 240"/>
                <a:gd name="T30" fmla="*/ 15 w 228"/>
                <a:gd name="T31" fmla="*/ 103 h 240"/>
                <a:gd name="T32" fmla="*/ 0 w 228"/>
                <a:gd name="T33" fmla="*/ 120 h 240"/>
                <a:gd name="T34" fmla="*/ 15 w 228"/>
                <a:gd name="T35" fmla="*/ 137 h 240"/>
                <a:gd name="T36" fmla="*/ 77 w 228"/>
                <a:gd name="T37" fmla="*/ 173 h 240"/>
                <a:gd name="T38" fmla="*/ 97 w 228"/>
                <a:gd name="T39" fmla="*/ 224 h 240"/>
                <a:gd name="T40" fmla="*/ 114 w 228"/>
                <a:gd name="T41" fmla="*/ 240 h 240"/>
                <a:gd name="T42" fmla="*/ 131 w 228"/>
                <a:gd name="T43" fmla="*/ 224 h 240"/>
                <a:gd name="T44" fmla="*/ 150 w 228"/>
                <a:gd name="T45" fmla="*/ 173 h 240"/>
                <a:gd name="T46" fmla="*/ 213 w 228"/>
                <a:gd name="T47" fmla="*/ 137 h 240"/>
                <a:gd name="T48" fmla="*/ 228 w 228"/>
                <a:gd name="T49" fmla="*/ 120 h 240"/>
                <a:gd name="T50" fmla="*/ 213 w 228"/>
                <a:gd name="T51" fmla="*/ 1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8" h="240">
                  <a:moveTo>
                    <a:pt x="124" y="151"/>
                  </a:moveTo>
                  <a:cubicBezTo>
                    <a:pt x="120" y="156"/>
                    <a:pt x="117" y="160"/>
                    <a:pt x="114" y="165"/>
                  </a:cubicBezTo>
                  <a:cubicBezTo>
                    <a:pt x="111" y="160"/>
                    <a:pt x="108" y="156"/>
                    <a:pt x="104" y="151"/>
                  </a:cubicBezTo>
                  <a:cubicBezTo>
                    <a:pt x="93" y="137"/>
                    <a:pt x="81" y="127"/>
                    <a:pt x="69" y="120"/>
                  </a:cubicBezTo>
                  <a:cubicBezTo>
                    <a:pt x="81" y="113"/>
                    <a:pt x="93" y="103"/>
                    <a:pt x="104" y="89"/>
                  </a:cubicBezTo>
                  <a:cubicBezTo>
                    <a:pt x="108" y="85"/>
                    <a:pt x="111" y="80"/>
                    <a:pt x="114" y="75"/>
                  </a:cubicBezTo>
                  <a:cubicBezTo>
                    <a:pt x="117" y="80"/>
                    <a:pt x="120" y="85"/>
                    <a:pt x="124" y="89"/>
                  </a:cubicBezTo>
                  <a:cubicBezTo>
                    <a:pt x="134" y="103"/>
                    <a:pt x="147" y="113"/>
                    <a:pt x="159" y="120"/>
                  </a:cubicBezTo>
                  <a:cubicBezTo>
                    <a:pt x="147" y="127"/>
                    <a:pt x="134" y="137"/>
                    <a:pt x="124" y="151"/>
                  </a:cubicBezTo>
                  <a:close/>
                  <a:moveTo>
                    <a:pt x="213" y="103"/>
                  </a:moveTo>
                  <a:cubicBezTo>
                    <a:pt x="201" y="102"/>
                    <a:pt x="172" y="94"/>
                    <a:pt x="150" y="67"/>
                  </a:cubicBezTo>
                  <a:cubicBezTo>
                    <a:pt x="135" y="48"/>
                    <a:pt x="132" y="27"/>
                    <a:pt x="131" y="17"/>
                  </a:cubicBezTo>
                  <a:cubicBezTo>
                    <a:pt x="131" y="8"/>
                    <a:pt x="123" y="0"/>
                    <a:pt x="114" y="0"/>
                  </a:cubicBezTo>
                  <a:cubicBezTo>
                    <a:pt x="105" y="0"/>
                    <a:pt x="97" y="8"/>
                    <a:pt x="97" y="17"/>
                  </a:cubicBezTo>
                  <a:cubicBezTo>
                    <a:pt x="96" y="27"/>
                    <a:pt x="92" y="48"/>
                    <a:pt x="77" y="67"/>
                  </a:cubicBezTo>
                  <a:cubicBezTo>
                    <a:pt x="56" y="94"/>
                    <a:pt x="27" y="102"/>
                    <a:pt x="15" y="103"/>
                  </a:cubicBezTo>
                  <a:cubicBezTo>
                    <a:pt x="6" y="104"/>
                    <a:pt x="0" y="111"/>
                    <a:pt x="0" y="120"/>
                  </a:cubicBezTo>
                  <a:cubicBezTo>
                    <a:pt x="0" y="129"/>
                    <a:pt x="6" y="136"/>
                    <a:pt x="15" y="137"/>
                  </a:cubicBezTo>
                  <a:cubicBezTo>
                    <a:pt x="27" y="139"/>
                    <a:pt x="56" y="146"/>
                    <a:pt x="77" y="173"/>
                  </a:cubicBezTo>
                  <a:cubicBezTo>
                    <a:pt x="92" y="192"/>
                    <a:pt x="96" y="213"/>
                    <a:pt x="97" y="224"/>
                  </a:cubicBezTo>
                  <a:cubicBezTo>
                    <a:pt x="97" y="233"/>
                    <a:pt x="105" y="240"/>
                    <a:pt x="114" y="240"/>
                  </a:cubicBezTo>
                  <a:cubicBezTo>
                    <a:pt x="123" y="240"/>
                    <a:pt x="131" y="233"/>
                    <a:pt x="131" y="224"/>
                  </a:cubicBezTo>
                  <a:cubicBezTo>
                    <a:pt x="132" y="213"/>
                    <a:pt x="135" y="192"/>
                    <a:pt x="150" y="173"/>
                  </a:cubicBezTo>
                  <a:cubicBezTo>
                    <a:pt x="172" y="146"/>
                    <a:pt x="201" y="139"/>
                    <a:pt x="213" y="137"/>
                  </a:cubicBezTo>
                  <a:cubicBezTo>
                    <a:pt x="222" y="136"/>
                    <a:pt x="228" y="129"/>
                    <a:pt x="228" y="120"/>
                  </a:cubicBezTo>
                  <a:cubicBezTo>
                    <a:pt x="228" y="111"/>
                    <a:pt x="222" y="104"/>
                    <a:pt x="213" y="103"/>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22" name="Freeform 555">
              <a:extLst>
                <a:ext uri="{FF2B5EF4-FFF2-40B4-BE49-F238E27FC236}">
                  <a16:creationId xmlns:a16="http://schemas.microsoft.com/office/drawing/2014/main" id="{A61D9CCF-72D9-B36A-80FA-02E55AF28089}"/>
                </a:ext>
              </a:extLst>
            </p:cNvPr>
            <p:cNvSpPr>
              <a:spLocks noEditPoints="1"/>
            </p:cNvSpPr>
            <p:nvPr/>
          </p:nvSpPr>
          <p:spPr bwMode="auto">
            <a:xfrm>
              <a:off x="8284846" y="2700339"/>
              <a:ext cx="82550" cy="85725"/>
            </a:xfrm>
            <a:custGeom>
              <a:avLst/>
              <a:gdLst>
                <a:gd name="T0" fmla="*/ 123 w 228"/>
                <a:gd name="T1" fmla="*/ 151 h 240"/>
                <a:gd name="T2" fmla="*/ 113 w 228"/>
                <a:gd name="T3" fmla="*/ 165 h 240"/>
                <a:gd name="T4" fmla="*/ 104 w 228"/>
                <a:gd name="T5" fmla="*/ 151 h 240"/>
                <a:gd name="T6" fmla="*/ 69 w 228"/>
                <a:gd name="T7" fmla="*/ 120 h 240"/>
                <a:gd name="T8" fmla="*/ 104 w 228"/>
                <a:gd name="T9" fmla="*/ 89 h 240"/>
                <a:gd name="T10" fmla="*/ 113 w 228"/>
                <a:gd name="T11" fmla="*/ 75 h 240"/>
                <a:gd name="T12" fmla="*/ 123 w 228"/>
                <a:gd name="T13" fmla="*/ 89 h 240"/>
                <a:gd name="T14" fmla="*/ 158 w 228"/>
                <a:gd name="T15" fmla="*/ 120 h 240"/>
                <a:gd name="T16" fmla="*/ 123 w 228"/>
                <a:gd name="T17" fmla="*/ 151 h 240"/>
                <a:gd name="T18" fmla="*/ 213 w 228"/>
                <a:gd name="T19" fmla="*/ 103 h 240"/>
                <a:gd name="T20" fmla="*/ 150 w 228"/>
                <a:gd name="T21" fmla="*/ 67 h 240"/>
                <a:gd name="T22" fmla="*/ 131 w 228"/>
                <a:gd name="T23" fmla="*/ 16 h 240"/>
                <a:gd name="T24" fmla="*/ 113 w 228"/>
                <a:gd name="T25" fmla="*/ 0 h 240"/>
                <a:gd name="T26" fmla="*/ 96 w 228"/>
                <a:gd name="T27" fmla="*/ 16 h 240"/>
                <a:gd name="T28" fmla="*/ 77 w 228"/>
                <a:gd name="T29" fmla="*/ 67 h 240"/>
                <a:gd name="T30" fmla="*/ 14 w 228"/>
                <a:gd name="T31" fmla="*/ 103 h 240"/>
                <a:gd name="T32" fmla="*/ 0 w 228"/>
                <a:gd name="T33" fmla="*/ 120 h 240"/>
                <a:gd name="T34" fmla="*/ 14 w 228"/>
                <a:gd name="T35" fmla="*/ 137 h 240"/>
                <a:gd name="T36" fmla="*/ 77 w 228"/>
                <a:gd name="T37" fmla="*/ 172 h 240"/>
                <a:gd name="T38" fmla="*/ 96 w 228"/>
                <a:gd name="T39" fmla="*/ 223 h 240"/>
                <a:gd name="T40" fmla="*/ 113 w 228"/>
                <a:gd name="T41" fmla="*/ 240 h 240"/>
                <a:gd name="T42" fmla="*/ 131 w 228"/>
                <a:gd name="T43" fmla="*/ 223 h 240"/>
                <a:gd name="T44" fmla="*/ 150 w 228"/>
                <a:gd name="T45" fmla="*/ 172 h 240"/>
                <a:gd name="T46" fmla="*/ 213 w 228"/>
                <a:gd name="T47" fmla="*/ 137 h 240"/>
                <a:gd name="T48" fmla="*/ 228 w 228"/>
                <a:gd name="T49" fmla="*/ 120 h 240"/>
                <a:gd name="T50" fmla="*/ 213 w 228"/>
                <a:gd name="T51" fmla="*/ 103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8" h="240">
                  <a:moveTo>
                    <a:pt x="123" y="151"/>
                  </a:moveTo>
                  <a:cubicBezTo>
                    <a:pt x="119" y="155"/>
                    <a:pt x="116" y="160"/>
                    <a:pt x="113" y="165"/>
                  </a:cubicBezTo>
                  <a:cubicBezTo>
                    <a:pt x="111" y="160"/>
                    <a:pt x="107" y="155"/>
                    <a:pt x="104" y="151"/>
                  </a:cubicBezTo>
                  <a:cubicBezTo>
                    <a:pt x="93" y="137"/>
                    <a:pt x="81" y="127"/>
                    <a:pt x="69" y="120"/>
                  </a:cubicBezTo>
                  <a:cubicBezTo>
                    <a:pt x="81" y="112"/>
                    <a:pt x="93" y="103"/>
                    <a:pt x="104" y="89"/>
                  </a:cubicBezTo>
                  <a:cubicBezTo>
                    <a:pt x="107" y="84"/>
                    <a:pt x="111" y="79"/>
                    <a:pt x="113" y="75"/>
                  </a:cubicBezTo>
                  <a:cubicBezTo>
                    <a:pt x="116" y="79"/>
                    <a:pt x="119" y="84"/>
                    <a:pt x="123" y="89"/>
                  </a:cubicBezTo>
                  <a:cubicBezTo>
                    <a:pt x="134" y="103"/>
                    <a:pt x="146" y="112"/>
                    <a:pt x="158" y="120"/>
                  </a:cubicBezTo>
                  <a:cubicBezTo>
                    <a:pt x="146" y="127"/>
                    <a:pt x="134" y="137"/>
                    <a:pt x="123" y="151"/>
                  </a:cubicBezTo>
                  <a:close/>
                  <a:moveTo>
                    <a:pt x="213" y="103"/>
                  </a:moveTo>
                  <a:cubicBezTo>
                    <a:pt x="201" y="101"/>
                    <a:pt x="171" y="95"/>
                    <a:pt x="150" y="67"/>
                  </a:cubicBezTo>
                  <a:cubicBezTo>
                    <a:pt x="135" y="48"/>
                    <a:pt x="132" y="27"/>
                    <a:pt x="131" y="16"/>
                  </a:cubicBezTo>
                  <a:cubicBezTo>
                    <a:pt x="130" y="7"/>
                    <a:pt x="123" y="0"/>
                    <a:pt x="113" y="0"/>
                  </a:cubicBezTo>
                  <a:cubicBezTo>
                    <a:pt x="104" y="0"/>
                    <a:pt x="97" y="7"/>
                    <a:pt x="96" y="16"/>
                  </a:cubicBezTo>
                  <a:cubicBezTo>
                    <a:pt x="96" y="27"/>
                    <a:pt x="92" y="48"/>
                    <a:pt x="77" y="67"/>
                  </a:cubicBezTo>
                  <a:cubicBezTo>
                    <a:pt x="56" y="95"/>
                    <a:pt x="26" y="101"/>
                    <a:pt x="14" y="103"/>
                  </a:cubicBezTo>
                  <a:cubicBezTo>
                    <a:pt x="6" y="104"/>
                    <a:pt x="0" y="111"/>
                    <a:pt x="0" y="120"/>
                  </a:cubicBezTo>
                  <a:cubicBezTo>
                    <a:pt x="0" y="129"/>
                    <a:pt x="6" y="136"/>
                    <a:pt x="14" y="137"/>
                  </a:cubicBezTo>
                  <a:cubicBezTo>
                    <a:pt x="26" y="139"/>
                    <a:pt x="56" y="145"/>
                    <a:pt x="77" y="172"/>
                  </a:cubicBezTo>
                  <a:cubicBezTo>
                    <a:pt x="92" y="192"/>
                    <a:pt x="96" y="213"/>
                    <a:pt x="96" y="223"/>
                  </a:cubicBezTo>
                  <a:cubicBezTo>
                    <a:pt x="97" y="233"/>
                    <a:pt x="104" y="240"/>
                    <a:pt x="113" y="240"/>
                  </a:cubicBezTo>
                  <a:cubicBezTo>
                    <a:pt x="123" y="240"/>
                    <a:pt x="130" y="233"/>
                    <a:pt x="131" y="223"/>
                  </a:cubicBezTo>
                  <a:cubicBezTo>
                    <a:pt x="132" y="213"/>
                    <a:pt x="135" y="192"/>
                    <a:pt x="150" y="172"/>
                  </a:cubicBezTo>
                  <a:cubicBezTo>
                    <a:pt x="171" y="145"/>
                    <a:pt x="201" y="139"/>
                    <a:pt x="213" y="137"/>
                  </a:cubicBezTo>
                  <a:cubicBezTo>
                    <a:pt x="221" y="136"/>
                    <a:pt x="228" y="129"/>
                    <a:pt x="228" y="120"/>
                  </a:cubicBezTo>
                  <a:cubicBezTo>
                    <a:pt x="228" y="111"/>
                    <a:pt x="221" y="104"/>
                    <a:pt x="213" y="103"/>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grpSp>
    </p:spTree>
    <p:extLst>
      <p:ext uri="{BB962C8B-B14F-4D97-AF65-F5344CB8AC3E}">
        <p14:creationId xmlns:p14="http://schemas.microsoft.com/office/powerpoint/2010/main" val="1696378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dirty="0"/>
              <a:t>Topmanagers zijn (zeer) positief over de verwachtingen voor 2025, ondanks diverse uitdagingen.</a:t>
            </a:r>
          </a:p>
          <a:p>
            <a:pPr marL="1200150" lvl="2" indent="-285750">
              <a:buFont typeface="Arial" panose="020B0604020202020204" pitchFamily="34" charset="0"/>
              <a:buChar char="•"/>
            </a:pPr>
            <a:r>
              <a:rPr lang="nl-NL" dirty="0"/>
              <a:t>De toenemende inzet van AI, hogere financiële kosten en cyberbeveiliging blijven de belangrijkste zorgen.</a:t>
            </a:r>
          </a:p>
          <a:p>
            <a:pPr marL="1200150" lvl="2" indent="-285750">
              <a:buFont typeface="Arial" panose="020B0604020202020204" pitchFamily="34" charset="0"/>
              <a:buChar char="•"/>
            </a:pPr>
            <a:r>
              <a:rPr lang="nl-NL" dirty="0"/>
              <a:t>De impact van hoge energieprijzen en inflatie wordt dit jaar prominenter ervaren.</a:t>
            </a:r>
          </a:p>
          <a:p>
            <a:pPr marL="1200150" lvl="2" indent="-285750">
              <a:buFont typeface="Arial" panose="020B0604020202020204" pitchFamily="34" charset="0"/>
              <a:buChar char="•"/>
            </a:pPr>
            <a:r>
              <a:rPr lang="nl-NL" dirty="0"/>
              <a:t>Ontwikkelingen op de financiële markten staan hoger op de agenda dan geopolitieke en veiligheidsthema’s. </a:t>
            </a:r>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2. Verwachtingen en zorgen voor 2025</a:t>
            </a:r>
          </a:p>
        </p:txBody>
      </p:sp>
      <p:sp>
        <p:nvSpPr>
          <p:cNvPr id="40" name="Rechteck 56">
            <a:extLst>
              <a:ext uri="{FF2B5EF4-FFF2-40B4-BE49-F238E27FC236}">
                <a16:creationId xmlns:a16="http://schemas.microsoft.com/office/drawing/2014/main" id="{18247F60-0C99-4978-8381-565EFD46FF33}"/>
              </a:ext>
            </a:extLst>
          </p:cNvPr>
          <p:cNvSpPr/>
          <p:nvPr>
            <p:custDataLst>
              <p:tags r:id="rId5"/>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85750" indent="-285750">
              <a:buFont typeface="Arial" panose="020B0604020202020204" pitchFamily="34" charset="0"/>
              <a:buChar char="•"/>
            </a:pPr>
            <a:endParaRPr lang="nl-NL"/>
          </a:p>
        </p:txBody>
      </p:sp>
      <p:grpSp>
        <p:nvGrpSpPr>
          <p:cNvPr id="75" name="Group 74">
            <a:extLst>
              <a:ext uri="{FF2B5EF4-FFF2-40B4-BE49-F238E27FC236}">
                <a16:creationId xmlns:a16="http://schemas.microsoft.com/office/drawing/2014/main" id="{31B26C06-0AD7-1A2A-4AD5-C3410F08E6A0}"/>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B116D233-50CA-613D-A353-5130AAD85BB8}"/>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91E97FF6-6CA5-8A4A-D954-C98F4358B6DF}"/>
                </a:ext>
              </a:extLst>
            </p:cNvPr>
            <p:cNvSpPr/>
            <p:nvPr/>
          </p:nvSpPr>
          <p:spPr bwMode="gray">
            <a:xfrm>
              <a:off x="237744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F15F7047-82A2-32CC-E586-CB4D02444E90}"/>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3EF1D1B1-00CA-4264-4E5B-B82162484D0F}"/>
                </a:ext>
              </a:extLst>
            </p:cNvPr>
            <p:cNvSpPr/>
            <p:nvPr/>
          </p:nvSpPr>
          <p:spPr bwMode="gray">
            <a:xfrm>
              <a:off x="813816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1" name="Oval 40">
              <a:extLst>
                <a:ext uri="{FF2B5EF4-FFF2-40B4-BE49-F238E27FC236}">
                  <a16:creationId xmlns:a16="http://schemas.microsoft.com/office/drawing/2014/main" id="{DE717FAD-B5F0-A0EB-3032-D97EC534A84A}"/>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2" name="Group 32">
              <a:extLst>
                <a:ext uri="{FF2B5EF4-FFF2-40B4-BE49-F238E27FC236}">
                  <a16:creationId xmlns:a16="http://schemas.microsoft.com/office/drawing/2014/main" id="{9326A205-8B16-CF22-3D2E-FFFB49D3DADD}"/>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bg1"/>
            </a:solidFill>
          </p:grpSpPr>
          <p:sp>
            <p:nvSpPr>
              <p:cNvPr id="70" name="Freeform 33">
                <a:extLst>
                  <a:ext uri="{FF2B5EF4-FFF2-40B4-BE49-F238E27FC236}">
                    <a16:creationId xmlns:a16="http://schemas.microsoft.com/office/drawing/2014/main" id="{A7B2E38B-A84A-D7D9-A902-0FA22C7582D4}"/>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1" name="Freeform 34">
                <a:extLst>
                  <a:ext uri="{FF2B5EF4-FFF2-40B4-BE49-F238E27FC236}">
                    <a16:creationId xmlns:a16="http://schemas.microsoft.com/office/drawing/2014/main" id="{44F2BC83-314F-6C15-8D2B-BCCF43EB2CBE}"/>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2" name="Freeform 35">
                <a:extLst>
                  <a:ext uri="{FF2B5EF4-FFF2-40B4-BE49-F238E27FC236}">
                    <a16:creationId xmlns:a16="http://schemas.microsoft.com/office/drawing/2014/main" id="{D296CDC2-579D-3D0B-8CE0-30DEA1A7D0E7}"/>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3" name="Freeform 36">
                <a:extLst>
                  <a:ext uri="{FF2B5EF4-FFF2-40B4-BE49-F238E27FC236}">
                    <a16:creationId xmlns:a16="http://schemas.microsoft.com/office/drawing/2014/main" id="{BE8B2CAD-ECF2-BF76-F031-8F3E8B4AB82D}"/>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3" name="Group 49">
              <a:extLst>
                <a:ext uri="{FF2B5EF4-FFF2-40B4-BE49-F238E27FC236}">
                  <a16:creationId xmlns:a16="http://schemas.microsoft.com/office/drawing/2014/main" id="{4607A79C-35B9-4203-C630-D37F32DDF41F}"/>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66" name="Freeform 50">
                <a:extLst>
                  <a:ext uri="{FF2B5EF4-FFF2-40B4-BE49-F238E27FC236}">
                    <a16:creationId xmlns:a16="http://schemas.microsoft.com/office/drawing/2014/main" id="{F6B97E6E-57D2-9573-5ECE-4B3099A70D78}"/>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7" name="Freeform 51">
                <a:extLst>
                  <a:ext uri="{FF2B5EF4-FFF2-40B4-BE49-F238E27FC236}">
                    <a16:creationId xmlns:a16="http://schemas.microsoft.com/office/drawing/2014/main" id="{B1F7E548-AA4E-00F6-CF4C-E7383EFF5F3F}"/>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8" name="Freeform 52">
                <a:extLst>
                  <a:ext uri="{FF2B5EF4-FFF2-40B4-BE49-F238E27FC236}">
                    <a16:creationId xmlns:a16="http://schemas.microsoft.com/office/drawing/2014/main" id="{5FBC8E73-9823-7538-3C92-4E6D4E6BEA84}"/>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9" name="Freeform 53">
                <a:extLst>
                  <a:ext uri="{FF2B5EF4-FFF2-40B4-BE49-F238E27FC236}">
                    <a16:creationId xmlns:a16="http://schemas.microsoft.com/office/drawing/2014/main" id="{81E864E6-72F9-9443-0919-0F80F0D57AAE}"/>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4" name="Group 43">
              <a:extLst>
                <a:ext uri="{FF2B5EF4-FFF2-40B4-BE49-F238E27FC236}">
                  <a16:creationId xmlns:a16="http://schemas.microsoft.com/office/drawing/2014/main" id="{CAA4423E-FA04-7E0F-4D64-E2C9BECDA896}"/>
                </a:ext>
              </a:extLst>
            </p:cNvPr>
            <p:cNvGrpSpPr/>
            <p:nvPr/>
          </p:nvGrpSpPr>
          <p:grpSpPr>
            <a:xfrm>
              <a:off x="8458227" y="2377440"/>
              <a:ext cx="742323" cy="986982"/>
              <a:chOff x="5672138" y="2863850"/>
              <a:chExt cx="847725" cy="1127126"/>
            </a:xfrm>
            <a:solidFill>
              <a:schemeClr val="accent1"/>
            </a:solidFill>
          </p:grpSpPr>
          <p:sp>
            <p:nvSpPr>
              <p:cNvPr id="50" name="Freeform 30">
                <a:extLst>
                  <a:ext uri="{FF2B5EF4-FFF2-40B4-BE49-F238E27FC236}">
                    <a16:creationId xmlns:a16="http://schemas.microsoft.com/office/drawing/2014/main" id="{AE65E169-F7F6-53DB-8B5C-E8D6DE2719FA}"/>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1" name="Freeform 31">
                <a:extLst>
                  <a:ext uri="{FF2B5EF4-FFF2-40B4-BE49-F238E27FC236}">
                    <a16:creationId xmlns:a16="http://schemas.microsoft.com/office/drawing/2014/main" id="{574DEA96-7E2F-76ED-608C-A0EBB1DBB2E1}"/>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2" name="Freeform 32">
                <a:extLst>
                  <a:ext uri="{FF2B5EF4-FFF2-40B4-BE49-F238E27FC236}">
                    <a16:creationId xmlns:a16="http://schemas.microsoft.com/office/drawing/2014/main" id="{7A11ADD8-7841-858C-4634-FA095B491929}"/>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3" name="Freeform 33">
                <a:extLst>
                  <a:ext uri="{FF2B5EF4-FFF2-40B4-BE49-F238E27FC236}">
                    <a16:creationId xmlns:a16="http://schemas.microsoft.com/office/drawing/2014/main" id="{514E0408-775E-9DE6-5DA8-B9AA6D92FC2F}"/>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4" name="Freeform 34">
                <a:extLst>
                  <a:ext uri="{FF2B5EF4-FFF2-40B4-BE49-F238E27FC236}">
                    <a16:creationId xmlns:a16="http://schemas.microsoft.com/office/drawing/2014/main" id="{0C1827E1-FBF9-1226-D6D8-8EF08FDCDD37}"/>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5" name="Freeform 35">
                <a:extLst>
                  <a:ext uri="{FF2B5EF4-FFF2-40B4-BE49-F238E27FC236}">
                    <a16:creationId xmlns:a16="http://schemas.microsoft.com/office/drawing/2014/main" id="{867EAE35-3F8D-2BAF-9418-0E419916C11E}"/>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6" name="Freeform 36">
                <a:extLst>
                  <a:ext uri="{FF2B5EF4-FFF2-40B4-BE49-F238E27FC236}">
                    <a16:creationId xmlns:a16="http://schemas.microsoft.com/office/drawing/2014/main" id="{8B04E31B-78E6-0821-1F3E-7776E8B72131}"/>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8" name="Freeform 37">
                <a:extLst>
                  <a:ext uri="{FF2B5EF4-FFF2-40B4-BE49-F238E27FC236}">
                    <a16:creationId xmlns:a16="http://schemas.microsoft.com/office/drawing/2014/main" id="{AE455CE9-3F3B-AF29-B70E-CA2D7CE22545}"/>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9" name="Freeform 38">
                <a:extLst>
                  <a:ext uri="{FF2B5EF4-FFF2-40B4-BE49-F238E27FC236}">
                    <a16:creationId xmlns:a16="http://schemas.microsoft.com/office/drawing/2014/main" id="{CCA11937-ABD2-0B6C-A3F6-6EA265C62319}"/>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0" name="Freeform 39">
                <a:extLst>
                  <a:ext uri="{FF2B5EF4-FFF2-40B4-BE49-F238E27FC236}">
                    <a16:creationId xmlns:a16="http://schemas.microsoft.com/office/drawing/2014/main" id="{47DA4322-FFDA-7F17-376F-00B71C3F6C44}"/>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1" name="Freeform 40">
                <a:extLst>
                  <a:ext uri="{FF2B5EF4-FFF2-40B4-BE49-F238E27FC236}">
                    <a16:creationId xmlns:a16="http://schemas.microsoft.com/office/drawing/2014/main" id="{E1F3520D-9509-9543-54A5-54B060FF7E12}"/>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2" name="Freeform 41">
                <a:extLst>
                  <a:ext uri="{FF2B5EF4-FFF2-40B4-BE49-F238E27FC236}">
                    <a16:creationId xmlns:a16="http://schemas.microsoft.com/office/drawing/2014/main" id="{0EC92B76-19C5-ED76-79A3-D6A232DE520E}"/>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3" name="Freeform 42">
                <a:extLst>
                  <a:ext uri="{FF2B5EF4-FFF2-40B4-BE49-F238E27FC236}">
                    <a16:creationId xmlns:a16="http://schemas.microsoft.com/office/drawing/2014/main" id="{6C4C28EE-EAF7-5891-A7F2-F77653CA94DC}"/>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5" name="Freeform 43">
                <a:extLst>
                  <a:ext uri="{FF2B5EF4-FFF2-40B4-BE49-F238E27FC236}">
                    <a16:creationId xmlns:a16="http://schemas.microsoft.com/office/drawing/2014/main" id="{C3842301-134A-392C-3893-C346E7053705}"/>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46" name="Freeform 49">
              <a:extLst>
                <a:ext uri="{FF2B5EF4-FFF2-40B4-BE49-F238E27FC236}">
                  <a16:creationId xmlns:a16="http://schemas.microsoft.com/office/drawing/2014/main" id="{FD38CAC2-ECAB-9D9E-3F04-404E75184A22}"/>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7" name="Freeform 161">
              <a:extLst>
                <a:ext uri="{FF2B5EF4-FFF2-40B4-BE49-F238E27FC236}">
                  <a16:creationId xmlns:a16="http://schemas.microsoft.com/office/drawing/2014/main" id="{9B0C6C30-E9BF-028B-8BC8-B8AA5093A1F7}"/>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8" name="Oval 47">
              <a:extLst>
                <a:ext uri="{FF2B5EF4-FFF2-40B4-BE49-F238E27FC236}">
                  <a16:creationId xmlns:a16="http://schemas.microsoft.com/office/drawing/2014/main" id="{31E2E2AC-FD8F-D9A3-5C8D-AD746B4849A8}"/>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9" name="Freeform 601">
              <a:extLst>
                <a:ext uri="{FF2B5EF4-FFF2-40B4-BE49-F238E27FC236}">
                  <a16:creationId xmlns:a16="http://schemas.microsoft.com/office/drawing/2014/main" id="{DBFEC4E1-45AE-E64A-7A2F-D79C47F30E17}"/>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2489850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 name="Group 104">
            <a:extLst>
              <a:ext uri="{FF2B5EF4-FFF2-40B4-BE49-F238E27FC236}">
                <a16:creationId xmlns:a16="http://schemas.microsoft.com/office/drawing/2014/main" id="{83BBDC3E-FDF5-E051-AA55-157A9C842024}"/>
              </a:ext>
            </a:extLst>
          </p:cNvPr>
          <p:cNvGrpSpPr/>
          <p:nvPr/>
        </p:nvGrpSpPr>
        <p:grpSpPr>
          <a:xfrm>
            <a:off x="8686800" y="2468880"/>
            <a:ext cx="850392" cy="3706908"/>
            <a:chOff x="479375" y="2449413"/>
            <a:chExt cx="856558" cy="3793022"/>
          </a:xfrm>
        </p:grpSpPr>
        <p:grpSp>
          <p:nvGrpSpPr>
            <p:cNvPr id="30" name="Group 29">
              <a:extLst>
                <a:ext uri="{FF2B5EF4-FFF2-40B4-BE49-F238E27FC236}">
                  <a16:creationId xmlns:a16="http://schemas.microsoft.com/office/drawing/2014/main" id="{12A3A1D7-7776-D44D-B741-61CEBB35B907}"/>
                </a:ext>
              </a:extLst>
            </p:cNvPr>
            <p:cNvGrpSpPr/>
            <p:nvPr/>
          </p:nvGrpSpPr>
          <p:grpSpPr>
            <a:xfrm>
              <a:off x="479376" y="2449413"/>
              <a:ext cx="856557" cy="3793022"/>
              <a:chOff x="479376" y="2318396"/>
              <a:chExt cx="1533622" cy="3793022"/>
            </a:xfrm>
          </p:grpSpPr>
          <p:grpSp>
            <p:nvGrpSpPr>
              <p:cNvPr id="16" name="Group 15">
                <a:extLst>
                  <a:ext uri="{FF2B5EF4-FFF2-40B4-BE49-F238E27FC236}">
                    <a16:creationId xmlns:a16="http://schemas.microsoft.com/office/drawing/2014/main" id="{C0FF6F2F-4972-EA4E-81BC-C5016424E320}"/>
                  </a:ext>
                </a:extLst>
              </p:cNvPr>
              <p:cNvGrpSpPr/>
              <p:nvPr/>
            </p:nvGrpSpPr>
            <p:grpSpPr>
              <a:xfrm>
                <a:off x="479376" y="2318396"/>
                <a:ext cx="1533622" cy="2401523"/>
                <a:chOff x="479376" y="2318396"/>
                <a:chExt cx="1533622" cy="2401523"/>
              </a:xfrm>
            </p:grpSpPr>
            <p:sp>
              <p:nvSpPr>
                <p:cNvPr id="5" name="Pentagon 4">
                  <a:extLst>
                    <a:ext uri="{FF2B5EF4-FFF2-40B4-BE49-F238E27FC236}">
                      <a16:creationId xmlns:a16="http://schemas.microsoft.com/office/drawing/2014/main" id="{8E616610-7DB2-CD45-9E59-886BCF5A4F8F}"/>
                    </a:ext>
                  </a:extLst>
                </p:cNvPr>
                <p:cNvSpPr/>
                <p:nvPr/>
              </p:nvSpPr>
              <p:spPr bwMode="gray">
                <a:xfrm rot="16200000">
                  <a:off x="191994" y="2898915"/>
                  <a:ext cx="2108386" cy="1533622"/>
                </a:xfrm>
                <a:prstGeom prst="homePlate">
                  <a:avLst>
                    <a:gd name="adj" fmla="val 30710"/>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7" name="Straight Connector 6">
                  <a:extLst>
                    <a:ext uri="{FF2B5EF4-FFF2-40B4-BE49-F238E27FC236}">
                      <a16:creationId xmlns:a16="http://schemas.microsoft.com/office/drawing/2014/main" id="{E7B9090D-F381-5844-A00D-E14335556A1A}"/>
                    </a:ext>
                  </a:extLst>
                </p:cNvPr>
                <p:cNvCxnSpPr>
                  <a:cxnSpLocks/>
                </p:cNvCxnSpPr>
                <p:nvPr/>
              </p:nvCxnSpPr>
              <p:spPr bwMode="gray">
                <a:xfrm flipH="1" flipV="1">
                  <a:off x="1246186" y="2370183"/>
                  <a:ext cx="2" cy="64990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C26745A6-2D3B-0848-A1D9-2BC6EA38B1D1}"/>
                    </a:ext>
                  </a:extLst>
                </p:cNvPr>
                <p:cNvSpPr/>
                <p:nvPr/>
              </p:nvSpPr>
              <p:spPr bwMode="gray">
                <a:xfrm>
                  <a:off x="1178132" y="2318396"/>
                  <a:ext cx="136110" cy="136110"/>
                </a:xfrm>
                <a:prstGeom prst="ellipse">
                  <a:avLst/>
                </a:prstGeom>
                <a:solidFill>
                  <a:schemeClr val="accent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9" name="Oval 8">
                <a:extLst>
                  <a:ext uri="{FF2B5EF4-FFF2-40B4-BE49-F238E27FC236}">
                    <a16:creationId xmlns:a16="http://schemas.microsoft.com/office/drawing/2014/main" id="{F146342F-591D-5243-977C-3E7DF78461C8}"/>
                  </a:ext>
                </a:extLst>
              </p:cNvPr>
              <p:cNvSpPr/>
              <p:nvPr/>
            </p:nvSpPr>
            <p:spPr bwMode="gray">
              <a:xfrm>
                <a:off x="541712" y="4235829"/>
                <a:ext cx="1408951" cy="789536"/>
              </a:xfrm>
              <a:prstGeom prst="ellipse">
                <a:avLst/>
              </a:prstGeom>
              <a:solidFill>
                <a:schemeClr val="bg1"/>
              </a:solidFill>
              <a:ln w="13335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1"/>
                    </a:solidFill>
                  </a:rPr>
                  <a:t>20%</a:t>
                </a:r>
                <a:endParaRPr lang="nl-NL" sz="2000" b="1">
                  <a:solidFill>
                    <a:schemeClr val="accent1"/>
                  </a:solidFill>
                </a:endParaRPr>
              </a:p>
            </p:txBody>
          </p:sp>
          <p:sp>
            <p:nvSpPr>
              <p:cNvPr id="106" name="Oval 105">
                <a:extLst>
                  <a:ext uri="{FF2B5EF4-FFF2-40B4-BE49-F238E27FC236}">
                    <a16:creationId xmlns:a16="http://schemas.microsoft.com/office/drawing/2014/main" id="{8F58E1C2-9FB8-9586-367D-3E4C9897E3D5}"/>
                  </a:ext>
                </a:extLst>
              </p:cNvPr>
              <p:cNvSpPr/>
              <p:nvPr/>
            </p:nvSpPr>
            <p:spPr bwMode="gray">
              <a:xfrm>
                <a:off x="511428" y="5321882"/>
                <a:ext cx="1408951" cy="789536"/>
              </a:xfrm>
              <a:prstGeom prst="ellipse">
                <a:avLst/>
              </a:prstGeom>
              <a:solidFill>
                <a:schemeClr val="bg1"/>
              </a:solidFill>
              <a:ln w="13335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1"/>
                    </a:solidFill>
                  </a:rPr>
                  <a:t>33%</a:t>
                </a:r>
                <a:endParaRPr lang="nl-NL" sz="2000" b="1">
                  <a:solidFill>
                    <a:schemeClr val="accent1"/>
                  </a:solidFill>
                </a:endParaRPr>
              </a:p>
            </p:txBody>
          </p:sp>
        </p:grpSp>
        <p:sp>
          <p:nvSpPr>
            <p:cNvPr id="11" name="TextBox 10">
              <a:extLst>
                <a:ext uri="{FF2B5EF4-FFF2-40B4-BE49-F238E27FC236}">
                  <a16:creationId xmlns:a16="http://schemas.microsoft.com/office/drawing/2014/main" id="{EE4305CD-7B77-F341-BB8E-B4EBF96617DA}"/>
                </a:ext>
              </a:extLst>
            </p:cNvPr>
            <p:cNvSpPr txBox="1"/>
            <p:nvPr/>
          </p:nvSpPr>
          <p:spPr bwMode="gray">
            <a:xfrm>
              <a:off x="479375" y="3211865"/>
              <a:ext cx="856557" cy="551121"/>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Implemen-tatie EU-taxonomie</a:t>
              </a:r>
            </a:p>
          </p:txBody>
        </p:sp>
      </p:grpSp>
      <p:grpSp>
        <p:nvGrpSpPr>
          <p:cNvPr id="19" name="Group 18">
            <a:extLst>
              <a:ext uri="{FF2B5EF4-FFF2-40B4-BE49-F238E27FC236}">
                <a16:creationId xmlns:a16="http://schemas.microsoft.com/office/drawing/2014/main" id="{9E923F10-368D-5CE1-A6A0-83C1DBAD3F30}"/>
              </a:ext>
            </a:extLst>
          </p:cNvPr>
          <p:cNvGrpSpPr/>
          <p:nvPr/>
        </p:nvGrpSpPr>
        <p:grpSpPr>
          <a:xfrm>
            <a:off x="3566160" y="2468880"/>
            <a:ext cx="850392" cy="3711389"/>
            <a:chOff x="1898253" y="2449413"/>
            <a:chExt cx="856557" cy="3797607"/>
          </a:xfrm>
        </p:grpSpPr>
        <p:grpSp>
          <p:nvGrpSpPr>
            <p:cNvPr id="29" name="Group 28">
              <a:extLst>
                <a:ext uri="{FF2B5EF4-FFF2-40B4-BE49-F238E27FC236}">
                  <a16:creationId xmlns:a16="http://schemas.microsoft.com/office/drawing/2014/main" id="{BB62A0A5-9AED-C140-A5DD-6B7C9C60AAFB}"/>
                </a:ext>
              </a:extLst>
            </p:cNvPr>
            <p:cNvGrpSpPr/>
            <p:nvPr/>
          </p:nvGrpSpPr>
          <p:grpSpPr>
            <a:xfrm>
              <a:off x="1898253" y="2449413"/>
              <a:ext cx="856557" cy="3797607"/>
              <a:chOff x="2426585" y="2318396"/>
              <a:chExt cx="1533622" cy="3797607"/>
            </a:xfrm>
          </p:grpSpPr>
          <p:grpSp>
            <p:nvGrpSpPr>
              <p:cNvPr id="15" name="Group 14">
                <a:extLst>
                  <a:ext uri="{FF2B5EF4-FFF2-40B4-BE49-F238E27FC236}">
                    <a16:creationId xmlns:a16="http://schemas.microsoft.com/office/drawing/2014/main" id="{85E9EA30-4A84-3845-A2C8-02643F3718BE}"/>
                  </a:ext>
                </a:extLst>
              </p:cNvPr>
              <p:cNvGrpSpPr/>
              <p:nvPr/>
            </p:nvGrpSpPr>
            <p:grpSpPr>
              <a:xfrm>
                <a:off x="2426585" y="2318396"/>
                <a:ext cx="1533622" cy="2401523"/>
                <a:chOff x="2426585" y="2318396"/>
                <a:chExt cx="1533622" cy="2401523"/>
              </a:xfrm>
            </p:grpSpPr>
            <p:sp>
              <p:nvSpPr>
                <p:cNvPr id="22" name="Pentagon 21">
                  <a:extLst>
                    <a:ext uri="{FF2B5EF4-FFF2-40B4-BE49-F238E27FC236}">
                      <a16:creationId xmlns:a16="http://schemas.microsoft.com/office/drawing/2014/main" id="{59EF149B-1588-2D45-B89C-16CE042A1B7B}"/>
                    </a:ext>
                  </a:extLst>
                </p:cNvPr>
                <p:cNvSpPr/>
                <p:nvPr/>
              </p:nvSpPr>
              <p:spPr bwMode="gray">
                <a:xfrm rot="16200000">
                  <a:off x="2139203" y="2898915"/>
                  <a:ext cx="2108386" cy="1533622"/>
                </a:xfrm>
                <a:prstGeom prst="homePlate">
                  <a:avLst>
                    <a:gd name="adj" fmla="val 30710"/>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24" name="Straight Connector 23">
                  <a:extLst>
                    <a:ext uri="{FF2B5EF4-FFF2-40B4-BE49-F238E27FC236}">
                      <a16:creationId xmlns:a16="http://schemas.microsoft.com/office/drawing/2014/main" id="{54E96BAF-F6B4-0B4F-8DF0-93F0C9B6C54B}"/>
                    </a:ext>
                  </a:extLst>
                </p:cNvPr>
                <p:cNvCxnSpPr>
                  <a:cxnSpLocks/>
                </p:cNvCxnSpPr>
                <p:nvPr/>
              </p:nvCxnSpPr>
              <p:spPr bwMode="gray">
                <a:xfrm flipH="1" flipV="1">
                  <a:off x="3193395" y="2370183"/>
                  <a:ext cx="2" cy="64990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F84D343-9DAB-E44E-8528-878CCE8CEB58}"/>
                    </a:ext>
                  </a:extLst>
                </p:cNvPr>
                <p:cNvSpPr/>
                <p:nvPr/>
              </p:nvSpPr>
              <p:spPr bwMode="gray">
                <a:xfrm>
                  <a:off x="3125341" y="2318396"/>
                  <a:ext cx="136110" cy="136110"/>
                </a:xfrm>
                <a:prstGeom prst="ellipse">
                  <a:avLst/>
                </a:prstGeom>
                <a:solidFill>
                  <a:schemeClr val="accent2"/>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26" name="Oval 25">
                <a:extLst>
                  <a:ext uri="{FF2B5EF4-FFF2-40B4-BE49-F238E27FC236}">
                    <a16:creationId xmlns:a16="http://schemas.microsoft.com/office/drawing/2014/main" id="{5F86A678-D242-6B4D-AFED-52EB0E2B49D3}"/>
                  </a:ext>
                </a:extLst>
              </p:cNvPr>
              <p:cNvSpPr/>
              <p:nvPr/>
            </p:nvSpPr>
            <p:spPr bwMode="gray">
              <a:xfrm>
                <a:off x="2488921" y="4235829"/>
                <a:ext cx="1408951" cy="789536"/>
              </a:xfrm>
              <a:prstGeom prst="ellipse">
                <a:avLst/>
              </a:prstGeom>
              <a:solidFill>
                <a:schemeClr val="bg1"/>
              </a:solidFill>
              <a:ln w="1333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2"/>
                    </a:solidFill>
                  </a:rPr>
                  <a:t>28%</a:t>
                </a:r>
                <a:endParaRPr lang="nl-NL" sz="2000" b="1">
                  <a:solidFill>
                    <a:schemeClr val="accent2"/>
                  </a:solidFill>
                </a:endParaRPr>
              </a:p>
            </p:txBody>
          </p:sp>
          <p:sp>
            <p:nvSpPr>
              <p:cNvPr id="107" name="Oval 106">
                <a:extLst>
                  <a:ext uri="{FF2B5EF4-FFF2-40B4-BE49-F238E27FC236}">
                    <a16:creationId xmlns:a16="http://schemas.microsoft.com/office/drawing/2014/main" id="{96639AFA-A6BE-7D73-D4BE-DBC2FD3AAD1B}"/>
                  </a:ext>
                </a:extLst>
              </p:cNvPr>
              <p:cNvSpPr/>
              <p:nvPr/>
            </p:nvSpPr>
            <p:spPr bwMode="gray">
              <a:xfrm>
                <a:off x="2473310" y="5326467"/>
                <a:ext cx="1408951" cy="789536"/>
              </a:xfrm>
              <a:prstGeom prst="ellipse">
                <a:avLst/>
              </a:prstGeom>
              <a:solidFill>
                <a:schemeClr val="bg1"/>
              </a:solidFill>
              <a:ln w="1333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2"/>
                    </a:solidFill>
                  </a:rPr>
                  <a:t>32%</a:t>
                </a:r>
                <a:endParaRPr lang="nl-NL" sz="2000" b="1">
                  <a:solidFill>
                    <a:schemeClr val="accent2"/>
                  </a:solidFill>
                </a:endParaRPr>
              </a:p>
            </p:txBody>
          </p:sp>
        </p:grpSp>
        <p:sp>
          <p:nvSpPr>
            <p:cNvPr id="27" name="TextBox 26">
              <a:extLst>
                <a:ext uri="{FF2B5EF4-FFF2-40B4-BE49-F238E27FC236}">
                  <a16:creationId xmlns:a16="http://schemas.microsoft.com/office/drawing/2014/main" id="{A2BD3797-D2AA-5B4F-95B0-056A756DE8D0}"/>
                </a:ext>
              </a:extLst>
            </p:cNvPr>
            <p:cNvSpPr txBox="1"/>
            <p:nvPr/>
          </p:nvSpPr>
          <p:spPr bwMode="gray">
            <a:xfrm>
              <a:off x="1943262" y="3211865"/>
              <a:ext cx="774160" cy="539836"/>
            </a:xfrm>
            <a:prstGeom prst="rect">
              <a:avLst/>
            </a:prstGeom>
            <a:noFill/>
          </p:spPr>
          <p:txBody>
            <a:bodyPr wrap="square" lIns="0" tIns="0" rIns="0" bIns="0" rtlCol="0">
              <a:spAutoFit/>
            </a:bodyPr>
            <a:lstStyle/>
            <a:p>
              <a:pPr marL="0" lvl="2" algn="ctr">
                <a:lnSpc>
                  <a:spcPts val="1400"/>
                </a:lnSpc>
                <a:buSzPct val="100000"/>
                <a:defRPr/>
              </a:pPr>
              <a:r>
                <a:rPr lang="nl-NL" sz="1000">
                  <a:solidFill>
                    <a:schemeClr val="bg1"/>
                  </a:solidFill>
                </a:rPr>
                <a:t>Investeringen om te verduurzamen</a:t>
              </a:r>
            </a:p>
          </p:txBody>
        </p:sp>
      </p:grpSp>
      <p:sp>
        <p:nvSpPr>
          <p:cNvPr id="3" name="Slide Number Placeholder 2">
            <a:extLst>
              <a:ext uri="{FF2B5EF4-FFF2-40B4-BE49-F238E27FC236}">
                <a16:creationId xmlns:a16="http://schemas.microsoft.com/office/drawing/2014/main" id="{C4B3B9B5-C44B-C74C-93E9-DDC0D13B702B}"/>
              </a:ext>
            </a:extLst>
          </p:cNvPr>
          <p:cNvSpPr>
            <a:spLocks noGrp="1"/>
          </p:cNvSpPr>
          <p:nvPr>
            <p:ph type="sldNum" sz="quarter" idx="12"/>
          </p:nvPr>
        </p:nvSpPr>
        <p:spPr>
          <a:xfrm>
            <a:off x="11712575" y="6453352"/>
            <a:ext cx="479425" cy="404648"/>
          </a:xfrm>
        </p:spPr>
        <p:txBody>
          <a:bodyPr/>
          <a:lstStyle/>
          <a:p>
            <a:fld id="{8FF9B0DE-3FEB-4AA0-B465-B80EF7C1333D}" type="slidenum">
              <a:rPr lang="nl-NL" smtClean="0"/>
              <a:pPr/>
              <a:t>40</a:t>
            </a:fld>
            <a:endParaRPr lang="nl-NL"/>
          </a:p>
        </p:txBody>
      </p:sp>
      <p:sp>
        <p:nvSpPr>
          <p:cNvPr id="4" name="Text Placeholder 3">
            <a:extLst>
              <a:ext uri="{FF2B5EF4-FFF2-40B4-BE49-F238E27FC236}">
                <a16:creationId xmlns:a16="http://schemas.microsoft.com/office/drawing/2014/main" id="{251790E0-8B5A-ED43-ABF8-1B9F48CF3938}"/>
              </a:ext>
            </a:extLst>
          </p:cNvPr>
          <p:cNvSpPr>
            <a:spLocks noGrp="1"/>
          </p:cNvSpPr>
          <p:nvPr>
            <p:ph type="body" sz="quarter" idx="15"/>
          </p:nvPr>
        </p:nvSpPr>
        <p:spPr>
          <a:xfrm>
            <a:off x="479377" y="1557338"/>
            <a:ext cx="11232000" cy="288000"/>
          </a:xfrm>
        </p:spPr>
        <p:txBody>
          <a:bodyPr/>
          <a:lstStyle/>
          <a:p>
            <a:r>
              <a:rPr lang="nl-NL" b="1"/>
              <a:t>Financiële uitdagingen - 2024</a:t>
            </a:r>
            <a:endParaRPr lang="nl-NL"/>
          </a:p>
        </p:txBody>
      </p:sp>
      <p:sp>
        <p:nvSpPr>
          <p:cNvPr id="37" name="Title 36">
            <a:extLst>
              <a:ext uri="{FF2B5EF4-FFF2-40B4-BE49-F238E27FC236}">
                <a16:creationId xmlns:a16="http://schemas.microsoft.com/office/drawing/2014/main" id="{39DD2583-6BE4-A748-AAA0-E381D52316CE}"/>
              </a:ext>
            </a:extLst>
          </p:cNvPr>
          <p:cNvSpPr>
            <a:spLocks noGrp="1"/>
          </p:cNvSpPr>
          <p:nvPr>
            <p:ph type="title"/>
          </p:nvPr>
        </p:nvSpPr>
        <p:spPr>
          <a:xfrm>
            <a:off x="479377" y="404712"/>
            <a:ext cx="9360000" cy="720000"/>
          </a:xfrm>
        </p:spPr>
        <p:txBody>
          <a:bodyPr/>
          <a:lstStyle/>
          <a:p>
            <a:r>
              <a:rPr lang="nl-NL" dirty="0"/>
              <a:t>Grootste stijgers in de financiële uitdagingen zijn de omgang met hogere rentelasten, liquiditeit en het versterken van het eigen vermogen. Het aanpassen van de eigendomsstructuur en de solvabiliteit zijn een minder grote uitdaging voor het komende jaar volgens de topmanagers.</a:t>
            </a:r>
            <a:endParaRPr lang="nl-NL" strike="sngStrike" dirty="0">
              <a:solidFill>
                <a:srgbClr val="FF0000"/>
              </a:solidFill>
            </a:endParaRPr>
          </a:p>
        </p:txBody>
      </p:sp>
      <p:sp>
        <p:nvSpPr>
          <p:cNvPr id="6" name="TextBox 5">
            <a:extLst>
              <a:ext uri="{FF2B5EF4-FFF2-40B4-BE49-F238E27FC236}">
                <a16:creationId xmlns:a16="http://schemas.microsoft.com/office/drawing/2014/main" id="{8E6C07C1-9F2C-8340-A2FB-D2B69B9D8AE9}"/>
              </a:ext>
            </a:extLst>
          </p:cNvPr>
          <p:cNvSpPr txBox="1"/>
          <p:nvPr/>
        </p:nvSpPr>
        <p:spPr bwMode="gray">
          <a:xfrm>
            <a:off x="319578" y="1965061"/>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01</a:t>
            </a:r>
          </a:p>
        </p:txBody>
      </p:sp>
      <p:sp>
        <p:nvSpPr>
          <p:cNvPr id="23" name="TextBox 22">
            <a:extLst>
              <a:ext uri="{FF2B5EF4-FFF2-40B4-BE49-F238E27FC236}">
                <a16:creationId xmlns:a16="http://schemas.microsoft.com/office/drawing/2014/main" id="{8E82CFB4-F19E-CC49-A67E-3D14E9D49D61}"/>
              </a:ext>
            </a:extLst>
          </p:cNvPr>
          <p:cNvSpPr txBox="1"/>
          <p:nvPr/>
        </p:nvSpPr>
        <p:spPr bwMode="gray">
          <a:xfrm>
            <a:off x="1349120" y="1969259"/>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02</a:t>
            </a:r>
          </a:p>
        </p:txBody>
      </p:sp>
      <p:sp>
        <p:nvSpPr>
          <p:cNvPr id="32" name="TextBox 31">
            <a:extLst>
              <a:ext uri="{FF2B5EF4-FFF2-40B4-BE49-F238E27FC236}">
                <a16:creationId xmlns:a16="http://schemas.microsoft.com/office/drawing/2014/main" id="{AA490AA7-8218-BD46-9CB5-E41974585336}"/>
              </a:ext>
            </a:extLst>
          </p:cNvPr>
          <p:cNvSpPr txBox="1"/>
          <p:nvPr/>
        </p:nvSpPr>
        <p:spPr bwMode="gray">
          <a:xfrm>
            <a:off x="2378662" y="1973457"/>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03</a:t>
            </a:r>
          </a:p>
        </p:txBody>
      </p:sp>
      <p:grpSp>
        <p:nvGrpSpPr>
          <p:cNvPr id="20" name="Group 19">
            <a:extLst>
              <a:ext uri="{FF2B5EF4-FFF2-40B4-BE49-F238E27FC236}">
                <a16:creationId xmlns:a16="http://schemas.microsoft.com/office/drawing/2014/main" id="{D6C8BD81-B633-885E-D763-505D41CDCE7F}"/>
              </a:ext>
            </a:extLst>
          </p:cNvPr>
          <p:cNvGrpSpPr/>
          <p:nvPr/>
        </p:nvGrpSpPr>
        <p:grpSpPr>
          <a:xfrm>
            <a:off x="7680960" y="2468880"/>
            <a:ext cx="850392" cy="3711390"/>
            <a:chOff x="3317130" y="2449413"/>
            <a:chExt cx="856557" cy="3797608"/>
          </a:xfrm>
        </p:grpSpPr>
        <p:grpSp>
          <p:nvGrpSpPr>
            <p:cNvPr id="28" name="Group 27">
              <a:extLst>
                <a:ext uri="{FF2B5EF4-FFF2-40B4-BE49-F238E27FC236}">
                  <a16:creationId xmlns:a16="http://schemas.microsoft.com/office/drawing/2014/main" id="{59AEFE2F-52AF-DE4D-9DF6-75B81973FDC3}"/>
                </a:ext>
              </a:extLst>
            </p:cNvPr>
            <p:cNvGrpSpPr/>
            <p:nvPr/>
          </p:nvGrpSpPr>
          <p:grpSpPr>
            <a:xfrm>
              <a:off x="3317130" y="2449413"/>
              <a:ext cx="856557" cy="3797608"/>
              <a:chOff x="4435885" y="2318396"/>
              <a:chExt cx="1533622" cy="3797608"/>
            </a:xfrm>
          </p:grpSpPr>
          <p:grpSp>
            <p:nvGrpSpPr>
              <p:cNvPr id="14" name="Group 13">
                <a:extLst>
                  <a:ext uri="{FF2B5EF4-FFF2-40B4-BE49-F238E27FC236}">
                    <a16:creationId xmlns:a16="http://schemas.microsoft.com/office/drawing/2014/main" id="{DE1C56FB-0CDA-EA40-BD4C-2B27E8E6EE69}"/>
                  </a:ext>
                </a:extLst>
              </p:cNvPr>
              <p:cNvGrpSpPr/>
              <p:nvPr/>
            </p:nvGrpSpPr>
            <p:grpSpPr>
              <a:xfrm>
                <a:off x="4435885" y="2318396"/>
                <a:ext cx="1533622" cy="2401523"/>
                <a:chOff x="4435885" y="2318396"/>
                <a:chExt cx="1533622" cy="2401523"/>
              </a:xfrm>
            </p:grpSpPr>
            <p:sp>
              <p:nvSpPr>
                <p:cNvPr id="31" name="Pentagon 30">
                  <a:extLst>
                    <a:ext uri="{FF2B5EF4-FFF2-40B4-BE49-F238E27FC236}">
                      <a16:creationId xmlns:a16="http://schemas.microsoft.com/office/drawing/2014/main" id="{159F3922-4CA2-DF40-9EE8-922C1E400702}"/>
                    </a:ext>
                  </a:extLst>
                </p:cNvPr>
                <p:cNvSpPr/>
                <p:nvPr/>
              </p:nvSpPr>
              <p:spPr bwMode="gray">
                <a:xfrm rot="16200000">
                  <a:off x="4148503" y="2898915"/>
                  <a:ext cx="2108386" cy="1533622"/>
                </a:xfrm>
                <a:prstGeom prst="homePlate">
                  <a:avLst>
                    <a:gd name="adj" fmla="val 31587"/>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33" name="Straight Connector 32">
                  <a:extLst>
                    <a:ext uri="{FF2B5EF4-FFF2-40B4-BE49-F238E27FC236}">
                      <a16:creationId xmlns:a16="http://schemas.microsoft.com/office/drawing/2014/main" id="{2C86CBB1-054D-B346-A4D4-6FC2687F97E3}"/>
                    </a:ext>
                  </a:extLst>
                </p:cNvPr>
                <p:cNvCxnSpPr>
                  <a:cxnSpLocks/>
                </p:cNvCxnSpPr>
                <p:nvPr/>
              </p:nvCxnSpPr>
              <p:spPr bwMode="gray">
                <a:xfrm flipH="1" flipV="1">
                  <a:off x="5202695" y="2370183"/>
                  <a:ext cx="2" cy="64990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D695341D-4A77-494A-8D2D-4CA216E27458}"/>
                    </a:ext>
                  </a:extLst>
                </p:cNvPr>
                <p:cNvSpPr/>
                <p:nvPr/>
              </p:nvSpPr>
              <p:spPr bwMode="gray">
                <a:xfrm>
                  <a:off x="5134641" y="2318396"/>
                  <a:ext cx="136110" cy="136110"/>
                </a:xfrm>
                <a:prstGeom prst="ellipse">
                  <a:avLst/>
                </a:prstGeom>
                <a:solidFill>
                  <a:schemeClr val="accent3"/>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35" name="Oval 34">
                <a:extLst>
                  <a:ext uri="{FF2B5EF4-FFF2-40B4-BE49-F238E27FC236}">
                    <a16:creationId xmlns:a16="http://schemas.microsoft.com/office/drawing/2014/main" id="{BE1A9142-4CF6-1945-993A-F6DA5F35A5A5}"/>
                  </a:ext>
                </a:extLst>
              </p:cNvPr>
              <p:cNvSpPr/>
              <p:nvPr/>
            </p:nvSpPr>
            <p:spPr bwMode="gray">
              <a:xfrm>
                <a:off x="4498221" y="4235830"/>
                <a:ext cx="1408951" cy="789536"/>
              </a:xfrm>
              <a:prstGeom prst="ellipse">
                <a:avLst/>
              </a:prstGeom>
              <a:solidFill>
                <a:schemeClr val="bg1"/>
              </a:solidFill>
              <a:ln w="133350">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3"/>
                    </a:solidFill>
                  </a:rPr>
                  <a:t>22%</a:t>
                </a:r>
                <a:endParaRPr lang="nl-NL" sz="2000" b="1">
                  <a:solidFill>
                    <a:schemeClr val="accent3"/>
                  </a:solidFill>
                </a:endParaRPr>
              </a:p>
            </p:txBody>
          </p:sp>
          <p:sp>
            <p:nvSpPr>
              <p:cNvPr id="108" name="Oval 107">
                <a:extLst>
                  <a:ext uri="{FF2B5EF4-FFF2-40B4-BE49-F238E27FC236}">
                    <a16:creationId xmlns:a16="http://schemas.microsoft.com/office/drawing/2014/main" id="{AF85BA2F-7074-B7EE-A6A7-D04A492DA115}"/>
                  </a:ext>
                </a:extLst>
              </p:cNvPr>
              <p:cNvSpPr/>
              <p:nvPr/>
            </p:nvSpPr>
            <p:spPr bwMode="gray">
              <a:xfrm>
                <a:off x="4466525" y="5326468"/>
                <a:ext cx="1408951" cy="789536"/>
              </a:xfrm>
              <a:prstGeom prst="ellipse">
                <a:avLst/>
              </a:prstGeom>
              <a:solidFill>
                <a:schemeClr val="bg1"/>
              </a:solidFill>
              <a:ln w="133350">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3"/>
                    </a:solidFill>
                  </a:rPr>
                  <a:t>29%</a:t>
                </a:r>
                <a:endParaRPr lang="nl-NL" sz="2000" b="1">
                  <a:solidFill>
                    <a:schemeClr val="accent3"/>
                  </a:solidFill>
                </a:endParaRPr>
              </a:p>
            </p:txBody>
          </p:sp>
        </p:grpSp>
        <p:sp>
          <p:nvSpPr>
            <p:cNvPr id="36" name="TextBox 35">
              <a:extLst>
                <a:ext uri="{FF2B5EF4-FFF2-40B4-BE49-F238E27FC236}">
                  <a16:creationId xmlns:a16="http://schemas.microsoft.com/office/drawing/2014/main" id="{68DE34F0-F509-C14D-9FD9-5C0C9135D94A}"/>
                </a:ext>
              </a:extLst>
            </p:cNvPr>
            <p:cNvSpPr txBox="1"/>
            <p:nvPr/>
          </p:nvSpPr>
          <p:spPr bwMode="gray">
            <a:xfrm>
              <a:off x="3340342" y="3211865"/>
              <a:ext cx="825963" cy="734828"/>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Optimale allocatie van financiële reserves</a:t>
              </a:r>
            </a:p>
          </p:txBody>
        </p:sp>
      </p:grpSp>
      <p:sp>
        <p:nvSpPr>
          <p:cNvPr id="50" name="TextBox 49">
            <a:extLst>
              <a:ext uri="{FF2B5EF4-FFF2-40B4-BE49-F238E27FC236}">
                <a16:creationId xmlns:a16="http://schemas.microsoft.com/office/drawing/2014/main" id="{4092D0B2-A2A6-D44F-BE41-F08A18A6463B}"/>
              </a:ext>
            </a:extLst>
          </p:cNvPr>
          <p:cNvSpPr txBox="1"/>
          <p:nvPr/>
        </p:nvSpPr>
        <p:spPr bwMode="gray">
          <a:xfrm>
            <a:off x="3408204" y="1977655"/>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04</a:t>
            </a:r>
          </a:p>
        </p:txBody>
      </p:sp>
      <p:grpSp>
        <p:nvGrpSpPr>
          <p:cNvPr id="38" name="Group 37">
            <a:extLst>
              <a:ext uri="{FF2B5EF4-FFF2-40B4-BE49-F238E27FC236}">
                <a16:creationId xmlns:a16="http://schemas.microsoft.com/office/drawing/2014/main" id="{D4136617-A20C-7AAC-CF71-3EBE9A1CADAF}"/>
              </a:ext>
            </a:extLst>
          </p:cNvPr>
          <p:cNvGrpSpPr/>
          <p:nvPr/>
        </p:nvGrpSpPr>
        <p:grpSpPr>
          <a:xfrm>
            <a:off x="2468880" y="2468880"/>
            <a:ext cx="850392" cy="3711388"/>
            <a:chOff x="4736007" y="2449413"/>
            <a:chExt cx="858759" cy="3797606"/>
          </a:xfrm>
        </p:grpSpPr>
        <p:grpSp>
          <p:nvGrpSpPr>
            <p:cNvPr id="21" name="Group 20">
              <a:extLst>
                <a:ext uri="{FF2B5EF4-FFF2-40B4-BE49-F238E27FC236}">
                  <a16:creationId xmlns:a16="http://schemas.microsoft.com/office/drawing/2014/main" id="{E8FDA9D1-60ED-0446-B7AE-BBC07373EAAE}"/>
                </a:ext>
              </a:extLst>
            </p:cNvPr>
            <p:cNvGrpSpPr/>
            <p:nvPr/>
          </p:nvGrpSpPr>
          <p:grpSpPr>
            <a:xfrm>
              <a:off x="4736007" y="2449413"/>
              <a:ext cx="856557" cy="3797606"/>
              <a:chOff x="6222494" y="2318396"/>
              <a:chExt cx="1533622" cy="3797606"/>
            </a:xfrm>
          </p:grpSpPr>
          <p:grpSp>
            <p:nvGrpSpPr>
              <p:cNvPr id="13" name="Group 12">
                <a:extLst>
                  <a:ext uri="{FF2B5EF4-FFF2-40B4-BE49-F238E27FC236}">
                    <a16:creationId xmlns:a16="http://schemas.microsoft.com/office/drawing/2014/main" id="{ABA2DC39-8B11-7941-8A5E-F4FAFFB2718A}"/>
                  </a:ext>
                </a:extLst>
              </p:cNvPr>
              <p:cNvGrpSpPr/>
              <p:nvPr/>
            </p:nvGrpSpPr>
            <p:grpSpPr>
              <a:xfrm>
                <a:off x="6222494" y="2318396"/>
                <a:ext cx="1533622" cy="2401523"/>
                <a:chOff x="6222494" y="2318396"/>
                <a:chExt cx="1533622" cy="2401523"/>
              </a:xfrm>
            </p:grpSpPr>
            <p:sp>
              <p:nvSpPr>
                <p:cNvPr id="49" name="Pentagon 48">
                  <a:extLst>
                    <a:ext uri="{FF2B5EF4-FFF2-40B4-BE49-F238E27FC236}">
                      <a16:creationId xmlns:a16="http://schemas.microsoft.com/office/drawing/2014/main" id="{7812715D-CF91-4842-9A9E-FF49D44B54BD}"/>
                    </a:ext>
                  </a:extLst>
                </p:cNvPr>
                <p:cNvSpPr/>
                <p:nvPr/>
              </p:nvSpPr>
              <p:spPr bwMode="gray">
                <a:xfrm rot="16200000">
                  <a:off x="5935112" y="2898915"/>
                  <a:ext cx="2108386" cy="1533622"/>
                </a:xfrm>
                <a:prstGeom prst="homePlate">
                  <a:avLst>
                    <a:gd name="adj" fmla="val 28956"/>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51" name="Straight Connector 50">
                  <a:extLst>
                    <a:ext uri="{FF2B5EF4-FFF2-40B4-BE49-F238E27FC236}">
                      <a16:creationId xmlns:a16="http://schemas.microsoft.com/office/drawing/2014/main" id="{D449D822-F2A0-AD4A-8688-6DBA15093685}"/>
                    </a:ext>
                  </a:extLst>
                </p:cNvPr>
                <p:cNvCxnSpPr>
                  <a:cxnSpLocks/>
                </p:cNvCxnSpPr>
                <p:nvPr/>
              </p:nvCxnSpPr>
              <p:spPr bwMode="gray">
                <a:xfrm flipH="1" flipV="1">
                  <a:off x="6989304" y="2370183"/>
                  <a:ext cx="2" cy="64990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2FED492D-89F6-344C-9D93-08D5721549F0}"/>
                    </a:ext>
                  </a:extLst>
                </p:cNvPr>
                <p:cNvSpPr/>
                <p:nvPr/>
              </p:nvSpPr>
              <p:spPr bwMode="gray">
                <a:xfrm>
                  <a:off x="6921250" y="2318396"/>
                  <a:ext cx="136110" cy="136110"/>
                </a:xfrm>
                <a:prstGeom prst="ellipse">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53" name="Oval 52">
                <a:extLst>
                  <a:ext uri="{FF2B5EF4-FFF2-40B4-BE49-F238E27FC236}">
                    <a16:creationId xmlns:a16="http://schemas.microsoft.com/office/drawing/2014/main" id="{D0B7F678-D805-6144-BAB3-D4E3AAAE140E}"/>
                  </a:ext>
                </a:extLst>
              </p:cNvPr>
              <p:cNvSpPr/>
              <p:nvPr/>
            </p:nvSpPr>
            <p:spPr bwMode="gray">
              <a:xfrm>
                <a:off x="6284830" y="4235829"/>
                <a:ext cx="1408951" cy="789536"/>
              </a:xfrm>
              <a:prstGeom prst="ellipse">
                <a:avLst/>
              </a:prstGeom>
              <a:solidFill>
                <a:schemeClr val="bg1"/>
              </a:solidFill>
              <a:ln w="13335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4"/>
                    </a:solidFill>
                  </a:rPr>
                  <a:t>29%</a:t>
                </a:r>
                <a:endParaRPr lang="nl-NL" sz="2000" b="1">
                  <a:solidFill>
                    <a:schemeClr val="accent4"/>
                  </a:solidFill>
                </a:endParaRPr>
              </a:p>
            </p:txBody>
          </p:sp>
          <p:sp>
            <p:nvSpPr>
              <p:cNvPr id="110" name="Oval 109">
                <a:extLst>
                  <a:ext uri="{FF2B5EF4-FFF2-40B4-BE49-F238E27FC236}">
                    <a16:creationId xmlns:a16="http://schemas.microsoft.com/office/drawing/2014/main" id="{A49B0230-E292-6DED-CF61-D98880FBA6CB}"/>
                  </a:ext>
                </a:extLst>
              </p:cNvPr>
              <p:cNvSpPr/>
              <p:nvPr/>
            </p:nvSpPr>
            <p:spPr bwMode="gray">
              <a:xfrm>
                <a:off x="6284831" y="5326466"/>
                <a:ext cx="1408950" cy="789536"/>
              </a:xfrm>
              <a:prstGeom prst="ellipse">
                <a:avLst/>
              </a:prstGeom>
              <a:solidFill>
                <a:schemeClr val="bg1"/>
              </a:solidFill>
              <a:ln w="13335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4"/>
                    </a:solidFill>
                  </a:rPr>
                  <a:t>28%</a:t>
                </a:r>
                <a:endParaRPr lang="nl-NL" sz="2000" b="1">
                  <a:solidFill>
                    <a:schemeClr val="accent4"/>
                  </a:solidFill>
                </a:endParaRPr>
              </a:p>
            </p:txBody>
          </p:sp>
        </p:grpSp>
        <p:sp>
          <p:nvSpPr>
            <p:cNvPr id="54" name="TextBox 53">
              <a:extLst>
                <a:ext uri="{FF2B5EF4-FFF2-40B4-BE49-F238E27FC236}">
                  <a16:creationId xmlns:a16="http://schemas.microsoft.com/office/drawing/2014/main" id="{BA4CF5E4-A823-7745-80BF-5D79D8C04C36}"/>
                </a:ext>
              </a:extLst>
            </p:cNvPr>
            <p:cNvSpPr txBox="1"/>
            <p:nvPr/>
          </p:nvSpPr>
          <p:spPr bwMode="gray">
            <a:xfrm>
              <a:off x="4742469" y="3211865"/>
              <a:ext cx="852297" cy="551121"/>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Eigen vermogen versterken</a:t>
              </a:r>
            </a:p>
          </p:txBody>
        </p:sp>
      </p:grpSp>
      <p:sp>
        <p:nvSpPr>
          <p:cNvPr id="59" name="TextBox 58">
            <a:extLst>
              <a:ext uri="{FF2B5EF4-FFF2-40B4-BE49-F238E27FC236}">
                <a16:creationId xmlns:a16="http://schemas.microsoft.com/office/drawing/2014/main" id="{53D7162D-D6FB-7E45-8AAF-8C7B9C31A0FB}"/>
              </a:ext>
            </a:extLst>
          </p:cNvPr>
          <p:cNvSpPr txBox="1"/>
          <p:nvPr/>
        </p:nvSpPr>
        <p:spPr bwMode="gray">
          <a:xfrm>
            <a:off x="4437746" y="1981853"/>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05</a:t>
            </a:r>
          </a:p>
        </p:txBody>
      </p:sp>
      <p:sp>
        <p:nvSpPr>
          <p:cNvPr id="68" name="TextBox 67">
            <a:extLst>
              <a:ext uri="{FF2B5EF4-FFF2-40B4-BE49-F238E27FC236}">
                <a16:creationId xmlns:a16="http://schemas.microsoft.com/office/drawing/2014/main" id="{5239A160-4398-7444-9A45-7B0F8EAAE647}"/>
              </a:ext>
            </a:extLst>
          </p:cNvPr>
          <p:cNvSpPr txBox="1"/>
          <p:nvPr/>
        </p:nvSpPr>
        <p:spPr bwMode="gray">
          <a:xfrm>
            <a:off x="5467288" y="1994447"/>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06</a:t>
            </a:r>
          </a:p>
          <a:p>
            <a:pPr algn="ctr">
              <a:lnSpc>
                <a:spcPct val="120000"/>
              </a:lnSpc>
              <a:buSzPct val="80000"/>
            </a:pPr>
            <a:endParaRPr lang="nl-NL" sz="2400" b="1">
              <a:solidFill>
                <a:schemeClr val="tx2"/>
              </a:solidFill>
            </a:endParaRPr>
          </a:p>
        </p:txBody>
      </p:sp>
      <p:grpSp>
        <p:nvGrpSpPr>
          <p:cNvPr id="40" name="Group 39">
            <a:extLst>
              <a:ext uri="{FF2B5EF4-FFF2-40B4-BE49-F238E27FC236}">
                <a16:creationId xmlns:a16="http://schemas.microsoft.com/office/drawing/2014/main" id="{2535F4E8-6ED6-3918-6F9A-1BDC0E5BF8C2}"/>
              </a:ext>
            </a:extLst>
          </p:cNvPr>
          <p:cNvGrpSpPr/>
          <p:nvPr/>
        </p:nvGrpSpPr>
        <p:grpSpPr>
          <a:xfrm>
            <a:off x="5577840" y="2468880"/>
            <a:ext cx="850392" cy="3711389"/>
            <a:chOff x="7573753" y="2449413"/>
            <a:chExt cx="856565" cy="3797607"/>
          </a:xfrm>
        </p:grpSpPr>
        <p:grpSp>
          <p:nvGrpSpPr>
            <p:cNvPr id="17" name="Group 16">
              <a:extLst>
                <a:ext uri="{FF2B5EF4-FFF2-40B4-BE49-F238E27FC236}">
                  <a16:creationId xmlns:a16="http://schemas.microsoft.com/office/drawing/2014/main" id="{46DBECF7-4959-D14C-8FC0-0113EB7CA486}"/>
                </a:ext>
              </a:extLst>
            </p:cNvPr>
            <p:cNvGrpSpPr/>
            <p:nvPr/>
          </p:nvGrpSpPr>
          <p:grpSpPr>
            <a:xfrm>
              <a:off x="7573761" y="2449413"/>
              <a:ext cx="856557" cy="3797607"/>
              <a:chOff x="10179003" y="2318396"/>
              <a:chExt cx="1533622" cy="3797607"/>
            </a:xfrm>
          </p:grpSpPr>
          <p:grpSp>
            <p:nvGrpSpPr>
              <p:cNvPr id="10" name="Group 9">
                <a:extLst>
                  <a:ext uri="{FF2B5EF4-FFF2-40B4-BE49-F238E27FC236}">
                    <a16:creationId xmlns:a16="http://schemas.microsoft.com/office/drawing/2014/main" id="{3633483A-A871-864C-8923-28D7AA4DC18A}"/>
                  </a:ext>
                </a:extLst>
              </p:cNvPr>
              <p:cNvGrpSpPr/>
              <p:nvPr/>
            </p:nvGrpSpPr>
            <p:grpSpPr>
              <a:xfrm>
                <a:off x="10179003" y="2318396"/>
                <a:ext cx="1533622" cy="2401522"/>
                <a:chOff x="10179003" y="2318396"/>
                <a:chExt cx="1533622" cy="2401522"/>
              </a:xfrm>
            </p:grpSpPr>
            <p:sp>
              <p:nvSpPr>
                <p:cNvPr id="67" name="Pentagon 66">
                  <a:extLst>
                    <a:ext uri="{FF2B5EF4-FFF2-40B4-BE49-F238E27FC236}">
                      <a16:creationId xmlns:a16="http://schemas.microsoft.com/office/drawing/2014/main" id="{98B07C79-96C6-BF42-9694-F5D73824BBEC}"/>
                    </a:ext>
                  </a:extLst>
                </p:cNvPr>
                <p:cNvSpPr/>
                <p:nvPr/>
              </p:nvSpPr>
              <p:spPr bwMode="gray">
                <a:xfrm rot="16200000">
                  <a:off x="9891621" y="2898915"/>
                  <a:ext cx="2108385" cy="1533622"/>
                </a:xfrm>
                <a:prstGeom prst="homePlate">
                  <a:avLst>
                    <a:gd name="adj" fmla="val 29833"/>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69" name="Straight Connector 68">
                  <a:extLst>
                    <a:ext uri="{FF2B5EF4-FFF2-40B4-BE49-F238E27FC236}">
                      <a16:creationId xmlns:a16="http://schemas.microsoft.com/office/drawing/2014/main" id="{7C00CA29-563A-544B-812A-B0B10826D34B}"/>
                    </a:ext>
                  </a:extLst>
                </p:cNvPr>
                <p:cNvCxnSpPr>
                  <a:cxnSpLocks/>
                </p:cNvCxnSpPr>
                <p:nvPr/>
              </p:nvCxnSpPr>
              <p:spPr bwMode="gray">
                <a:xfrm flipH="1" flipV="1">
                  <a:off x="10945813" y="2370183"/>
                  <a:ext cx="2" cy="64990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87369FD4-77BF-4F4C-809E-7E5D9C752361}"/>
                    </a:ext>
                  </a:extLst>
                </p:cNvPr>
                <p:cNvSpPr/>
                <p:nvPr/>
              </p:nvSpPr>
              <p:spPr bwMode="gray">
                <a:xfrm>
                  <a:off x="10877759" y="2318396"/>
                  <a:ext cx="136110" cy="136110"/>
                </a:xfrm>
                <a:prstGeom prst="ellipse">
                  <a:avLst/>
                </a:prstGeom>
                <a:solidFill>
                  <a:schemeClr val="accent6"/>
                </a:solidFill>
                <a:ln w="63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71" name="Oval 70">
                <a:extLst>
                  <a:ext uri="{FF2B5EF4-FFF2-40B4-BE49-F238E27FC236}">
                    <a16:creationId xmlns:a16="http://schemas.microsoft.com/office/drawing/2014/main" id="{1C556911-BBB5-8C43-8CEA-447A3F35689F}"/>
                  </a:ext>
                </a:extLst>
              </p:cNvPr>
              <p:cNvSpPr/>
              <p:nvPr/>
            </p:nvSpPr>
            <p:spPr bwMode="gray">
              <a:xfrm>
                <a:off x="10241339" y="4235830"/>
                <a:ext cx="1408951" cy="789536"/>
              </a:xfrm>
              <a:prstGeom prst="ellipse">
                <a:avLst/>
              </a:prstGeom>
              <a:solidFill>
                <a:schemeClr val="bg1"/>
              </a:solidFill>
              <a:ln w="133350">
                <a:solidFill>
                  <a:schemeClr val="accent5">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6"/>
                    </a:solidFill>
                  </a:rPr>
                  <a:t>24%</a:t>
                </a:r>
              </a:p>
            </p:txBody>
          </p:sp>
          <p:sp>
            <p:nvSpPr>
              <p:cNvPr id="112" name="Oval 111">
                <a:extLst>
                  <a:ext uri="{FF2B5EF4-FFF2-40B4-BE49-F238E27FC236}">
                    <a16:creationId xmlns:a16="http://schemas.microsoft.com/office/drawing/2014/main" id="{DE1CDA87-8F0D-5C31-0F0A-2088E5F6BE5F}"/>
                  </a:ext>
                </a:extLst>
              </p:cNvPr>
              <p:cNvSpPr/>
              <p:nvPr/>
            </p:nvSpPr>
            <p:spPr bwMode="gray">
              <a:xfrm>
                <a:off x="10274142" y="5326467"/>
                <a:ext cx="1408952" cy="789536"/>
              </a:xfrm>
              <a:prstGeom prst="ellipse">
                <a:avLst/>
              </a:prstGeom>
              <a:solidFill>
                <a:schemeClr val="bg1"/>
              </a:solidFill>
              <a:ln w="133350">
                <a:solidFill>
                  <a:schemeClr val="accent5">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6"/>
                    </a:solidFill>
                  </a:rPr>
                  <a:t>24%</a:t>
                </a:r>
              </a:p>
            </p:txBody>
          </p:sp>
        </p:grpSp>
        <p:sp>
          <p:nvSpPr>
            <p:cNvPr id="72" name="TextBox 71">
              <a:extLst>
                <a:ext uri="{FF2B5EF4-FFF2-40B4-BE49-F238E27FC236}">
                  <a16:creationId xmlns:a16="http://schemas.microsoft.com/office/drawing/2014/main" id="{58E03939-5C74-3A4D-92BB-E4677EFCE3BA}"/>
                </a:ext>
              </a:extLst>
            </p:cNvPr>
            <p:cNvSpPr txBox="1"/>
            <p:nvPr/>
          </p:nvSpPr>
          <p:spPr bwMode="gray">
            <a:xfrm>
              <a:off x="7573753" y="3211865"/>
              <a:ext cx="856557" cy="551121"/>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Vreemd vermogen aantrekken</a:t>
              </a:r>
            </a:p>
          </p:txBody>
        </p:sp>
      </p:grpSp>
      <p:sp>
        <p:nvSpPr>
          <p:cNvPr id="56" name="TextBox 55">
            <a:extLst>
              <a:ext uri="{FF2B5EF4-FFF2-40B4-BE49-F238E27FC236}">
                <a16:creationId xmlns:a16="http://schemas.microsoft.com/office/drawing/2014/main" id="{9D24B106-3737-4D38-AA2D-5E0AF6A82C29}"/>
              </a:ext>
            </a:extLst>
          </p:cNvPr>
          <p:cNvSpPr txBox="1"/>
          <p:nvPr/>
        </p:nvSpPr>
        <p:spPr bwMode="gray">
          <a:xfrm>
            <a:off x="7526372" y="1998648"/>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08</a:t>
            </a:r>
          </a:p>
        </p:txBody>
      </p:sp>
      <p:grpSp>
        <p:nvGrpSpPr>
          <p:cNvPr id="41" name="Group 40">
            <a:extLst>
              <a:ext uri="{FF2B5EF4-FFF2-40B4-BE49-F238E27FC236}">
                <a16:creationId xmlns:a16="http://schemas.microsoft.com/office/drawing/2014/main" id="{A090F73B-C667-E44B-6E5D-7BBC5E9AB7E5}"/>
              </a:ext>
            </a:extLst>
          </p:cNvPr>
          <p:cNvGrpSpPr/>
          <p:nvPr/>
        </p:nvGrpSpPr>
        <p:grpSpPr>
          <a:xfrm>
            <a:off x="9692640" y="2468880"/>
            <a:ext cx="812501" cy="3725232"/>
            <a:chOff x="8992638" y="2449413"/>
            <a:chExt cx="858498" cy="3811772"/>
          </a:xfrm>
        </p:grpSpPr>
        <p:grpSp>
          <p:nvGrpSpPr>
            <p:cNvPr id="76" name="Group 75">
              <a:extLst>
                <a:ext uri="{FF2B5EF4-FFF2-40B4-BE49-F238E27FC236}">
                  <a16:creationId xmlns:a16="http://schemas.microsoft.com/office/drawing/2014/main" id="{D1ABC11F-45FD-486D-A115-C1574C47445C}"/>
                </a:ext>
              </a:extLst>
            </p:cNvPr>
            <p:cNvGrpSpPr/>
            <p:nvPr/>
          </p:nvGrpSpPr>
          <p:grpSpPr>
            <a:xfrm>
              <a:off x="8992638" y="2449413"/>
              <a:ext cx="856557" cy="3811772"/>
              <a:chOff x="10179003" y="2318396"/>
              <a:chExt cx="1533622" cy="3811772"/>
            </a:xfrm>
            <a:solidFill>
              <a:srgbClr val="D6CAEC"/>
            </a:solidFill>
          </p:grpSpPr>
          <p:grpSp>
            <p:nvGrpSpPr>
              <p:cNvPr id="77" name="Group 76">
                <a:extLst>
                  <a:ext uri="{FF2B5EF4-FFF2-40B4-BE49-F238E27FC236}">
                    <a16:creationId xmlns:a16="http://schemas.microsoft.com/office/drawing/2014/main" id="{852C5C62-CAA9-4844-BCD6-618307345302}"/>
                  </a:ext>
                </a:extLst>
              </p:cNvPr>
              <p:cNvGrpSpPr/>
              <p:nvPr/>
            </p:nvGrpSpPr>
            <p:grpSpPr>
              <a:xfrm>
                <a:off x="10179003" y="2318396"/>
                <a:ext cx="1533622" cy="2401522"/>
                <a:chOff x="10179003" y="2318396"/>
                <a:chExt cx="1533622" cy="2401522"/>
              </a:xfrm>
              <a:grpFill/>
            </p:grpSpPr>
            <p:sp>
              <p:nvSpPr>
                <p:cNvPr id="79" name="Pentagon 66">
                  <a:extLst>
                    <a:ext uri="{FF2B5EF4-FFF2-40B4-BE49-F238E27FC236}">
                      <a16:creationId xmlns:a16="http://schemas.microsoft.com/office/drawing/2014/main" id="{14AA7BA5-3D0D-49DB-B8B5-566EA4126CD8}"/>
                    </a:ext>
                  </a:extLst>
                </p:cNvPr>
                <p:cNvSpPr/>
                <p:nvPr/>
              </p:nvSpPr>
              <p:spPr bwMode="gray">
                <a:xfrm rot="16200000">
                  <a:off x="9891621" y="2898915"/>
                  <a:ext cx="2108385" cy="1533622"/>
                </a:xfrm>
                <a:prstGeom prst="homePlate">
                  <a:avLst>
                    <a:gd name="adj" fmla="val 29833"/>
                  </a:avLst>
                </a:prstGeom>
                <a:solidFill>
                  <a:srgbClr val="B39DDB"/>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80" name="Straight Connector 79">
                  <a:extLst>
                    <a:ext uri="{FF2B5EF4-FFF2-40B4-BE49-F238E27FC236}">
                      <a16:creationId xmlns:a16="http://schemas.microsoft.com/office/drawing/2014/main" id="{59DCBF78-A4CE-4692-9B39-03514104AC55}"/>
                    </a:ext>
                  </a:extLst>
                </p:cNvPr>
                <p:cNvCxnSpPr>
                  <a:cxnSpLocks/>
                </p:cNvCxnSpPr>
                <p:nvPr/>
              </p:nvCxnSpPr>
              <p:spPr bwMode="gray">
                <a:xfrm flipH="1" flipV="1">
                  <a:off x="10945813" y="2370183"/>
                  <a:ext cx="2" cy="649905"/>
                </a:xfrm>
                <a:prstGeom prst="line">
                  <a:avLst/>
                </a:prstGeom>
                <a:grpFill/>
                <a:ln w="12700">
                  <a:solidFill>
                    <a:srgbClr val="B39DDB"/>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id="{F5491620-7260-4CEC-9EDA-9F31DD40BF8E}"/>
                    </a:ext>
                  </a:extLst>
                </p:cNvPr>
                <p:cNvSpPr/>
                <p:nvPr/>
              </p:nvSpPr>
              <p:spPr bwMode="gray">
                <a:xfrm>
                  <a:off x="10877759" y="2318396"/>
                  <a:ext cx="136110" cy="13611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78" name="Oval 77">
                <a:extLst>
                  <a:ext uri="{FF2B5EF4-FFF2-40B4-BE49-F238E27FC236}">
                    <a16:creationId xmlns:a16="http://schemas.microsoft.com/office/drawing/2014/main" id="{231D80AB-4F44-46AD-BA6D-1EAE7F9001AF}"/>
                  </a:ext>
                </a:extLst>
              </p:cNvPr>
              <p:cNvSpPr/>
              <p:nvPr/>
            </p:nvSpPr>
            <p:spPr bwMode="gray">
              <a:xfrm>
                <a:off x="10241337" y="4235830"/>
                <a:ext cx="1408951" cy="789536"/>
              </a:xfrm>
              <a:prstGeom prst="ellipse">
                <a:avLst/>
              </a:prstGeom>
              <a:solidFill>
                <a:schemeClr val="bg1"/>
              </a:solidFill>
              <a:ln w="133350">
                <a:solidFill>
                  <a:srgbClr val="D6C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B39DDB"/>
                    </a:solidFill>
                  </a:rPr>
                  <a:t>17%</a:t>
                </a:r>
                <a:endParaRPr lang="nl-NL" sz="2000" b="1">
                  <a:solidFill>
                    <a:srgbClr val="B39DDB"/>
                  </a:solidFill>
                </a:endParaRPr>
              </a:p>
            </p:txBody>
          </p:sp>
          <p:sp>
            <p:nvSpPr>
              <p:cNvPr id="113" name="Oval 112">
                <a:extLst>
                  <a:ext uri="{FF2B5EF4-FFF2-40B4-BE49-F238E27FC236}">
                    <a16:creationId xmlns:a16="http://schemas.microsoft.com/office/drawing/2014/main" id="{3261AA06-D39F-BF4B-EC50-BE226D3F19DC}"/>
                  </a:ext>
                </a:extLst>
              </p:cNvPr>
              <p:cNvSpPr/>
              <p:nvPr/>
            </p:nvSpPr>
            <p:spPr bwMode="gray">
              <a:xfrm>
                <a:off x="10254441" y="5340632"/>
                <a:ext cx="1408952" cy="789536"/>
              </a:xfrm>
              <a:prstGeom prst="ellipse">
                <a:avLst/>
              </a:prstGeom>
              <a:solidFill>
                <a:schemeClr val="bg1"/>
              </a:solidFill>
              <a:ln w="133350">
                <a:solidFill>
                  <a:srgbClr val="D6CA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B39DDB"/>
                    </a:solidFill>
                  </a:rPr>
                  <a:t>24%</a:t>
                </a:r>
                <a:endParaRPr lang="nl-NL" sz="2000" b="1">
                  <a:solidFill>
                    <a:srgbClr val="B39DDB"/>
                  </a:solidFill>
                </a:endParaRPr>
              </a:p>
            </p:txBody>
          </p:sp>
        </p:grpSp>
        <p:sp>
          <p:nvSpPr>
            <p:cNvPr id="88" name="TextBox 87">
              <a:extLst>
                <a:ext uri="{FF2B5EF4-FFF2-40B4-BE49-F238E27FC236}">
                  <a16:creationId xmlns:a16="http://schemas.microsoft.com/office/drawing/2014/main" id="{760393AA-3A13-4ABD-AD4F-11057E37C91D}"/>
                </a:ext>
              </a:extLst>
            </p:cNvPr>
            <p:cNvSpPr txBox="1"/>
            <p:nvPr/>
          </p:nvSpPr>
          <p:spPr bwMode="gray">
            <a:xfrm>
              <a:off x="8994578" y="3211865"/>
              <a:ext cx="856558" cy="1087480"/>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Eigendom-</a:t>
              </a:r>
            </a:p>
            <a:p>
              <a:pPr marL="0" lvl="2" algn="ctr">
                <a:lnSpc>
                  <a:spcPts val="1400"/>
                </a:lnSpc>
                <a:buSzPct val="100000"/>
                <a:defRPr/>
              </a:pPr>
              <a:r>
                <a:rPr lang="nl-NL" sz="1200">
                  <a:solidFill>
                    <a:schemeClr val="bg1"/>
                  </a:solidFill>
                </a:rPr>
                <a:t>Structuur aanpassen </a:t>
              </a:r>
            </a:p>
            <a:p>
              <a:pPr marL="0" lvl="2" algn="ctr">
                <a:lnSpc>
                  <a:spcPts val="1400"/>
                </a:lnSpc>
                <a:buSzPct val="100000"/>
                <a:defRPr/>
              </a:pPr>
              <a:r>
                <a:rPr lang="nl-NL" sz="900">
                  <a:solidFill>
                    <a:schemeClr val="bg1"/>
                  </a:solidFill>
                </a:rPr>
                <a:t>(bv. Beursgang of –exit, overname of exit)</a:t>
              </a:r>
            </a:p>
          </p:txBody>
        </p:sp>
      </p:grpSp>
      <p:sp>
        <p:nvSpPr>
          <p:cNvPr id="90" name="TextBox 89">
            <a:extLst>
              <a:ext uri="{FF2B5EF4-FFF2-40B4-BE49-F238E27FC236}">
                <a16:creationId xmlns:a16="http://schemas.microsoft.com/office/drawing/2014/main" id="{12B23F1C-FF58-4D6A-92B6-B7E0B8DC2CE1}"/>
              </a:ext>
            </a:extLst>
          </p:cNvPr>
          <p:cNvSpPr txBox="1"/>
          <p:nvPr/>
        </p:nvSpPr>
        <p:spPr bwMode="gray">
          <a:xfrm>
            <a:off x="6496830" y="1990249"/>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07</a:t>
            </a:r>
          </a:p>
        </p:txBody>
      </p:sp>
      <p:sp>
        <p:nvSpPr>
          <p:cNvPr id="91" name="Text Placeholder 5">
            <a:extLst>
              <a:ext uri="{FF2B5EF4-FFF2-40B4-BE49-F238E27FC236}">
                <a16:creationId xmlns:a16="http://schemas.microsoft.com/office/drawing/2014/main" id="{AD1D2DDE-690F-4707-A217-8D0FB259FB9F}"/>
              </a:ext>
            </a:extLst>
          </p:cNvPr>
          <p:cNvSpPr>
            <a:spLocks noGrp="1"/>
          </p:cNvSpPr>
          <p:nvPr>
            <p:ph type="body" sz="quarter" idx="16"/>
          </p:nvPr>
        </p:nvSpPr>
        <p:spPr>
          <a:xfrm>
            <a:off x="378721" y="6440453"/>
            <a:ext cx="9721850" cy="288925"/>
          </a:xfrm>
        </p:spPr>
        <p:txBody>
          <a:bodyPr/>
          <a:lstStyle/>
          <a:p>
            <a:r>
              <a:rPr lang="nl-NL" dirty="0"/>
              <a:t>Q: </a:t>
            </a:r>
            <a:r>
              <a:rPr lang="nl-NL" dirty="0">
                <a:effectLst/>
                <a:latin typeface="Calibri" panose="020F0502020204030204" pitchFamily="34" charset="0"/>
                <a:ea typeface="Calibri" panose="020F0502020204030204" pitchFamily="34" charset="0"/>
                <a:cs typeface="Times New Roman" panose="02020603050405020304" pitchFamily="18" charset="0"/>
              </a:rPr>
              <a:t>Welke van deze zijn voor uw bedrijf de grootste uitdagingen voor 2025? </a:t>
            </a:r>
            <a:r>
              <a:rPr lang="nl-NL">
                <a:effectLst/>
                <a:latin typeface="Calibri" panose="020F0502020204030204" pitchFamily="34" charset="0"/>
                <a:ea typeface="Calibri" panose="020F0502020204030204" pitchFamily="34" charset="0"/>
                <a:cs typeface="Times New Roman" panose="02020603050405020304" pitchFamily="18" charset="0"/>
              </a:rPr>
              <a:t>|          </a:t>
            </a:r>
            <a:r>
              <a:rPr lang="nl-NL">
                <a:latin typeface="Calibri" panose="020F0502020204030204" pitchFamily="34" charset="0"/>
                <a:cs typeface="Times New Roman" panose="02020603050405020304" pitchFamily="18" charset="0"/>
              </a:rPr>
              <a:t>Verschil rangschikking tov. </a:t>
            </a:r>
            <a:r>
              <a:rPr lang="nl-NL" dirty="0">
                <a:latin typeface="Calibri" panose="020F0502020204030204" pitchFamily="34" charset="0"/>
                <a:cs typeface="Times New Roman" panose="02020603050405020304" pitchFamily="18" charset="0"/>
              </a:rPr>
              <a:t>verwachtingen over 2024</a:t>
            </a:r>
          </a:p>
          <a:p>
            <a:endParaRPr lang="nl-NL" dirty="0"/>
          </a:p>
        </p:txBody>
      </p:sp>
      <p:grpSp>
        <p:nvGrpSpPr>
          <p:cNvPr id="43" name="Group 42">
            <a:extLst>
              <a:ext uri="{FF2B5EF4-FFF2-40B4-BE49-F238E27FC236}">
                <a16:creationId xmlns:a16="http://schemas.microsoft.com/office/drawing/2014/main" id="{0A2AFB78-1384-DAE5-932B-76563843D77C}"/>
              </a:ext>
            </a:extLst>
          </p:cNvPr>
          <p:cNvGrpSpPr/>
          <p:nvPr/>
        </p:nvGrpSpPr>
        <p:grpSpPr>
          <a:xfrm>
            <a:off x="10698480" y="2468880"/>
            <a:ext cx="850392" cy="3722864"/>
            <a:chOff x="10390596" y="2449413"/>
            <a:chExt cx="877479" cy="3809351"/>
          </a:xfrm>
        </p:grpSpPr>
        <p:grpSp>
          <p:nvGrpSpPr>
            <p:cNvPr id="44" name="Group 43">
              <a:extLst>
                <a:ext uri="{FF2B5EF4-FFF2-40B4-BE49-F238E27FC236}">
                  <a16:creationId xmlns:a16="http://schemas.microsoft.com/office/drawing/2014/main" id="{7FC0F5DE-7173-D4F9-7A87-DDB0EB815459}"/>
                </a:ext>
              </a:extLst>
            </p:cNvPr>
            <p:cNvGrpSpPr/>
            <p:nvPr/>
          </p:nvGrpSpPr>
          <p:grpSpPr>
            <a:xfrm>
              <a:off x="10411518" y="2449413"/>
              <a:ext cx="856557" cy="3809351"/>
              <a:chOff x="10179003" y="2318396"/>
              <a:chExt cx="1533622" cy="3809351"/>
            </a:xfrm>
            <a:solidFill>
              <a:srgbClr val="7E57C2"/>
            </a:solidFill>
          </p:grpSpPr>
          <p:grpSp>
            <p:nvGrpSpPr>
              <p:cNvPr id="46" name="Group 45">
                <a:extLst>
                  <a:ext uri="{FF2B5EF4-FFF2-40B4-BE49-F238E27FC236}">
                    <a16:creationId xmlns:a16="http://schemas.microsoft.com/office/drawing/2014/main" id="{5ED183C3-52F9-A585-43C8-E3BEE7A065A9}"/>
                  </a:ext>
                </a:extLst>
              </p:cNvPr>
              <p:cNvGrpSpPr/>
              <p:nvPr/>
            </p:nvGrpSpPr>
            <p:grpSpPr>
              <a:xfrm>
                <a:off x="10179003" y="2318396"/>
                <a:ext cx="1533622" cy="2401522"/>
                <a:chOff x="10179003" y="2318396"/>
                <a:chExt cx="1533622" cy="2401522"/>
              </a:xfrm>
              <a:grpFill/>
            </p:grpSpPr>
            <p:sp>
              <p:nvSpPr>
                <p:cNvPr id="48" name="Pentagon 66">
                  <a:extLst>
                    <a:ext uri="{FF2B5EF4-FFF2-40B4-BE49-F238E27FC236}">
                      <a16:creationId xmlns:a16="http://schemas.microsoft.com/office/drawing/2014/main" id="{C1F0BD76-7FFD-A76B-F49E-A382712F7211}"/>
                    </a:ext>
                  </a:extLst>
                </p:cNvPr>
                <p:cNvSpPr/>
                <p:nvPr/>
              </p:nvSpPr>
              <p:spPr bwMode="gray">
                <a:xfrm rot="16200000">
                  <a:off x="9891621" y="2898915"/>
                  <a:ext cx="2108385" cy="1533622"/>
                </a:xfrm>
                <a:prstGeom prst="homePlate">
                  <a:avLst>
                    <a:gd name="adj" fmla="val 29833"/>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55" name="Straight Connector 54">
                  <a:extLst>
                    <a:ext uri="{FF2B5EF4-FFF2-40B4-BE49-F238E27FC236}">
                      <a16:creationId xmlns:a16="http://schemas.microsoft.com/office/drawing/2014/main" id="{7FA674E7-ECFE-2FF7-7011-CE1E0300AAD3}"/>
                    </a:ext>
                  </a:extLst>
                </p:cNvPr>
                <p:cNvCxnSpPr>
                  <a:cxnSpLocks/>
                </p:cNvCxnSpPr>
                <p:nvPr/>
              </p:nvCxnSpPr>
              <p:spPr bwMode="gray">
                <a:xfrm flipH="1" flipV="1">
                  <a:off x="10945813" y="2370183"/>
                  <a:ext cx="2" cy="649905"/>
                </a:xfrm>
                <a:prstGeom prst="line">
                  <a:avLst/>
                </a:prstGeom>
                <a:grpFill/>
                <a:ln w="12700">
                  <a:solidFill>
                    <a:srgbClr val="7E57C2"/>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EEFC08BE-1057-EA1A-B6AA-15EE88B2BA06}"/>
                    </a:ext>
                  </a:extLst>
                </p:cNvPr>
                <p:cNvSpPr/>
                <p:nvPr/>
              </p:nvSpPr>
              <p:spPr bwMode="gray">
                <a:xfrm>
                  <a:off x="10877759" y="2318396"/>
                  <a:ext cx="136110" cy="13611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47" name="Oval 46">
                <a:extLst>
                  <a:ext uri="{FF2B5EF4-FFF2-40B4-BE49-F238E27FC236}">
                    <a16:creationId xmlns:a16="http://schemas.microsoft.com/office/drawing/2014/main" id="{BB96CC10-CFB6-C809-91BD-C1520FD901E2}"/>
                  </a:ext>
                </a:extLst>
              </p:cNvPr>
              <p:cNvSpPr/>
              <p:nvPr/>
            </p:nvSpPr>
            <p:spPr bwMode="gray">
              <a:xfrm>
                <a:off x="10241339" y="4235830"/>
                <a:ext cx="1408951" cy="789536"/>
              </a:xfrm>
              <a:prstGeom prst="ellipse">
                <a:avLst/>
              </a:prstGeom>
              <a:solidFill>
                <a:schemeClr val="bg1"/>
              </a:solidFill>
              <a:ln w="133350">
                <a:solidFill>
                  <a:srgbClr val="C2B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7E57C2"/>
                    </a:solidFill>
                  </a:rPr>
                  <a:t>14%</a:t>
                </a:r>
              </a:p>
            </p:txBody>
          </p:sp>
          <p:sp>
            <p:nvSpPr>
              <p:cNvPr id="115" name="Oval 114">
                <a:extLst>
                  <a:ext uri="{FF2B5EF4-FFF2-40B4-BE49-F238E27FC236}">
                    <a16:creationId xmlns:a16="http://schemas.microsoft.com/office/drawing/2014/main" id="{37863E6A-8247-226F-FC61-BD0284A3EFF0}"/>
                  </a:ext>
                </a:extLst>
              </p:cNvPr>
              <p:cNvSpPr/>
              <p:nvPr/>
            </p:nvSpPr>
            <p:spPr bwMode="gray">
              <a:xfrm>
                <a:off x="10241339" y="5338211"/>
                <a:ext cx="1408950" cy="789536"/>
              </a:xfrm>
              <a:prstGeom prst="ellipse">
                <a:avLst/>
              </a:prstGeom>
              <a:solidFill>
                <a:schemeClr val="bg1"/>
              </a:solidFill>
              <a:ln w="133350">
                <a:solidFill>
                  <a:srgbClr val="C2B0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7E57C2"/>
                    </a:solidFill>
                  </a:rPr>
                  <a:t>21%</a:t>
                </a:r>
              </a:p>
            </p:txBody>
          </p:sp>
        </p:grpSp>
        <p:sp>
          <p:nvSpPr>
            <p:cNvPr id="45" name="TextBox 44">
              <a:extLst>
                <a:ext uri="{FF2B5EF4-FFF2-40B4-BE49-F238E27FC236}">
                  <a16:creationId xmlns:a16="http://schemas.microsoft.com/office/drawing/2014/main" id="{9B7F7709-D949-0B38-0620-808BAAAF777F}"/>
                </a:ext>
              </a:extLst>
            </p:cNvPr>
            <p:cNvSpPr txBox="1"/>
            <p:nvPr/>
          </p:nvSpPr>
          <p:spPr bwMode="gray">
            <a:xfrm>
              <a:off x="10390596" y="3211865"/>
              <a:ext cx="856557" cy="183707"/>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Solvabiliteit</a:t>
              </a:r>
            </a:p>
          </p:txBody>
        </p:sp>
      </p:grpSp>
      <p:grpSp>
        <p:nvGrpSpPr>
          <p:cNvPr id="64" name="Group 63">
            <a:extLst>
              <a:ext uri="{FF2B5EF4-FFF2-40B4-BE49-F238E27FC236}">
                <a16:creationId xmlns:a16="http://schemas.microsoft.com/office/drawing/2014/main" id="{C318783F-D34B-AB6B-DFF9-98B21F0E4C65}"/>
              </a:ext>
            </a:extLst>
          </p:cNvPr>
          <p:cNvGrpSpPr/>
          <p:nvPr/>
        </p:nvGrpSpPr>
        <p:grpSpPr>
          <a:xfrm>
            <a:off x="6583680" y="2468880"/>
            <a:ext cx="850392" cy="3717906"/>
            <a:chOff x="10411518" y="2449413"/>
            <a:chExt cx="857140" cy="3804278"/>
          </a:xfrm>
          <a:solidFill>
            <a:schemeClr val="accent4">
              <a:lumMod val="40000"/>
              <a:lumOff val="60000"/>
            </a:schemeClr>
          </a:solidFill>
        </p:grpSpPr>
        <p:grpSp>
          <p:nvGrpSpPr>
            <p:cNvPr id="65" name="Group 64">
              <a:extLst>
                <a:ext uri="{FF2B5EF4-FFF2-40B4-BE49-F238E27FC236}">
                  <a16:creationId xmlns:a16="http://schemas.microsoft.com/office/drawing/2014/main" id="{2D0F64DA-0502-1A91-DADB-DC3567C75A3D}"/>
                </a:ext>
              </a:extLst>
            </p:cNvPr>
            <p:cNvGrpSpPr/>
            <p:nvPr/>
          </p:nvGrpSpPr>
          <p:grpSpPr>
            <a:xfrm>
              <a:off x="10411518" y="2449413"/>
              <a:ext cx="856557" cy="3804278"/>
              <a:chOff x="10179003" y="2318396"/>
              <a:chExt cx="1533622" cy="3804278"/>
            </a:xfrm>
            <a:grpFill/>
          </p:grpSpPr>
          <p:grpSp>
            <p:nvGrpSpPr>
              <p:cNvPr id="73" name="Group 72">
                <a:extLst>
                  <a:ext uri="{FF2B5EF4-FFF2-40B4-BE49-F238E27FC236}">
                    <a16:creationId xmlns:a16="http://schemas.microsoft.com/office/drawing/2014/main" id="{F0EF65B3-9F7B-E095-326C-AB17F063A48E}"/>
                  </a:ext>
                </a:extLst>
              </p:cNvPr>
              <p:cNvGrpSpPr/>
              <p:nvPr/>
            </p:nvGrpSpPr>
            <p:grpSpPr>
              <a:xfrm>
                <a:off x="10179003" y="2318396"/>
                <a:ext cx="1533622" cy="2401522"/>
                <a:chOff x="10179003" y="2318396"/>
                <a:chExt cx="1533622" cy="2401522"/>
              </a:xfrm>
              <a:grpFill/>
            </p:grpSpPr>
            <p:sp>
              <p:nvSpPr>
                <p:cNvPr id="75" name="Pentagon 66">
                  <a:extLst>
                    <a:ext uri="{FF2B5EF4-FFF2-40B4-BE49-F238E27FC236}">
                      <a16:creationId xmlns:a16="http://schemas.microsoft.com/office/drawing/2014/main" id="{21C12684-1E1B-313E-D41A-D65744893ECB}"/>
                    </a:ext>
                  </a:extLst>
                </p:cNvPr>
                <p:cNvSpPr/>
                <p:nvPr/>
              </p:nvSpPr>
              <p:spPr bwMode="gray">
                <a:xfrm rot="16200000">
                  <a:off x="9891621" y="2898915"/>
                  <a:ext cx="2108385" cy="1533622"/>
                </a:xfrm>
                <a:prstGeom prst="homePlate">
                  <a:avLst>
                    <a:gd name="adj" fmla="val 29833"/>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92" name="Straight Connector 91">
                  <a:extLst>
                    <a:ext uri="{FF2B5EF4-FFF2-40B4-BE49-F238E27FC236}">
                      <a16:creationId xmlns:a16="http://schemas.microsoft.com/office/drawing/2014/main" id="{ADB50C29-F810-12B3-36A6-610342C20B61}"/>
                    </a:ext>
                  </a:extLst>
                </p:cNvPr>
                <p:cNvCxnSpPr>
                  <a:cxnSpLocks/>
                </p:cNvCxnSpPr>
                <p:nvPr/>
              </p:nvCxnSpPr>
              <p:spPr bwMode="gray">
                <a:xfrm flipH="1" flipV="1">
                  <a:off x="10945813" y="2370183"/>
                  <a:ext cx="2" cy="649905"/>
                </a:xfrm>
                <a:prstGeom prst="line">
                  <a:avLst/>
                </a:prstGeom>
                <a:grpFill/>
                <a:ln w="127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B40E1092-7C4C-6467-1186-D70673728F7E}"/>
                    </a:ext>
                  </a:extLst>
                </p:cNvPr>
                <p:cNvSpPr/>
                <p:nvPr/>
              </p:nvSpPr>
              <p:spPr bwMode="gray">
                <a:xfrm>
                  <a:off x="10877759" y="2318396"/>
                  <a:ext cx="136110" cy="136110"/>
                </a:xfrm>
                <a:prstGeom prst="ellipse">
                  <a:avLst/>
                </a:pr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74" name="Oval 73">
                <a:extLst>
                  <a:ext uri="{FF2B5EF4-FFF2-40B4-BE49-F238E27FC236}">
                    <a16:creationId xmlns:a16="http://schemas.microsoft.com/office/drawing/2014/main" id="{AB691DE3-8FF6-BE7F-C4CA-BECFF7DA56CE}"/>
                  </a:ext>
                </a:extLst>
              </p:cNvPr>
              <p:cNvSpPr/>
              <p:nvPr/>
            </p:nvSpPr>
            <p:spPr bwMode="gray">
              <a:xfrm>
                <a:off x="10241339" y="4235830"/>
                <a:ext cx="1408951" cy="789536"/>
              </a:xfrm>
              <a:prstGeom prst="ellipse">
                <a:avLst/>
              </a:prstGeom>
              <a:solidFill>
                <a:schemeClr val="bg1"/>
              </a:solidFill>
              <a:ln w="1333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4"/>
                    </a:solidFill>
                  </a:rPr>
                  <a:t>24%</a:t>
                </a:r>
              </a:p>
            </p:txBody>
          </p:sp>
          <p:sp>
            <p:nvSpPr>
              <p:cNvPr id="116" name="Oval 115">
                <a:extLst>
                  <a:ext uri="{FF2B5EF4-FFF2-40B4-BE49-F238E27FC236}">
                    <a16:creationId xmlns:a16="http://schemas.microsoft.com/office/drawing/2014/main" id="{93951631-8B3C-AE2A-A78F-DD32B424D3FA}"/>
                  </a:ext>
                </a:extLst>
              </p:cNvPr>
              <p:cNvSpPr/>
              <p:nvPr/>
            </p:nvSpPr>
            <p:spPr bwMode="gray">
              <a:xfrm>
                <a:off x="10188414" y="5333138"/>
                <a:ext cx="1408951" cy="789536"/>
              </a:xfrm>
              <a:prstGeom prst="ellipse">
                <a:avLst/>
              </a:prstGeom>
              <a:solidFill>
                <a:schemeClr val="bg1"/>
              </a:solidFill>
              <a:ln w="1333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4"/>
                    </a:solidFill>
                  </a:rPr>
                  <a:t>20%</a:t>
                </a:r>
              </a:p>
            </p:txBody>
          </p:sp>
        </p:grpSp>
        <p:sp>
          <p:nvSpPr>
            <p:cNvPr id="66" name="TextBox 65">
              <a:extLst>
                <a:ext uri="{FF2B5EF4-FFF2-40B4-BE49-F238E27FC236}">
                  <a16:creationId xmlns:a16="http://schemas.microsoft.com/office/drawing/2014/main" id="{FA57D0B8-E9F3-49D4-755B-F1846923305F}"/>
                </a:ext>
              </a:extLst>
            </p:cNvPr>
            <p:cNvSpPr txBox="1"/>
            <p:nvPr/>
          </p:nvSpPr>
          <p:spPr bwMode="gray">
            <a:xfrm>
              <a:off x="10412101" y="3174452"/>
              <a:ext cx="856557" cy="734828"/>
            </a:xfrm>
            <a:prstGeom prst="rect">
              <a:avLst/>
            </a:prstGeom>
            <a:grpFill/>
          </p:spPr>
          <p:txBody>
            <a:bodyPr wrap="square" lIns="0" tIns="0" rIns="0" bIns="0" rtlCol="0">
              <a:spAutoFit/>
            </a:bodyPr>
            <a:lstStyle/>
            <a:p>
              <a:pPr marL="0" lvl="2" algn="ctr">
                <a:lnSpc>
                  <a:spcPts val="1400"/>
                </a:lnSpc>
                <a:buSzPct val="100000"/>
                <a:defRPr/>
              </a:pPr>
              <a:r>
                <a:rPr lang="nl-NL" sz="1200">
                  <a:solidFill>
                    <a:schemeClr val="bg1"/>
                  </a:solidFill>
                </a:rPr>
                <a:t>Terugbetalen van uitgestelde belastingen</a:t>
              </a:r>
            </a:p>
          </p:txBody>
        </p:sp>
      </p:grpSp>
      <p:grpSp>
        <p:nvGrpSpPr>
          <p:cNvPr id="94" name="Group 93">
            <a:extLst>
              <a:ext uri="{FF2B5EF4-FFF2-40B4-BE49-F238E27FC236}">
                <a16:creationId xmlns:a16="http://schemas.microsoft.com/office/drawing/2014/main" id="{CEE9A1CE-7308-36C2-8AD0-4D9E7FB4B365}"/>
              </a:ext>
            </a:extLst>
          </p:cNvPr>
          <p:cNvGrpSpPr/>
          <p:nvPr/>
        </p:nvGrpSpPr>
        <p:grpSpPr>
          <a:xfrm>
            <a:off x="4572000" y="2468880"/>
            <a:ext cx="850392" cy="3707791"/>
            <a:chOff x="10390596" y="2449413"/>
            <a:chExt cx="877479" cy="3793928"/>
          </a:xfrm>
        </p:grpSpPr>
        <p:grpSp>
          <p:nvGrpSpPr>
            <p:cNvPr id="95" name="Group 94">
              <a:extLst>
                <a:ext uri="{FF2B5EF4-FFF2-40B4-BE49-F238E27FC236}">
                  <a16:creationId xmlns:a16="http://schemas.microsoft.com/office/drawing/2014/main" id="{ED9FE7FB-F767-218B-0A5F-93521E2C76BE}"/>
                </a:ext>
              </a:extLst>
            </p:cNvPr>
            <p:cNvGrpSpPr/>
            <p:nvPr/>
          </p:nvGrpSpPr>
          <p:grpSpPr>
            <a:xfrm>
              <a:off x="10411518" y="2449413"/>
              <a:ext cx="856557" cy="3793928"/>
              <a:chOff x="10179003" y="2318396"/>
              <a:chExt cx="1533622" cy="3793928"/>
            </a:xfrm>
            <a:solidFill>
              <a:srgbClr val="7E57C2"/>
            </a:solidFill>
          </p:grpSpPr>
          <p:grpSp>
            <p:nvGrpSpPr>
              <p:cNvPr id="97" name="Group 96">
                <a:extLst>
                  <a:ext uri="{FF2B5EF4-FFF2-40B4-BE49-F238E27FC236}">
                    <a16:creationId xmlns:a16="http://schemas.microsoft.com/office/drawing/2014/main" id="{19FFA835-8C1B-950B-5584-BFEA684E26B6}"/>
                  </a:ext>
                </a:extLst>
              </p:cNvPr>
              <p:cNvGrpSpPr/>
              <p:nvPr/>
            </p:nvGrpSpPr>
            <p:grpSpPr>
              <a:xfrm>
                <a:off x="10179003" y="2318396"/>
                <a:ext cx="1533622" cy="2401522"/>
                <a:chOff x="10179003" y="2318396"/>
                <a:chExt cx="1533622" cy="2401522"/>
              </a:xfrm>
              <a:grpFill/>
            </p:grpSpPr>
            <p:sp>
              <p:nvSpPr>
                <p:cNvPr id="99" name="Pentagon 66">
                  <a:extLst>
                    <a:ext uri="{FF2B5EF4-FFF2-40B4-BE49-F238E27FC236}">
                      <a16:creationId xmlns:a16="http://schemas.microsoft.com/office/drawing/2014/main" id="{369C3456-536D-D80D-4A3B-E8CDEDC1AF40}"/>
                    </a:ext>
                  </a:extLst>
                </p:cNvPr>
                <p:cNvSpPr/>
                <p:nvPr/>
              </p:nvSpPr>
              <p:spPr bwMode="gray">
                <a:xfrm rot="16200000">
                  <a:off x="9891621" y="2898915"/>
                  <a:ext cx="2108385" cy="1533622"/>
                </a:xfrm>
                <a:prstGeom prst="homePlate">
                  <a:avLst>
                    <a:gd name="adj" fmla="val 29833"/>
                  </a:avLst>
                </a:prstGeom>
                <a:solidFill>
                  <a:srgbClr val="D9000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100" name="Straight Connector 99">
                  <a:extLst>
                    <a:ext uri="{FF2B5EF4-FFF2-40B4-BE49-F238E27FC236}">
                      <a16:creationId xmlns:a16="http://schemas.microsoft.com/office/drawing/2014/main" id="{D45205BF-ACD0-9C66-6F35-7E24F2A4E0CC}"/>
                    </a:ext>
                  </a:extLst>
                </p:cNvPr>
                <p:cNvCxnSpPr>
                  <a:cxnSpLocks/>
                </p:cNvCxnSpPr>
                <p:nvPr/>
              </p:nvCxnSpPr>
              <p:spPr bwMode="gray">
                <a:xfrm flipH="1" flipV="1">
                  <a:off x="10945813" y="2370183"/>
                  <a:ext cx="2" cy="649905"/>
                </a:xfrm>
                <a:prstGeom prst="line">
                  <a:avLst/>
                </a:prstGeom>
                <a:grpFill/>
                <a:ln w="12700">
                  <a:solidFill>
                    <a:srgbClr val="D9000A"/>
                  </a:solidFill>
                </a:ln>
              </p:spPr>
              <p:style>
                <a:lnRef idx="1">
                  <a:schemeClr val="accent1"/>
                </a:lnRef>
                <a:fillRef idx="0">
                  <a:schemeClr val="accent1"/>
                </a:fillRef>
                <a:effectRef idx="0">
                  <a:schemeClr val="accent1"/>
                </a:effectRef>
                <a:fontRef idx="minor">
                  <a:schemeClr val="tx1"/>
                </a:fontRef>
              </p:style>
            </p:cxnSp>
            <p:sp>
              <p:nvSpPr>
                <p:cNvPr id="101" name="Oval 100">
                  <a:extLst>
                    <a:ext uri="{FF2B5EF4-FFF2-40B4-BE49-F238E27FC236}">
                      <a16:creationId xmlns:a16="http://schemas.microsoft.com/office/drawing/2014/main" id="{0A2585BA-40DB-62FF-201E-3D1CF99CD006}"/>
                    </a:ext>
                  </a:extLst>
                </p:cNvPr>
                <p:cNvSpPr/>
                <p:nvPr/>
              </p:nvSpPr>
              <p:spPr bwMode="gray">
                <a:xfrm>
                  <a:off x="10877759" y="2318396"/>
                  <a:ext cx="136110" cy="136110"/>
                </a:xfrm>
                <a:prstGeom prst="ellipse">
                  <a:avLst/>
                </a:prstGeom>
                <a:solidFill>
                  <a:srgbClr val="D9000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98" name="Oval 97">
                <a:extLst>
                  <a:ext uri="{FF2B5EF4-FFF2-40B4-BE49-F238E27FC236}">
                    <a16:creationId xmlns:a16="http://schemas.microsoft.com/office/drawing/2014/main" id="{4798EEA1-32C8-185A-05AE-BE9E9BE97530}"/>
                  </a:ext>
                </a:extLst>
              </p:cNvPr>
              <p:cNvSpPr/>
              <p:nvPr/>
            </p:nvSpPr>
            <p:spPr bwMode="gray">
              <a:xfrm>
                <a:off x="10241339" y="4235830"/>
                <a:ext cx="1408951" cy="789536"/>
              </a:xfrm>
              <a:prstGeom prst="ellipse">
                <a:avLst/>
              </a:prstGeom>
              <a:solidFill>
                <a:schemeClr val="bg1"/>
              </a:solidFill>
              <a:ln w="133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D9000A"/>
                    </a:solidFill>
                  </a:rPr>
                  <a:t>24%</a:t>
                </a:r>
              </a:p>
            </p:txBody>
          </p:sp>
          <p:sp>
            <p:nvSpPr>
              <p:cNvPr id="117" name="Oval 116">
                <a:extLst>
                  <a:ext uri="{FF2B5EF4-FFF2-40B4-BE49-F238E27FC236}">
                    <a16:creationId xmlns:a16="http://schemas.microsoft.com/office/drawing/2014/main" id="{9621445F-FBC2-00D0-2FC2-728526407732}"/>
                  </a:ext>
                </a:extLst>
              </p:cNvPr>
              <p:cNvSpPr/>
              <p:nvPr/>
            </p:nvSpPr>
            <p:spPr bwMode="gray">
              <a:xfrm>
                <a:off x="10230247" y="5322788"/>
                <a:ext cx="1408950" cy="789536"/>
              </a:xfrm>
              <a:prstGeom prst="ellipse">
                <a:avLst/>
              </a:prstGeom>
              <a:solidFill>
                <a:schemeClr val="bg1"/>
              </a:solidFill>
              <a:ln w="133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rgbClr val="D9000A"/>
                    </a:solidFill>
                  </a:rPr>
                  <a:t>20%</a:t>
                </a:r>
              </a:p>
            </p:txBody>
          </p:sp>
        </p:grpSp>
        <p:sp>
          <p:nvSpPr>
            <p:cNvPr id="96" name="TextBox 95">
              <a:extLst>
                <a:ext uri="{FF2B5EF4-FFF2-40B4-BE49-F238E27FC236}">
                  <a16:creationId xmlns:a16="http://schemas.microsoft.com/office/drawing/2014/main" id="{F8029A39-BA1B-46A9-66C8-C817054A0A03}"/>
                </a:ext>
              </a:extLst>
            </p:cNvPr>
            <p:cNvSpPr txBox="1"/>
            <p:nvPr/>
          </p:nvSpPr>
          <p:spPr bwMode="gray">
            <a:xfrm>
              <a:off x="10390596" y="3211865"/>
              <a:ext cx="856557" cy="367415"/>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De balans verkleinen</a:t>
              </a:r>
            </a:p>
          </p:txBody>
        </p:sp>
      </p:grpSp>
      <p:sp>
        <p:nvSpPr>
          <p:cNvPr id="102" name="TextBox 101">
            <a:extLst>
              <a:ext uri="{FF2B5EF4-FFF2-40B4-BE49-F238E27FC236}">
                <a16:creationId xmlns:a16="http://schemas.microsoft.com/office/drawing/2014/main" id="{E2F622D5-C59F-BE66-3E7E-651AF84E51B1}"/>
              </a:ext>
            </a:extLst>
          </p:cNvPr>
          <p:cNvSpPr txBox="1"/>
          <p:nvPr/>
        </p:nvSpPr>
        <p:spPr bwMode="gray">
          <a:xfrm>
            <a:off x="8555914" y="1986051"/>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09</a:t>
            </a:r>
          </a:p>
        </p:txBody>
      </p:sp>
      <p:sp>
        <p:nvSpPr>
          <p:cNvPr id="103" name="TextBox 102">
            <a:extLst>
              <a:ext uri="{FF2B5EF4-FFF2-40B4-BE49-F238E27FC236}">
                <a16:creationId xmlns:a16="http://schemas.microsoft.com/office/drawing/2014/main" id="{990D62C7-7BBD-D60D-C393-9DF2C31D7A20}"/>
              </a:ext>
            </a:extLst>
          </p:cNvPr>
          <p:cNvSpPr txBox="1"/>
          <p:nvPr/>
        </p:nvSpPr>
        <p:spPr bwMode="gray">
          <a:xfrm>
            <a:off x="9585456" y="1960863"/>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10</a:t>
            </a:r>
          </a:p>
        </p:txBody>
      </p:sp>
      <p:sp>
        <p:nvSpPr>
          <p:cNvPr id="104" name="TextBox 103">
            <a:extLst>
              <a:ext uri="{FF2B5EF4-FFF2-40B4-BE49-F238E27FC236}">
                <a16:creationId xmlns:a16="http://schemas.microsoft.com/office/drawing/2014/main" id="{4C52FE33-16FD-D80F-284D-533E6D8C5AF5}"/>
              </a:ext>
            </a:extLst>
          </p:cNvPr>
          <p:cNvSpPr txBox="1"/>
          <p:nvPr/>
        </p:nvSpPr>
        <p:spPr bwMode="gray">
          <a:xfrm>
            <a:off x="10614999" y="1956665"/>
            <a:ext cx="1096378" cy="164325"/>
          </a:xfrm>
          <a:prstGeom prst="rect">
            <a:avLst/>
          </a:prstGeom>
          <a:noFill/>
        </p:spPr>
        <p:txBody>
          <a:bodyPr wrap="square" lIns="0" tIns="0" rIns="0" bIns="0" rtlCol="0">
            <a:noAutofit/>
          </a:bodyPr>
          <a:lstStyle/>
          <a:p>
            <a:pPr algn="ctr">
              <a:lnSpc>
                <a:spcPct val="120000"/>
              </a:lnSpc>
              <a:buSzPct val="80000"/>
            </a:pPr>
            <a:r>
              <a:rPr lang="nl-NL" sz="2400" b="1">
                <a:solidFill>
                  <a:schemeClr val="tx2"/>
                </a:solidFill>
              </a:rPr>
              <a:t>11</a:t>
            </a:r>
          </a:p>
        </p:txBody>
      </p:sp>
      <p:sp>
        <p:nvSpPr>
          <p:cNvPr id="2" name="Text Placeholder 3">
            <a:extLst>
              <a:ext uri="{FF2B5EF4-FFF2-40B4-BE49-F238E27FC236}">
                <a16:creationId xmlns:a16="http://schemas.microsoft.com/office/drawing/2014/main" id="{1D94C6A7-BDAE-AB3E-0DB2-A815144CDC6E}"/>
              </a:ext>
            </a:extLst>
          </p:cNvPr>
          <p:cNvSpPr txBox="1">
            <a:spLocks/>
          </p:cNvSpPr>
          <p:nvPr/>
        </p:nvSpPr>
        <p:spPr bwMode="gray">
          <a:xfrm>
            <a:off x="347723" y="5181964"/>
            <a:ext cx="11232000"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sz="1200"/>
              <a:t>Financiële uitdagingen – 2024 (meting 2023)</a:t>
            </a:r>
          </a:p>
        </p:txBody>
      </p:sp>
      <p:cxnSp>
        <p:nvCxnSpPr>
          <p:cNvPr id="129" name="Straight Arrow Connector 128">
            <a:extLst>
              <a:ext uri="{FF2B5EF4-FFF2-40B4-BE49-F238E27FC236}">
                <a16:creationId xmlns:a16="http://schemas.microsoft.com/office/drawing/2014/main" id="{B62961EE-17C1-583F-B5A8-0D9BE8C4B2F0}"/>
              </a:ext>
            </a:extLst>
          </p:cNvPr>
          <p:cNvCxnSpPr>
            <a:cxnSpLocks/>
          </p:cNvCxnSpPr>
          <p:nvPr/>
        </p:nvCxnSpPr>
        <p:spPr bwMode="gray">
          <a:xfrm>
            <a:off x="3875704" y="4827613"/>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7DD6C66D-D445-8784-463A-9A20A71F28BA}"/>
              </a:ext>
            </a:extLst>
          </p:cNvPr>
          <p:cNvCxnSpPr>
            <a:cxnSpLocks/>
          </p:cNvCxnSpPr>
          <p:nvPr/>
        </p:nvCxnSpPr>
        <p:spPr bwMode="gray">
          <a:xfrm>
            <a:off x="10070366" y="4843022"/>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941A2781-4DC9-6F18-35C9-FDD941AF4B5F}"/>
              </a:ext>
            </a:extLst>
          </p:cNvPr>
          <p:cNvCxnSpPr>
            <a:cxnSpLocks/>
          </p:cNvCxnSpPr>
          <p:nvPr/>
        </p:nvCxnSpPr>
        <p:spPr bwMode="gray">
          <a:xfrm flipV="1">
            <a:off x="2819371" y="4810406"/>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A73E3CF4-65BC-8A04-DAE8-695CD72FB40B}"/>
              </a:ext>
            </a:extLst>
          </p:cNvPr>
          <p:cNvSpPr txBox="1"/>
          <p:nvPr/>
        </p:nvSpPr>
        <p:spPr bwMode="gray">
          <a:xfrm>
            <a:off x="9092555" y="4814916"/>
            <a:ext cx="232177" cy="299474"/>
          </a:xfrm>
          <a:prstGeom prst="rect">
            <a:avLst/>
          </a:prstGeom>
          <a:noFill/>
        </p:spPr>
        <p:txBody>
          <a:bodyPr wrap="square" lIns="0" tIns="0" rIns="0" bIns="0" rtlCol="0">
            <a:noAutofit/>
          </a:bodyPr>
          <a:lstStyle/>
          <a:p>
            <a:pPr>
              <a:lnSpc>
                <a:spcPct val="120000"/>
              </a:lnSpc>
              <a:buSzPct val="80000"/>
            </a:pPr>
            <a:r>
              <a:rPr lang="nl-NL" sz="1100" b="1">
                <a:solidFill>
                  <a:srgbClr val="C00000"/>
                </a:solidFill>
              </a:rPr>
              <a:t>-13</a:t>
            </a:r>
          </a:p>
        </p:txBody>
      </p:sp>
      <p:sp>
        <p:nvSpPr>
          <p:cNvPr id="147" name="TextBox 146">
            <a:extLst>
              <a:ext uri="{FF2B5EF4-FFF2-40B4-BE49-F238E27FC236}">
                <a16:creationId xmlns:a16="http://schemas.microsoft.com/office/drawing/2014/main" id="{5717F63F-A3CD-39D1-9AE4-BA5B4EB67FB0}"/>
              </a:ext>
            </a:extLst>
          </p:cNvPr>
          <p:cNvSpPr txBox="1"/>
          <p:nvPr/>
        </p:nvSpPr>
        <p:spPr bwMode="gray">
          <a:xfrm>
            <a:off x="2867268" y="4804029"/>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3F9C31"/>
                </a:solidFill>
              </a:rPr>
              <a:t>+1</a:t>
            </a:r>
          </a:p>
        </p:txBody>
      </p:sp>
      <p:sp>
        <p:nvSpPr>
          <p:cNvPr id="151" name="TextBox 150">
            <a:extLst>
              <a:ext uri="{FF2B5EF4-FFF2-40B4-BE49-F238E27FC236}">
                <a16:creationId xmlns:a16="http://schemas.microsoft.com/office/drawing/2014/main" id="{9F6A31B6-87CF-7D4C-FA5A-1A8563D6FB3A}"/>
              </a:ext>
            </a:extLst>
          </p:cNvPr>
          <p:cNvSpPr txBox="1"/>
          <p:nvPr/>
        </p:nvSpPr>
        <p:spPr bwMode="gray">
          <a:xfrm>
            <a:off x="3948012" y="4781078"/>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C00000"/>
                </a:solidFill>
              </a:rPr>
              <a:t>-4</a:t>
            </a:r>
          </a:p>
        </p:txBody>
      </p:sp>
      <p:sp>
        <p:nvSpPr>
          <p:cNvPr id="153" name="TextBox 152">
            <a:extLst>
              <a:ext uri="{FF2B5EF4-FFF2-40B4-BE49-F238E27FC236}">
                <a16:creationId xmlns:a16="http://schemas.microsoft.com/office/drawing/2014/main" id="{18088951-ADD6-C647-E77B-8615AA0A52C0}"/>
              </a:ext>
            </a:extLst>
          </p:cNvPr>
          <p:cNvSpPr txBox="1"/>
          <p:nvPr/>
        </p:nvSpPr>
        <p:spPr bwMode="gray">
          <a:xfrm>
            <a:off x="10147126" y="4835634"/>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C00000"/>
                </a:solidFill>
              </a:rPr>
              <a:t>-7</a:t>
            </a:r>
          </a:p>
        </p:txBody>
      </p:sp>
      <p:cxnSp>
        <p:nvCxnSpPr>
          <p:cNvPr id="157" name="Straight Arrow Connector 156">
            <a:extLst>
              <a:ext uri="{FF2B5EF4-FFF2-40B4-BE49-F238E27FC236}">
                <a16:creationId xmlns:a16="http://schemas.microsoft.com/office/drawing/2014/main" id="{F14F0421-6AB5-4577-A772-A97987D5B67E}"/>
              </a:ext>
            </a:extLst>
          </p:cNvPr>
          <p:cNvCxnSpPr>
            <a:cxnSpLocks/>
          </p:cNvCxnSpPr>
          <p:nvPr/>
        </p:nvCxnSpPr>
        <p:spPr bwMode="gray">
          <a:xfrm flipV="1">
            <a:off x="4388753" y="6385090"/>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Straight Arrow Connector 157">
            <a:extLst>
              <a:ext uri="{FF2B5EF4-FFF2-40B4-BE49-F238E27FC236}">
                <a16:creationId xmlns:a16="http://schemas.microsoft.com/office/drawing/2014/main" id="{A0B95EF9-4056-CE68-3815-B8837845ADC9}"/>
              </a:ext>
            </a:extLst>
          </p:cNvPr>
          <p:cNvCxnSpPr>
            <a:cxnSpLocks/>
          </p:cNvCxnSpPr>
          <p:nvPr/>
        </p:nvCxnSpPr>
        <p:spPr bwMode="gray">
          <a:xfrm>
            <a:off x="4472682" y="6385090"/>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63DCA709-D17F-D4CF-BAD3-EFC68A2EDBF0}"/>
              </a:ext>
            </a:extLst>
          </p:cNvPr>
          <p:cNvCxnSpPr>
            <a:cxnSpLocks/>
          </p:cNvCxnSpPr>
          <p:nvPr/>
        </p:nvCxnSpPr>
        <p:spPr bwMode="gray">
          <a:xfrm>
            <a:off x="9061363" y="4846351"/>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8E7CB88C-3673-F610-0568-0CE8364FE473}"/>
              </a:ext>
            </a:extLst>
          </p:cNvPr>
          <p:cNvCxnSpPr>
            <a:cxnSpLocks/>
          </p:cNvCxnSpPr>
          <p:nvPr/>
        </p:nvCxnSpPr>
        <p:spPr bwMode="gray">
          <a:xfrm>
            <a:off x="8014996" y="4845830"/>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3" name="TextBox 122">
            <a:extLst>
              <a:ext uri="{FF2B5EF4-FFF2-40B4-BE49-F238E27FC236}">
                <a16:creationId xmlns:a16="http://schemas.microsoft.com/office/drawing/2014/main" id="{6C86E629-AD1F-AC27-AC4B-8AFA83141563}"/>
              </a:ext>
            </a:extLst>
          </p:cNvPr>
          <p:cNvSpPr txBox="1"/>
          <p:nvPr/>
        </p:nvSpPr>
        <p:spPr bwMode="gray">
          <a:xfrm>
            <a:off x="8087304" y="4799295"/>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C00000"/>
                </a:solidFill>
              </a:rPr>
              <a:t>-4</a:t>
            </a:r>
          </a:p>
        </p:txBody>
      </p:sp>
      <p:cxnSp>
        <p:nvCxnSpPr>
          <p:cNvPr id="124" name="Straight Arrow Connector 123">
            <a:extLst>
              <a:ext uri="{FF2B5EF4-FFF2-40B4-BE49-F238E27FC236}">
                <a16:creationId xmlns:a16="http://schemas.microsoft.com/office/drawing/2014/main" id="{FC7640D8-8982-3B21-C91A-28676ABCA591}"/>
              </a:ext>
            </a:extLst>
          </p:cNvPr>
          <p:cNvCxnSpPr>
            <a:cxnSpLocks/>
          </p:cNvCxnSpPr>
          <p:nvPr/>
        </p:nvCxnSpPr>
        <p:spPr bwMode="gray">
          <a:xfrm>
            <a:off x="11073040" y="4832797"/>
            <a:ext cx="0" cy="17355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499E449C-02F8-46AA-B912-4A92A694CBF8}"/>
              </a:ext>
            </a:extLst>
          </p:cNvPr>
          <p:cNvSpPr txBox="1"/>
          <p:nvPr/>
        </p:nvSpPr>
        <p:spPr bwMode="gray">
          <a:xfrm>
            <a:off x="11150231" y="4818560"/>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C00000"/>
                </a:solidFill>
              </a:rPr>
              <a:t>-7</a:t>
            </a:r>
          </a:p>
        </p:txBody>
      </p:sp>
      <p:cxnSp>
        <p:nvCxnSpPr>
          <p:cNvPr id="126" name="Straight Arrow Connector 125">
            <a:extLst>
              <a:ext uri="{FF2B5EF4-FFF2-40B4-BE49-F238E27FC236}">
                <a16:creationId xmlns:a16="http://schemas.microsoft.com/office/drawing/2014/main" id="{C808FD41-68EF-FD87-FA02-BB2EE4F1BD08}"/>
              </a:ext>
            </a:extLst>
          </p:cNvPr>
          <p:cNvCxnSpPr>
            <a:cxnSpLocks/>
          </p:cNvCxnSpPr>
          <p:nvPr/>
        </p:nvCxnSpPr>
        <p:spPr bwMode="gray">
          <a:xfrm flipV="1">
            <a:off x="6920677" y="4825605"/>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565F2DDF-3CE9-9AFD-0169-80D51DEE2216}"/>
              </a:ext>
            </a:extLst>
          </p:cNvPr>
          <p:cNvSpPr txBox="1"/>
          <p:nvPr/>
        </p:nvSpPr>
        <p:spPr bwMode="gray">
          <a:xfrm>
            <a:off x="6972270" y="4800754"/>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3F9C31"/>
                </a:solidFill>
              </a:rPr>
              <a:t>+4</a:t>
            </a:r>
          </a:p>
        </p:txBody>
      </p:sp>
      <p:cxnSp>
        <p:nvCxnSpPr>
          <p:cNvPr id="128" name="Straight Arrow Connector 127">
            <a:extLst>
              <a:ext uri="{FF2B5EF4-FFF2-40B4-BE49-F238E27FC236}">
                <a16:creationId xmlns:a16="http://schemas.microsoft.com/office/drawing/2014/main" id="{ACD4945C-B243-42B6-6404-5892EC542B7E}"/>
              </a:ext>
            </a:extLst>
          </p:cNvPr>
          <p:cNvCxnSpPr>
            <a:cxnSpLocks/>
          </p:cNvCxnSpPr>
          <p:nvPr/>
        </p:nvCxnSpPr>
        <p:spPr bwMode="gray">
          <a:xfrm flipV="1">
            <a:off x="4908401" y="4814025"/>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991D577D-14B9-96E2-FD4D-751D8CD7546F}"/>
              </a:ext>
            </a:extLst>
          </p:cNvPr>
          <p:cNvSpPr txBox="1"/>
          <p:nvPr/>
        </p:nvSpPr>
        <p:spPr bwMode="gray">
          <a:xfrm>
            <a:off x="4959994" y="4789174"/>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3F9C31"/>
                </a:solidFill>
              </a:rPr>
              <a:t>+4</a:t>
            </a:r>
          </a:p>
        </p:txBody>
      </p:sp>
      <p:grpSp>
        <p:nvGrpSpPr>
          <p:cNvPr id="120" name="Group 119">
            <a:extLst>
              <a:ext uri="{FF2B5EF4-FFF2-40B4-BE49-F238E27FC236}">
                <a16:creationId xmlns:a16="http://schemas.microsoft.com/office/drawing/2014/main" id="{C85A54E1-61F5-40C6-2045-F7F7B0AFE510}"/>
              </a:ext>
            </a:extLst>
          </p:cNvPr>
          <p:cNvGrpSpPr/>
          <p:nvPr/>
        </p:nvGrpSpPr>
        <p:grpSpPr>
          <a:xfrm>
            <a:off x="1463040" y="2468880"/>
            <a:ext cx="830622" cy="3711389"/>
            <a:chOff x="10411518" y="2449413"/>
            <a:chExt cx="857079" cy="3797607"/>
          </a:xfrm>
        </p:grpSpPr>
        <p:grpSp>
          <p:nvGrpSpPr>
            <p:cNvPr id="121" name="Group 120">
              <a:extLst>
                <a:ext uri="{FF2B5EF4-FFF2-40B4-BE49-F238E27FC236}">
                  <a16:creationId xmlns:a16="http://schemas.microsoft.com/office/drawing/2014/main" id="{D9F30D57-160E-4103-9522-077DCADFB2E3}"/>
                </a:ext>
              </a:extLst>
            </p:cNvPr>
            <p:cNvGrpSpPr/>
            <p:nvPr/>
          </p:nvGrpSpPr>
          <p:grpSpPr>
            <a:xfrm>
              <a:off x="10411518" y="2449413"/>
              <a:ext cx="856557" cy="3797607"/>
              <a:chOff x="10179003" y="2318396"/>
              <a:chExt cx="1533622" cy="3797607"/>
            </a:xfrm>
            <a:solidFill>
              <a:srgbClr val="7E57C2"/>
            </a:solidFill>
          </p:grpSpPr>
          <p:grpSp>
            <p:nvGrpSpPr>
              <p:cNvPr id="136" name="Group 135">
                <a:extLst>
                  <a:ext uri="{FF2B5EF4-FFF2-40B4-BE49-F238E27FC236}">
                    <a16:creationId xmlns:a16="http://schemas.microsoft.com/office/drawing/2014/main" id="{244AC1F4-67D6-402B-A3D0-1AF6CE0D421B}"/>
                  </a:ext>
                </a:extLst>
              </p:cNvPr>
              <p:cNvGrpSpPr/>
              <p:nvPr/>
            </p:nvGrpSpPr>
            <p:grpSpPr>
              <a:xfrm>
                <a:off x="10179003" y="2318396"/>
                <a:ext cx="1533622" cy="2401522"/>
                <a:chOff x="10179003" y="2318396"/>
                <a:chExt cx="1533622" cy="2401522"/>
              </a:xfrm>
              <a:grpFill/>
            </p:grpSpPr>
            <p:sp>
              <p:nvSpPr>
                <p:cNvPr id="141" name="Pentagon 66">
                  <a:extLst>
                    <a:ext uri="{FF2B5EF4-FFF2-40B4-BE49-F238E27FC236}">
                      <a16:creationId xmlns:a16="http://schemas.microsoft.com/office/drawing/2014/main" id="{9F89773B-E1B7-487F-938D-E53C0142F7EA}"/>
                    </a:ext>
                  </a:extLst>
                </p:cNvPr>
                <p:cNvSpPr/>
                <p:nvPr/>
              </p:nvSpPr>
              <p:spPr bwMode="gray">
                <a:xfrm rot="16200000">
                  <a:off x="9891621" y="2898915"/>
                  <a:ext cx="2108385" cy="1533622"/>
                </a:xfrm>
                <a:prstGeom prst="homePlate">
                  <a:avLst>
                    <a:gd name="adj" fmla="val 29833"/>
                  </a:avLst>
                </a:prstGeom>
                <a:solidFill>
                  <a:schemeClr val="bg2">
                    <a:lumMod val="40000"/>
                    <a:lumOff val="6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142" name="Straight Connector 141">
                  <a:extLst>
                    <a:ext uri="{FF2B5EF4-FFF2-40B4-BE49-F238E27FC236}">
                      <a16:creationId xmlns:a16="http://schemas.microsoft.com/office/drawing/2014/main" id="{6C5905E3-17D2-4AA7-88AB-353AA43A9415}"/>
                    </a:ext>
                  </a:extLst>
                </p:cNvPr>
                <p:cNvCxnSpPr>
                  <a:cxnSpLocks/>
                </p:cNvCxnSpPr>
                <p:nvPr/>
              </p:nvCxnSpPr>
              <p:spPr bwMode="gray">
                <a:xfrm flipH="1" flipV="1">
                  <a:off x="10945813" y="2370183"/>
                  <a:ext cx="2" cy="649905"/>
                </a:xfrm>
                <a:prstGeom prst="line">
                  <a:avLst/>
                </a:prstGeom>
                <a:grpFill/>
                <a:ln w="127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43" name="Oval 142">
                  <a:extLst>
                    <a:ext uri="{FF2B5EF4-FFF2-40B4-BE49-F238E27FC236}">
                      <a16:creationId xmlns:a16="http://schemas.microsoft.com/office/drawing/2014/main" id="{A0653DD5-696B-4E5E-B411-A72059F88A42}"/>
                    </a:ext>
                  </a:extLst>
                </p:cNvPr>
                <p:cNvSpPr/>
                <p:nvPr/>
              </p:nvSpPr>
              <p:spPr bwMode="gray">
                <a:xfrm>
                  <a:off x="10877759" y="2318396"/>
                  <a:ext cx="136110" cy="136110"/>
                </a:xfrm>
                <a:prstGeom prst="ellipse">
                  <a:avLst/>
                </a:prstGeom>
                <a:solidFill>
                  <a:schemeClr val="accent3">
                    <a:lumMod val="40000"/>
                    <a:lumOff val="60000"/>
                  </a:schemeClr>
                </a:solidFill>
                <a:ln w="63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37" name="Oval 136">
                <a:extLst>
                  <a:ext uri="{FF2B5EF4-FFF2-40B4-BE49-F238E27FC236}">
                    <a16:creationId xmlns:a16="http://schemas.microsoft.com/office/drawing/2014/main" id="{4B146EAE-E824-4B57-B1F9-36706114DC91}"/>
                  </a:ext>
                </a:extLst>
              </p:cNvPr>
              <p:cNvSpPr/>
              <p:nvPr/>
            </p:nvSpPr>
            <p:spPr bwMode="gray">
              <a:xfrm>
                <a:off x="10241339" y="4235830"/>
                <a:ext cx="1408951" cy="789536"/>
              </a:xfrm>
              <a:prstGeom prst="ellipse">
                <a:avLst/>
              </a:prstGeom>
              <a:solidFill>
                <a:schemeClr val="bg1"/>
              </a:solidFill>
              <a:ln w="1333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3">
                        <a:lumMod val="40000"/>
                        <a:lumOff val="60000"/>
                      </a:schemeClr>
                    </a:solidFill>
                  </a:rPr>
                  <a:t>29%</a:t>
                </a:r>
              </a:p>
            </p:txBody>
          </p:sp>
          <p:sp>
            <p:nvSpPr>
              <p:cNvPr id="138" name="Oval 137">
                <a:extLst>
                  <a:ext uri="{FF2B5EF4-FFF2-40B4-BE49-F238E27FC236}">
                    <a16:creationId xmlns:a16="http://schemas.microsoft.com/office/drawing/2014/main" id="{37264156-3908-4956-22A3-E4AABBBD4AAA}"/>
                  </a:ext>
                </a:extLst>
              </p:cNvPr>
              <p:cNvSpPr/>
              <p:nvPr/>
            </p:nvSpPr>
            <p:spPr bwMode="gray">
              <a:xfrm>
                <a:off x="10260615" y="5326467"/>
                <a:ext cx="1408950" cy="789536"/>
              </a:xfrm>
              <a:prstGeom prst="ellipse">
                <a:avLst/>
              </a:prstGeom>
              <a:solidFill>
                <a:schemeClr val="bg1"/>
              </a:solidFill>
              <a:ln w="13335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3">
                        <a:lumMod val="40000"/>
                        <a:lumOff val="60000"/>
                      </a:schemeClr>
                    </a:solidFill>
                  </a:rPr>
                  <a:t>22%</a:t>
                </a:r>
              </a:p>
            </p:txBody>
          </p:sp>
        </p:grpSp>
        <p:sp>
          <p:nvSpPr>
            <p:cNvPr id="132" name="TextBox 131">
              <a:extLst>
                <a:ext uri="{FF2B5EF4-FFF2-40B4-BE49-F238E27FC236}">
                  <a16:creationId xmlns:a16="http://schemas.microsoft.com/office/drawing/2014/main" id="{7F59D2BC-CF1A-45EE-82BB-729138E92331}"/>
                </a:ext>
              </a:extLst>
            </p:cNvPr>
            <p:cNvSpPr txBox="1"/>
            <p:nvPr/>
          </p:nvSpPr>
          <p:spPr bwMode="gray">
            <a:xfrm>
              <a:off x="10412040" y="3211865"/>
              <a:ext cx="856557" cy="183707"/>
            </a:xfrm>
            <a:prstGeom prst="rect">
              <a:avLst/>
            </a:prstGeom>
            <a:noFill/>
          </p:spPr>
          <p:txBody>
            <a:bodyPr wrap="square" lIns="0" tIns="0" rIns="0" bIns="0" rtlCol="0">
              <a:spAutoFit/>
            </a:bodyPr>
            <a:lstStyle/>
            <a:p>
              <a:pPr marL="0" lvl="2" algn="ctr">
                <a:lnSpc>
                  <a:spcPts val="1400"/>
                </a:lnSpc>
                <a:buSzPct val="100000"/>
                <a:defRPr/>
              </a:pPr>
              <a:r>
                <a:rPr lang="nl-NL" sz="1200">
                  <a:solidFill>
                    <a:schemeClr val="bg1"/>
                  </a:solidFill>
                </a:rPr>
                <a:t>Liquiditeit</a:t>
              </a:r>
            </a:p>
          </p:txBody>
        </p:sp>
      </p:grpSp>
      <p:cxnSp>
        <p:nvCxnSpPr>
          <p:cNvPr id="145" name="Straight Arrow Connector 144">
            <a:extLst>
              <a:ext uri="{FF2B5EF4-FFF2-40B4-BE49-F238E27FC236}">
                <a16:creationId xmlns:a16="http://schemas.microsoft.com/office/drawing/2014/main" id="{0A385DC3-879F-6BBA-62A7-CCDCCD1F4176}"/>
              </a:ext>
            </a:extLst>
          </p:cNvPr>
          <p:cNvCxnSpPr>
            <a:cxnSpLocks/>
          </p:cNvCxnSpPr>
          <p:nvPr/>
        </p:nvCxnSpPr>
        <p:spPr bwMode="gray">
          <a:xfrm flipV="1">
            <a:off x="1785826" y="4825770"/>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BA99D58E-5AD8-3A57-62B3-F0A10A8589DD}"/>
              </a:ext>
            </a:extLst>
          </p:cNvPr>
          <p:cNvSpPr txBox="1"/>
          <p:nvPr/>
        </p:nvSpPr>
        <p:spPr bwMode="gray">
          <a:xfrm>
            <a:off x="1837419" y="4800919"/>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3F9C31"/>
                </a:solidFill>
              </a:rPr>
              <a:t>+7</a:t>
            </a:r>
          </a:p>
        </p:txBody>
      </p:sp>
      <p:grpSp>
        <p:nvGrpSpPr>
          <p:cNvPr id="150" name="Group 149">
            <a:extLst>
              <a:ext uri="{FF2B5EF4-FFF2-40B4-BE49-F238E27FC236}">
                <a16:creationId xmlns:a16="http://schemas.microsoft.com/office/drawing/2014/main" id="{866A5CE0-05BF-8A5C-8841-2C6701FA52AC}"/>
              </a:ext>
            </a:extLst>
          </p:cNvPr>
          <p:cNvGrpSpPr/>
          <p:nvPr/>
        </p:nvGrpSpPr>
        <p:grpSpPr>
          <a:xfrm>
            <a:off x="457200" y="2468880"/>
            <a:ext cx="850392" cy="3722863"/>
            <a:chOff x="6154884" y="2449413"/>
            <a:chExt cx="860998" cy="3809350"/>
          </a:xfrm>
        </p:grpSpPr>
        <p:grpSp>
          <p:nvGrpSpPr>
            <p:cNvPr id="152" name="Group 151">
              <a:extLst>
                <a:ext uri="{FF2B5EF4-FFF2-40B4-BE49-F238E27FC236}">
                  <a16:creationId xmlns:a16="http://schemas.microsoft.com/office/drawing/2014/main" id="{900FEC39-F0D0-7D4F-82E7-494196A86C01}"/>
                </a:ext>
              </a:extLst>
            </p:cNvPr>
            <p:cNvGrpSpPr/>
            <p:nvPr/>
          </p:nvGrpSpPr>
          <p:grpSpPr>
            <a:xfrm>
              <a:off x="6154884" y="2449413"/>
              <a:ext cx="856557" cy="3809350"/>
              <a:chOff x="8169703" y="2318396"/>
              <a:chExt cx="1533622" cy="3809350"/>
            </a:xfrm>
          </p:grpSpPr>
          <p:grpSp>
            <p:nvGrpSpPr>
              <p:cNvPr id="155" name="Group 154">
                <a:extLst>
                  <a:ext uri="{FF2B5EF4-FFF2-40B4-BE49-F238E27FC236}">
                    <a16:creationId xmlns:a16="http://schemas.microsoft.com/office/drawing/2014/main" id="{10D35EA4-5364-7B45-BBCB-2CB6A3F3778D}"/>
                  </a:ext>
                </a:extLst>
              </p:cNvPr>
              <p:cNvGrpSpPr/>
              <p:nvPr/>
            </p:nvGrpSpPr>
            <p:grpSpPr>
              <a:xfrm>
                <a:off x="8169703" y="2318396"/>
                <a:ext cx="1533622" cy="2401523"/>
                <a:chOff x="8169703" y="2318396"/>
                <a:chExt cx="1533622" cy="2401523"/>
              </a:xfrm>
            </p:grpSpPr>
            <p:sp>
              <p:nvSpPr>
                <p:cNvPr id="161" name="Pentagon 57">
                  <a:extLst>
                    <a:ext uri="{FF2B5EF4-FFF2-40B4-BE49-F238E27FC236}">
                      <a16:creationId xmlns:a16="http://schemas.microsoft.com/office/drawing/2014/main" id="{1371C0A2-DC7B-9F43-AF09-62E6B50D8191}"/>
                    </a:ext>
                  </a:extLst>
                </p:cNvPr>
                <p:cNvSpPr/>
                <p:nvPr/>
              </p:nvSpPr>
              <p:spPr bwMode="gray">
                <a:xfrm rot="16200000">
                  <a:off x="7882321" y="2898915"/>
                  <a:ext cx="2108386" cy="1533622"/>
                </a:xfrm>
                <a:prstGeom prst="homePlate">
                  <a:avLst>
                    <a:gd name="adj" fmla="val 29833"/>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cxnSp>
              <p:nvCxnSpPr>
                <p:cNvPr id="162" name="Straight Connector 161">
                  <a:extLst>
                    <a:ext uri="{FF2B5EF4-FFF2-40B4-BE49-F238E27FC236}">
                      <a16:creationId xmlns:a16="http://schemas.microsoft.com/office/drawing/2014/main" id="{6220920A-89D5-A74F-83EC-1293E29DA8A9}"/>
                    </a:ext>
                  </a:extLst>
                </p:cNvPr>
                <p:cNvCxnSpPr>
                  <a:cxnSpLocks/>
                </p:cNvCxnSpPr>
                <p:nvPr/>
              </p:nvCxnSpPr>
              <p:spPr bwMode="gray">
                <a:xfrm flipH="1" flipV="1">
                  <a:off x="8936513" y="2370183"/>
                  <a:ext cx="2" cy="649905"/>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63" name="Oval 162">
                  <a:extLst>
                    <a:ext uri="{FF2B5EF4-FFF2-40B4-BE49-F238E27FC236}">
                      <a16:creationId xmlns:a16="http://schemas.microsoft.com/office/drawing/2014/main" id="{7D86F477-BE32-0F46-863A-2CA8C6FE2A8F}"/>
                    </a:ext>
                  </a:extLst>
                </p:cNvPr>
                <p:cNvSpPr/>
                <p:nvPr/>
              </p:nvSpPr>
              <p:spPr bwMode="gray">
                <a:xfrm>
                  <a:off x="8868459" y="2318396"/>
                  <a:ext cx="136110" cy="136110"/>
                </a:xfrm>
                <a:prstGeom prst="ellipse">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grpSp>
          <p:sp>
            <p:nvSpPr>
              <p:cNvPr id="159" name="Oval 158">
                <a:extLst>
                  <a:ext uri="{FF2B5EF4-FFF2-40B4-BE49-F238E27FC236}">
                    <a16:creationId xmlns:a16="http://schemas.microsoft.com/office/drawing/2014/main" id="{4A68F907-3988-D142-AC93-CB0933C308C7}"/>
                  </a:ext>
                </a:extLst>
              </p:cNvPr>
              <p:cNvSpPr/>
              <p:nvPr/>
            </p:nvSpPr>
            <p:spPr bwMode="gray">
              <a:xfrm>
                <a:off x="8232039" y="4235829"/>
                <a:ext cx="1408951" cy="789536"/>
              </a:xfrm>
              <a:prstGeom prst="ellipse">
                <a:avLst/>
              </a:prstGeom>
              <a:solidFill>
                <a:schemeClr val="bg1"/>
              </a:solidFill>
              <a:ln w="1333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5"/>
                    </a:solidFill>
                  </a:rPr>
                  <a:t>35%</a:t>
                </a:r>
              </a:p>
            </p:txBody>
          </p:sp>
          <p:sp>
            <p:nvSpPr>
              <p:cNvPr id="160" name="Oval 159">
                <a:extLst>
                  <a:ext uri="{FF2B5EF4-FFF2-40B4-BE49-F238E27FC236}">
                    <a16:creationId xmlns:a16="http://schemas.microsoft.com/office/drawing/2014/main" id="{9E709B24-4AAE-C38D-F287-55454426FEB1}"/>
                  </a:ext>
                </a:extLst>
              </p:cNvPr>
              <p:cNvSpPr/>
              <p:nvPr/>
            </p:nvSpPr>
            <p:spPr bwMode="gray">
              <a:xfrm>
                <a:off x="8232039" y="5338210"/>
                <a:ext cx="1408952" cy="789536"/>
              </a:xfrm>
              <a:prstGeom prst="ellipse">
                <a:avLst/>
              </a:prstGeom>
              <a:solidFill>
                <a:schemeClr val="bg1"/>
              </a:solidFill>
              <a:ln w="1333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a:solidFill>
                      <a:schemeClr val="accent5"/>
                    </a:solidFill>
                  </a:rPr>
                  <a:t>26%</a:t>
                </a:r>
              </a:p>
            </p:txBody>
          </p:sp>
        </p:grpSp>
        <p:sp>
          <p:nvSpPr>
            <p:cNvPr id="154" name="TextBox 153">
              <a:extLst>
                <a:ext uri="{FF2B5EF4-FFF2-40B4-BE49-F238E27FC236}">
                  <a16:creationId xmlns:a16="http://schemas.microsoft.com/office/drawing/2014/main" id="{C28DD228-E467-BB4D-866E-217C15B01FA5}"/>
                </a:ext>
              </a:extLst>
            </p:cNvPr>
            <p:cNvSpPr txBox="1"/>
            <p:nvPr/>
          </p:nvSpPr>
          <p:spPr bwMode="gray">
            <a:xfrm>
              <a:off x="6167921" y="3211865"/>
              <a:ext cx="847961" cy="551122"/>
            </a:xfrm>
            <a:prstGeom prst="rect">
              <a:avLst/>
            </a:prstGeom>
            <a:noFill/>
          </p:spPr>
          <p:txBody>
            <a:bodyPr wrap="square" lIns="0" tIns="0" rIns="0" bIns="0" rtlCol="0">
              <a:spAutoFit/>
            </a:bodyPr>
            <a:lstStyle/>
            <a:p>
              <a:pPr marL="0" lvl="2" algn="ctr">
                <a:lnSpc>
                  <a:spcPts val="1400"/>
                </a:lnSpc>
                <a:buSzPct val="100000"/>
                <a:defRPr/>
              </a:pPr>
              <a:r>
                <a:rPr lang="nl-NL" sz="1200"/>
                <a:t>Omgaan met hogere rentelasten</a:t>
              </a:r>
            </a:p>
          </p:txBody>
        </p:sp>
      </p:grpSp>
      <p:cxnSp>
        <p:nvCxnSpPr>
          <p:cNvPr id="164" name="Straight Arrow Connector 163">
            <a:extLst>
              <a:ext uri="{FF2B5EF4-FFF2-40B4-BE49-F238E27FC236}">
                <a16:creationId xmlns:a16="http://schemas.microsoft.com/office/drawing/2014/main" id="{9C55867A-FF0C-6324-9083-28ABAE38B136}"/>
              </a:ext>
            </a:extLst>
          </p:cNvPr>
          <p:cNvCxnSpPr>
            <a:cxnSpLocks/>
          </p:cNvCxnSpPr>
          <p:nvPr/>
        </p:nvCxnSpPr>
        <p:spPr bwMode="gray">
          <a:xfrm flipV="1">
            <a:off x="809592" y="4820023"/>
            <a:ext cx="0" cy="173556"/>
          </a:xfrm>
          <a:prstGeom prst="straightConnector1">
            <a:avLst/>
          </a:prstGeom>
          <a:ln w="19050">
            <a:solidFill>
              <a:srgbClr val="3F9C31"/>
            </a:solidFill>
            <a:tailEnd type="triangle"/>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E8EF2DDB-AE9E-DD82-9206-1984A6C81BCA}"/>
              </a:ext>
            </a:extLst>
          </p:cNvPr>
          <p:cNvSpPr txBox="1"/>
          <p:nvPr/>
        </p:nvSpPr>
        <p:spPr bwMode="gray">
          <a:xfrm>
            <a:off x="834675" y="4825921"/>
            <a:ext cx="232177" cy="158711"/>
          </a:xfrm>
          <a:prstGeom prst="rect">
            <a:avLst/>
          </a:prstGeom>
          <a:noFill/>
        </p:spPr>
        <p:txBody>
          <a:bodyPr wrap="square" lIns="0" tIns="0" rIns="0" bIns="0" rtlCol="0">
            <a:noAutofit/>
          </a:bodyPr>
          <a:lstStyle/>
          <a:p>
            <a:pPr>
              <a:lnSpc>
                <a:spcPct val="120000"/>
              </a:lnSpc>
              <a:buSzPct val="80000"/>
            </a:pPr>
            <a:r>
              <a:rPr lang="nl-NL" sz="1100" b="1">
                <a:solidFill>
                  <a:srgbClr val="3F9C31"/>
                </a:solidFill>
              </a:rPr>
              <a:t>+9</a:t>
            </a:r>
          </a:p>
        </p:txBody>
      </p:sp>
    </p:spTree>
    <p:extLst>
      <p:ext uri="{BB962C8B-B14F-4D97-AF65-F5344CB8AC3E}">
        <p14:creationId xmlns:p14="http://schemas.microsoft.com/office/powerpoint/2010/main" val="3979190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27"/>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aphicFrame>
        <p:nvGraphicFramePr>
          <p:cNvPr id="12" name="Objekt 11"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9" imgW="306" imgH="306" progId="TCLayout.ActiveDocument.1">
                  <p:embed/>
                </p:oleObj>
              </mc:Choice>
              <mc:Fallback>
                <p:oleObj name="think-cell Folie" r:id="rId9" imgW="306" imgH="306" progId="TCLayout.ActiveDocument.1">
                  <p:embed/>
                  <p:pic>
                    <p:nvPicPr>
                      <p:cNvPr id="12" name="Objekt 1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57" name="Rechteck 56"/>
          <p:cNvSpPr/>
          <p:nvPr>
            <p:custDataLst>
              <p:tags r:id="rId3"/>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457200" indent="-457200">
              <a:spcBef>
                <a:spcPts val="1200"/>
              </a:spcBef>
              <a:buAutoNum type="arabicPeriod"/>
            </a:pPr>
            <a:r>
              <a:rPr lang="nl-NL">
                <a:solidFill>
                  <a:schemeClr val="bg1"/>
                </a:solidFill>
              </a:rPr>
              <a:t>Opzet studie</a:t>
            </a:r>
          </a:p>
          <a:p>
            <a:pPr marL="457200" indent="-457200">
              <a:spcBef>
                <a:spcPts val="1200"/>
              </a:spcBef>
              <a:buAutoNum type="arabicPeriod"/>
            </a:pPr>
            <a:r>
              <a:rPr lang="nl-NL">
                <a:solidFill>
                  <a:schemeClr val="bg1"/>
                </a:solidFill>
              </a:rPr>
              <a:t>Demografie topmanagers</a:t>
            </a:r>
          </a:p>
          <a:p>
            <a:pPr marL="457200" indent="-457200">
              <a:spcBef>
                <a:spcPts val="1200"/>
              </a:spcBef>
              <a:buAutoNum type="arabicPeriod"/>
            </a:pPr>
            <a:r>
              <a:rPr lang="nl-NL">
                <a:solidFill>
                  <a:schemeClr val="bg1"/>
                </a:solidFill>
              </a:rPr>
              <a:t>Sector verdeling</a:t>
            </a:r>
          </a:p>
        </p:txBody>
      </p:sp>
      <p:sp>
        <p:nvSpPr>
          <p:cNvPr id="64" name="Rechteck 42">
            <a:extLst>
              <a:ext uri="{FF2B5EF4-FFF2-40B4-BE49-F238E27FC236}">
                <a16:creationId xmlns:a16="http://schemas.microsoft.com/office/drawing/2014/main" id="{87CA994E-41DD-456C-8552-020049E33FDA}"/>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6. Bijlage</a:t>
            </a:r>
          </a:p>
        </p:txBody>
      </p:sp>
      <p:grpSp>
        <p:nvGrpSpPr>
          <p:cNvPr id="73" name="Group 72">
            <a:extLst>
              <a:ext uri="{FF2B5EF4-FFF2-40B4-BE49-F238E27FC236}">
                <a16:creationId xmlns:a16="http://schemas.microsoft.com/office/drawing/2014/main" id="{ADB011B8-4E86-8DC4-BE2E-F3DB0A90A050}"/>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1F1001C9-2A80-D2F7-D51F-560102E4777B}"/>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28104AA7-B89A-1BA1-9EB3-9047C65AE22D}"/>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C84C0105-7558-26C3-3D29-070EF1D2CC0A}"/>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39" name="Oval 38">
              <a:extLst>
                <a:ext uri="{FF2B5EF4-FFF2-40B4-BE49-F238E27FC236}">
                  <a16:creationId xmlns:a16="http://schemas.microsoft.com/office/drawing/2014/main" id="{4B6D1458-D464-8F16-7C72-327A4DD32B35}"/>
                </a:ext>
              </a:extLst>
            </p:cNvPr>
            <p:cNvSpPr/>
            <p:nvPr/>
          </p:nvSpPr>
          <p:spPr bwMode="gray">
            <a:xfrm>
              <a:off x="813816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0" name="Oval 39">
              <a:extLst>
                <a:ext uri="{FF2B5EF4-FFF2-40B4-BE49-F238E27FC236}">
                  <a16:creationId xmlns:a16="http://schemas.microsoft.com/office/drawing/2014/main" id="{C28226E0-D840-DB98-93B5-63109D7B8ADE}"/>
                </a:ext>
              </a:extLst>
            </p:cNvPr>
            <p:cNvSpPr/>
            <p:nvPr/>
          </p:nvSpPr>
          <p:spPr bwMode="gray">
            <a:xfrm>
              <a:off x="10123627"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1" name="Group 32">
              <a:extLst>
                <a:ext uri="{FF2B5EF4-FFF2-40B4-BE49-F238E27FC236}">
                  <a16:creationId xmlns:a16="http://schemas.microsoft.com/office/drawing/2014/main" id="{30C80013-D867-14E7-0D07-83D32B7898CD}"/>
                </a:ext>
              </a:extLst>
            </p:cNvPr>
            <p:cNvGrpSpPr>
              <a:grpSpLocks noChangeAspect="1"/>
            </p:cNvGrpSpPr>
            <p:nvPr>
              <p:custDataLst>
                <p:tags r:id="rId5"/>
              </p:custDataLst>
            </p:nvPr>
          </p:nvGrpSpPr>
          <p:grpSpPr bwMode="gray">
            <a:xfrm flipV="1">
              <a:off x="2651760" y="2607363"/>
              <a:ext cx="743283" cy="720000"/>
              <a:chOff x="-891" y="989"/>
              <a:chExt cx="415" cy="402"/>
            </a:xfrm>
            <a:solidFill>
              <a:schemeClr val="accent4">
                <a:lumMod val="60000"/>
                <a:lumOff val="40000"/>
              </a:schemeClr>
            </a:solidFill>
          </p:grpSpPr>
          <p:sp>
            <p:nvSpPr>
              <p:cNvPr id="69" name="Freeform 33">
                <a:extLst>
                  <a:ext uri="{FF2B5EF4-FFF2-40B4-BE49-F238E27FC236}">
                    <a16:creationId xmlns:a16="http://schemas.microsoft.com/office/drawing/2014/main" id="{2ADA15CD-E709-CFAD-EFC3-54721F237CC8}"/>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0" name="Freeform 34">
                <a:extLst>
                  <a:ext uri="{FF2B5EF4-FFF2-40B4-BE49-F238E27FC236}">
                    <a16:creationId xmlns:a16="http://schemas.microsoft.com/office/drawing/2014/main" id="{209CE63E-3A48-4351-38BC-1A8D4038E9EA}"/>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1" name="Freeform 35">
                <a:extLst>
                  <a:ext uri="{FF2B5EF4-FFF2-40B4-BE49-F238E27FC236}">
                    <a16:creationId xmlns:a16="http://schemas.microsoft.com/office/drawing/2014/main" id="{401C3B9D-7D48-8FB4-B4F6-A96DD29373B9}"/>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2" name="Freeform 36">
                <a:extLst>
                  <a:ext uri="{FF2B5EF4-FFF2-40B4-BE49-F238E27FC236}">
                    <a16:creationId xmlns:a16="http://schemas.microsoft.com/office/drawing/2014/main" id="{F35DEEA9-FB3F-0DBA-B546-744CF56EAA9E}"/>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2" name="Group 49">
              <a:extLst>
                <a:ext uri="{FF2B5EF4-FFF2-40B4-BE49-F238E27FC236}">
                  <a16:creationId xmlns:a16="http://schemas.microsoft.com/office/drawing/2014/main" id="{4EB237D6-8DE5-C095-B482-E0A64AE06A93}"/>
                </a:ext>
              </a:extLst>
            </p:cNvPr>
            <p:cNvGrpSpPr>
              <a:grpSpLocks noChangeAspect="1"/>
            </p:cNvGrpSpPr>
            <p:nvPr>
              <p:custDataLst>
                <p:tags r:id="rId6"/>
              </p:custDataLst>
            </p:nvPr>
          </p:nvGrpSpPr>
          <p:grpSpPr bwMode="gray">
            <a:xfrm>
              <a:off x="777269" y="2651767"/>
              <a:ext cx="730251" cy="703265"/>
              <a:chOff x="6647" y="1479"/>
              <a:chExt cx="460" cy="443"/>
            </a:xfrm>
            <a:solidFill>
              <a:schemeClr val="bg1"/>
            </a:solidFill>
          </p:grpSpPr>
          <p:sp>
            <p:nvSpPr>
              <p:cNvPr id="65" name="Freeform 50">
                <a:extLst>
                  <a:ext uri="{FF2B5EF4-FFF2-40B4-BE49-F238E27FC236}">
                    <a16:creationId xmlns:a16="http://schemas.microsoft.com/office/drawing/2014/main" id="{68820D46-248F-E062-E0DA-2C5E99F28EDB}"/>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6" name="Freeform 51">
                <a:extLst>
                  <a:ext uri="{FF2B5EF4-FFF2-40B4-BE49-F238E27FC236}">
                    <a16:creationId xmlns:a16="http://schemas.microsoft.com/office/drawing/2014/main" id="{99D517CB-5430-D5C2-C8E7-7349FE3AAFF9}"/>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7" name="Freeform 52">
                <a:extLst>
                  <a:ext uri="{FF2B5EF4-FFF2-40B4-BE49-F238E27FC236}">
                    <a16:creationId xmlns:a16="http://schemas.microsoft.com/office/drawing/2014/main" id="{792C5329-D85C-9E14-458D-DBED80C6C598}"/>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8" name="Freeform 53">
                <a:extLst>
                  <a:ext uri="{FF2B5EF4-FFF2-40B4-BE49-F238E27FC236}">
                    <a16:creationId xmlns:a16="http://schemas.microsoft.com/office/drawing/2014/main" id="{D38C1B38-CC1F-4CC2-4B8F-A643F67D686C}"/>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3" name="Group 42">
              <a:extLst>
                <a:ext uri="{FF2B5EF4-FFF2-40B4-BE49-F238E27FC236}">
                  <a16:creationId xmlns:a16="http://schemas.microsoft.com/office/drawing/2014/main" id="{079E6E71-7B98-8BCF-EFA3-016F390DD108}"/>
                </a:ext>
              </a:extLst>
            </p:cNvPr>
            <p:cNvGrpSpPr/>
            <p:nvPr/>
          </p:nvGrpSpPr>
          <p:grpSpPr>
            <a:xfrm>
              <a:off x="8458227" y="2377440"/>
              <a:ext cx="742323" cy="986982"/>
              <a:chOff x="5672138" y="2863850"/>
              <a:chExt cx="847725" cy="1127126"/>
            </a:xfrm>
            <a:solidFill>
              <a:schemeClr val="bg1"/>
            </a:solidFill>
          </p:grpSpPr>
          <p:sp>
            <p:nvSpPr>
              <p:cNvPr id="49" name="Freeform 30">
                <a:extLst>
                  <a:ext uri="{FF2B5EF4-FFF2-40B4-BE49-F238E27FC236}">
                    <a16:creationId xmlns:a16="http://schemas.microsoft.com/office/drawing/2014/main" id="{8369CBEE-43D7-744F-BC51-37F0BECB6A4F}"/>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0" name="Freeform 31">
                <a:extLst>
                  <a:ext uri="{FF2B5EF4-FFF2-40B4-BE49-F238E27FC236}">
                    <a16:creationId xmlns:a16="http://schemas.microsoft.com/office/drawing/2014/main" id="{26490ECE-F04C-E6B7-2E67-66578E55134C}"/>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1" name="Freeform 32">
                <a:extLst>
                  <a:ext uri="{FF2B5EF4-FFF2-40B4-BE49-F238E27FC236}">
                    <a16:creationId xmlns:a16="http://schemas.microsoft.com/office/drawing/2014/main" id="{B8C0B17F-D64F-65A7-F42D-CF8AB3C1C19D}"/>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2" name="Freeform 33">
                <a:extLst>
                  <a:ext uri="{FF2B5EF4-FFF2-40B4-BE49-F238E27FC236}">
                    <a16:creationId xmlns:a16="http://schemas.microsoft.com/office/drawing/2014/main" id="{B6056838-3F12-7280-F2C9-321FB9F7A2F1}"/>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3" name="Freeform 34">
                <a:extLst>
                  <a:ext uri="{FF2B5EF4-FFF2-40B4-BE49-F238E27FC236}">
                    <a16:creationId xmlns:a16="http://schemas.microsoft.com/office/drawing/2014/main" id="{4760DF35-5657-9A41-7969-E83FC12B4A87}"/>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4" name="Freeform 35">
                <a:extLst>
                  <a:ext uri="{FF2B5EF4-FFF2-40B4-BE49-F238E27FC236}">
                    <a16:creationId xmlns:a16="http://schemas.microsoft.com/office/drawing/2014/main" id="{278A93FC-D61D-1066-50D6-A21299194C62}"/>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5" name="Freeform 36">
                <a:extLst>
                  <a:ext uri="{FF2B5EF4-FFF2-40B4-BE49-F238E27FC236}">
                    <a16:creationId xmlns:a16="http://schemas.microsoft.com/office/drawing/2014/main" id="{898DCFBF-5105-4122-1B86-3CB43DC1B55A}"/>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6" name="Freeform 37">
                <a:extLst>
                  <a:ext uri="{FF2B5EF4-FFF2-40B4-BE49-F238E27FC236}">
                    <a16:creationId xmlns:a16="http://schemas.microsoft.com/office/drawing/2014/main" id="{73F4534A-8813-3628-D7D6-82C836E39977}"/>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8" name="Freeform 38">
                <a:extLst>
                  <a:ext uri="{FF2B5EF4-FFF2-40B4-BE49-F238E27FC236}">
                    <a16:creationId xmlns:a16="http://schemas.microsoft.com/office/drawing/2014/main" id="{D2B3265B-983C-B3DE-AEDB-108B695E68D6}"/>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9" name="Freeform 39">
                <a:extLst>
                  <a:ext uri="{FF2B5EF4-FFF2-40B4-BE49-F238E27FC236}">
                    <a16:creationId xmlns:a16="http://schemas.microsoft.com/office/drawing/2014/main" id="{53A6082A-2165-E684-5C81-A6904B020181}"/>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0" name="Freeform 40">
                <a:extLst>
                  <a:ext uri="{FF2B5EF4-FFF2-40B4-BE49-F238E27FC236}">
                    <a16:creationId xmlns:a16="http://schemas.microsoft.com/office/drawing/2014/main" id="{12348C83-2B07-B68C-A75A-17B8BB034D98}"/>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1" name="Freeform 41">
                <a:extLst>
                  <a:ext uri="{FF2B5EF4-FFF2-40B4-BE49-F238E27FC236}">
                    <a16:creationId xmlns:a16="http://schemas.microsoft.com/office/drawing/2014/main" id="{9C36E7E7-A654-632F-5995-89882286F9E2}"/>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2" name="Freeform 42">
                <a:extLst>
                  <a:ext uri="{FF2B5EF4-FFF2-40B4-BE49-F238E27FC236}">
                    <a16:creationId xmlns:a16="http://schemas.microsoft.com/office/drawing/2014/main" id="{880950FE-AC08-FA12-D660-EE57F0F40A3F}"/>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3" name="Freeform 43">
                <a:extLst>
                  <a:ext uri="{FF2B5EF4-FFF2-40B4-BE49-F238E27FC236}">
                    <a16:creationId xmlns:a16="http://schemas.microsoft.com/office/drawing/2014/main" id="{EB12B1CE-E58E-684A-D20C-37E56246E1F4}"/>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44" name="Freeform 49">
              <a:extLst>
                <a:ext uri="{FF2B5EF4-FFF2-40B4-BE49-F238E27FC236}">
                  <a16:creationId xmlns:a16="http://schemas.microsoft.com/office/drawing/2014/main" id="{62788B0E-D323-443C-8DE0-2387C842FE0B}"/>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6" name="Freeform 161">
              <a:extLst>
                <a:ext uri="{FF2B5EF4-FFF2-40B4-BE49-F238E27FC236}">
                  <a16:creationId xmlns:a16="http://schemas.microsoft.com/office/drawing/2014/main" id="{5585ABB3-67A4-1C20-3D87-3A9391BA60C6}"/>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7" name="Oval 46">
              <a:extLst>
                <a:ext uri="{FF2B5EF4-FFF2-40B4-BE49-F238E27FC236}">
                  <a16:creationId xmlns:a16="http://schemas.microsoft.com/office/drawing/2014/main" id="{1B867CA0-F694-39D2-F026-B9412F5C51FB}"/>
                </a:ext>
              </a:extLst>
            </p:cNvPr>
            <p:cNvSpPr/>
            <p:nvPr/>
          </p:nvSpPr>
          <p:spPr bwMode="gray">
            <a:xfrm>
              <a:off x="429768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8" name="Freeform 601">
              <a:extLst>
                <a:ext uri="{FF2B5EF4-FFF2-40B4-BE49-F238E27FC236}">
                  <a16:creationId xmlns:a16="http://schemas.microsoft.com/office/drawing/2014/main" id="{5D449794-AB1E-AC04-8500-B27B6C21709B}"/>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accent1"/>
            </a:solidFill>
            <a:ln w="19050">
              <a:solidFill>
                <a:srgbClr val="12BDF9"/>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3343255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bwMode="gray">
          <a:xfrm>
            <a:off x="479376" y="404712"/>
            <a:ext cx="9360000" cy="720000"/>
          </a:xfrm>
        </p:spPr>
        <p:txBody>
          <a:bodyPr/>
          <a:lstStyle/>
          <a:p>
            <a:r>
              <a:rPr lang="nl-NL" sz="2200"/>
              <a:t>Opzet studie</a:t>
            </a:r>
          </a:p>
        </p:txBody>
      </p:sp>
      <p:sp>
        <p:nvSpPr>
          <p:cNvPr id="3" name="Slide Number Placeholder 2"/>
          <p:cNvSpPr>
            <a:spLocks noGrp="1"/>
          </p:cNvSpPr>
          <p:nvPr>
            <p:ph type="sldNum" sz="quarter" idx="12"/>
          </p:nvPr>
        </p:nvSpPr>
        <p:spPr bwMode="gray"/>
        <p:txBody>
          <a:bodyPr/>
          <a:lstStyle/>
          <a:p>
            <a:fld id="{8FF9B0DE-3FEB-4AA0-B465-B80EF7C1333D}" type="slidenum">
              <a:rPr lang="nl-NL" smtClean="0"/>
              <a:t>42</a:t>
            </a:fld>
            <a:endParaRPr lang="nl-NL"/>
          </a:p>
        </p:txBody>
      </p:sp>
      <p:sp>
        <p:nvSpPr>
          <p:cNvPr id="15" name="Content Placeholder 4"/>
          <p:cNvSpPr txBox="1">
            <a:spLocks/>
          </p:cNvSpPr>
          <p:nvPr>
            <p:custDataLst>
              <p:tags r:id="rId1"/>
            </p:custDataLst>
          </p:nvPr>
        </p:nvSpPr>
        <p:spPr bwMode="gray">
          <a:xfrm>
            <a:off x="4448119" y="3216229"/>
            <a:ext cx="3303833" cy="1292662"/>
          </a:xfrm>
          <a:prstGeom prst="rect">
            <a:avLst/>
          </a:prstGeom>
        </p:spPr>
        <p:txBody>
          <a:bodyPr wrap="square" lIns="0" tIns="0" rIns="0" bIns="0">
            <a:sp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2pPr>
            <a:lvl3pPr marL="288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3pPr>
            <a:lvl4pPr marL="576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4pPr>
            <a:lvl5pPr marL="864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5pPr>
            <a:lvl6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6pPr>
            <a:lvl7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7pPr>
            <a:lvl8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8pPr>
            <a:lvl9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00000"/>
              </a:lnSpc>
              <a:buClr>
                <a:schemeClr val="tx1"/>
              </a:buClr>
              <a:buFont typeface="Arial" panose="020B0604020202020204" pitchFamily="34" charset="0"/>
              <a:buChar char="•"/>
            </a:pPr>
            <a:r>
              <a:rPr lang="nl-NL" sz="1400" b="0">
                <a:solidFill>
                  <a:srgbClr val="535353"/>
                </a:solidFill>
              </a:rPr>
              <a:t>C-Level functie (CEO, COO, CFO etc.)</a:t>
            </a:r>
          </a:p>
          <a:p>
            <a:pPr marL="285750" indent="-285750">
              <a:lnSpc>
                <a:spcPct val="100000"/>
              </a:lnSpc>
              <a:buClr>
                <a:schemeClr val="tx1"/>
              </a:buClr>
              <a:buFont typeface="Arial" panose="020B0604020202020204" pitchFamily="34" charset="0"/>
              <a:buChar char="•"/>
            </a:pPr>
            <a:r>
              <a:rPr lang="nl-NL" sz="1400" b="0">
                <a:solidFill>
                  <a:srgbClr val="535353"/>
                </a:solidFill>
              </a:rPr>
              <a:t>Ten minste mede zeggenschap over de strategische planning</a:t>
            </a:r>
          </a:p>
          <a:p>
            <a:pPr marL="285750" indent="-285750">
              <a:lnSpc>
                <a:spcPct val="100000"/>
              </a:lnSpc>
              <a:buClr>
                <a:schemeClr val="tx1"/>
              </a:buClr>
              <a:buFont typeface="Arial" panose="020B0604020202020204" pitchFamily="34" charset="0"/>
              <a:buChar char="•"/>
            </a:pPr>
            <a:r>
              <a:rPr lang="nl-NL" sz="1400" b="0">
                <a:solidFill>
                  <a:srgbClr val="535353"/>
                </a:solidFill>
              </a:rPr>
              <a:t>&gt;250 mln. jaaromzet</a:t>
            </a:r>
          </a:p>
          <a:p>
            <a:pPr marL="285750" indent="-285750">
              <a:lnSpc>
                <a:spcPct val="100000"/>
              </a:lnSpc>
              <a:buClr>
                <a:schemeClr val="tx1"/>
              </a:buClr>
              <a:buFont typeface="Arial" panose="020B0604020202020204" pitchFamily="34" charset="0"/>
              <a:buChar char="•"/>
            </a:pPr>
            <a:r>
              <a:rPr lang="nl-NL" sz="1400" b="0">
                <a:solidFill>
                  <a:srgbClr val="535353"/>
                </a:solidFill>
              </a:rPr>
              <a:t>Beursgenoteerd: ja (89) nee (174)</a:t>
            </a:r>
          </a:p>
          <a:p>
            <a:pPr marL="285750" indent="-285750">
              <a:lnSpc>
                <a:spcPct val="100000"/>
              </a:lnSpc>
              <a:buClr>
                <a:schemeClr val="tx1"/>
              </a:buClr>
              <a:buFont typeface="Arial" panose="020B0604020202020204" pitchFamily="34" charset="0"/>
              <a:buChar char="•"/>
            </a:pPr>
            <a:endParaRPr lang="nl-NL" sz="1400" b="0">
              <a:solidFill>
                <a:srgbClr val="535353"/>
              </a:solidFill>
            </a:endParaRPr>
          </a:p>
        </p:txBody>
      </p:sp>
      <p:sp>
        <p:nvSpPr>
          <p:cNvPr id="16" name="Rectangle 15"/>
          <p:cNvSpPr/>
          <p:nvPr/>
        </p:nvSpPr>
        <p:spPr bwMode="gray">
          <a:xfrm>
            <a:off x="8025763" y="5880684"/>
            <a:ext cx="3686812" cy="140704"/>
          </a:xfrm>
          <a:prstGeom prst="rect">
            <a:avLst/>
          </a:prstGeom>
          <a:solidFill>
            <a:schemeClr val="accent3"/>
          </a:solidFill>
          <a:ln w="6350" cmpd="sng" algn="ctr">
            <a:noFill/>
            <a:prstDash val="dash"/>
            <a:miter lim="800000"/>
            <a:headEnd/>
            <a:tailEnd/>
          </a:ln>
        </p:spPr>
        <p:txBody>
          <a:bodyPr wrap="none" lIns="91432" tIns="45716" rIns="91432" bIns="45716" rtlCol="0" anchor="ctr"/>
          <a:lstStyle/>
          <a:p>
            <a:pPr algn="ctr">
              <a:spcBef>
                <a:spcPct val="50000"/>
              </a:spcBef>
            </a:pPr>
            <a:endParaRPr lang="nl-NL">
              <a:solidFill>
                <a:srgbClr val="1986C4"/>
              </a:solidFill>
              <a:latin typeface="Trebuchet MS"/>
              <a:cs typeface="Arial" panose="020B0604020202020204" pitchFamily="34" charset="0"/>
            </a:endParaRPr>
          </a:p>
        </p:txBody>
      </p:sp>
      <p:sp>
        <p:nvSpPr>
          <p:cNvPr id="18" name="Rectangle 17"/>
          <p:cNvSpPr/>
          <p:nvPr/>
        </p:nvSpPr>
        <p:spPr bwMode="gray">
          <a:xfrm>
            <a:off x="475724" y="5880800"/>
            <a:ext cx="3677175" cy="139000"/>
          </a:xfrm>
          <a:prstGeom prst="rect">
            <a:avLst/>
          </a:prstGeom>
          <a:solidFill>
            <a:schemeClr val="accent1"/>
          </a:solidFill>
          <a:ln w="6350" cmpd="sng" algn="ctr">
            <a:noFill/>
            <a:prstDash val="dash"/>
            <a:miter lim="800000"/>
            <a:headEnd/>
            <a:tailEnd/>
          </a:ln>
        </p:spPr>
        <p:txBody>
          <a:bodyPr wrap="none" lIns="91432" tIns="45716" rIns="91432" bIns="45716" rtlCol="0" anchor="ctr"/>
          <a:lstStyle/>
          <a:p>
            <a:pPr algn="ctr">
              <a:spcBef>
                <a:spcPct val="50000"/>
              </a:spcBef>
            </a:pPr>
            <a:endParaRPr lang="nl-NL">
              <a:solidFill>
                <a:srgbClr val="1986C4"/>
              </a:solidFill>
              <a:latin typeface="Trebuchet MS"/>
              <a:cs typeface="Arial" panose="020B0604020202020204" pitchFamily="34" charset="0"/>
            </a:endParaRPr>
          </a:p>
        </p:txBody>
      </p:sp>
      <p:sp>
        <p:nvSpPr>
          <p:cNvPr id="24" name="TextBox 23"/>
          <p:cNvSpPr txBox="1"/>
          <p:nvPr>
            <p:custDataLst>
              <p:tags r:id="rId2"/>
            </p:custDataLst>
          </p:nvPr>
        </p:nvSpPr>
        <p:spPr bwMode="gray">
          <a:xfrm>
            <a:off x="8113467" y="3216229"/>
            <a:ext cx="3511404" cy="1508105"/>
          </a:xfrm>
          <a:prstGeom prst="rect">
            <a:avLst/>
          </a:prstGeom>
          <a:noFill/>
        </p:spPr>
        <p:txBody>
          <a:bodyPr wrap="square" lIns="0" tIns="0" rIns="0" bIns="0" rtlCol="0">
            <a:spAutoFit/>
          </a:bodyPr>
          <a:lstStyle/>
          <a:p>
            <a:pPr algn="ctr"/>
            <a:r>
              <a:rPr lang="nl-NL" sz="1400" b="1"/>
              <a:t>Geslacht:</a:t>
            </a:r>
          </a:p>
          <a:p>
            <a:pPr algn="ctr"/>
            <a:r>
              <a:rPr lang="nl-NL" sz="1400"/>
              <a:t>Mannen (206) / Vrouwen (57)</a:t>
            </a:r>
          </a:p>
          <a:p>
            <a:pPr algn="ctr"/>
            <a:endParaRPr lang="nl-NL" sz="1400"/>
          </a:p>
          <a:p>
            <a:pPr algn="ctr"/>
            <a:r>
              <a:rPr lang="nl-NL" sz="1400" b="1"/>
              <a:t>Leeftijd:</a:t>
            </a:r>
          </a:p>
          <a:p>
            <a:pPr algn="ctr"/>
            <a:r>
              <a:rPr lang="nl-NL" sz="1400"/>
              <a:t>18-34 (20), 35-49 (211), 50-64 (31), 65+ (1)</a:t>
            </a:r>
          </a:p>
          <a:p>
            <a:pPr algn="ctr"/>
            <a:endParaRPr lang="nl-NL" sz="1400"/>
          </a:p>
          <a:p>
            <a:pPr algn="ctr"/>
            <a:endParaRPr lang="nl-NL" sz="1400"/>
          </a:p>
        </p:txBody>
      </p:sp>
      <p:grpSp>
        <p:nvGrpSpPr>
          <p:cNvPr id="65" name="Group 13"/>
          <p:cNvGrpSpPr>
            <a:grpSpLocks noChangeAspect="1"/>
          </p:cNvGrpSpPr>
          <p:nvPr>
            <p:custDataLst>
              <p:tags r:id="rId3"/>
            </p:custDataLst>
          </p:nvPr>
        </p:nvGrpSpPr>
        <p:grpSpPr bwMode="gray">
          <a:xfrm>
            <a:off x="5478078" y="1718065"/>
            <a:ext cx="1243914" cy="836784"/>
            <a:chOff x="3454" y="-1773"/>
            <a:chExt cx="773" cy="520"/>
          </a:xfrm>
          <a:solidFill>
            <a:schemeClr val="accent2"/>
          </a:solidFill>
        </p:grpSpPr>
        <p:sp>
          <p:nvSpPr>
            <p:cNvPr id="69" name="Freeform 17"/>
            <p:cNvSpPr>
              <a:spLocks noEditPoints="1"/>
            </p:cNvSpPr>
            <p:nvPr/>
          </p:nvSpPr>
          <p:spPr bwMode="gray">
            <a:xfrm>
              <a:off x="3750" y="-1773"/>
              <a:ext cx="181" cy="181"/>
            </a:xfrm>
            <a:custGeom>
              <a:avLst/>
              <a:gdLst>
                <a:gd name="T0" fmla="*/ 800 w 1600"/>
                <a:gd name="T1" fmla="*/ 271 h 1599"/>
                <a:gd name="T2" fmla="*/ 800 w 1600"/>
                <a:gd name="T3" fmla="*/ 271 h 1599"/>
                <a:gd name="T4" fmla="*/ 1328 w 1600"/>
                <a:gd name="T5" fmla="*/ 799 h 1599"/>
                <a:gd name="T6" fmla="*/ 800 w 1600"/>
                <a:gd name="T7" fmla="*/ 1327 h 1599"/>
                <a:gd name="T8" fmla="*/ 272 w 1600"/>
                <a:gd name="T9" fmla="*/ 799 h 1599"/>
                <a:gd name="T10" fmla="*/ 800 w 1600"/>
                <a:gd name="T11" fmla="*/ 271 h 1599"/>
                <a:gd name="T12" fmla="*/ 800 w 1600"/>
                <a:gd name="T13" fmla="*/ 1599 h 1599"/>
                <a:gd name="T14" fmla="*/ 800 w 1600"/>
                <a:gd name="T15" fmla="*/ 1599 h 1599"/>
                <a:gd name="T16" fmla="*/ 1600 w 1600"/>
                <a:gd name="T17" fmla="*/ 799 h 1599"/>
                <a:gd name="T18" fmla="*/ 800 w 1600"/>
                <a:gd name="T19" fmla="*/ 0 h 1599"/>
                <a:gd name="T20" fmla="*/ 0 w 1600"/>
                <a:gd name="T21" fmla="*/ 799 h 1599"/>
                <a:gd name="T22" fmla="*/ 800 w 1600"/>
                <a:gd name="T23" fmla="*/ 1599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00" h="1599">
                  <a:moveTo>
                    <a:pt x="800" y="271"/>
                  </a:moveTo>
                  <a:lnTo>
                    <a:pt x="800" y="271"/>
                  </a:lnTo>
                  <a:cubicBezTo>
                    <a:pt x="1091" y="271"/>
                    <a:pt x="1328" y="508"/>
                    <a:pt x="1328" y="799"/>
                  </a:cubicBezTo>
                  <a:cubicBezTo>
                    <a:pt x="1328" y="1090"/>
                    <a:pt x="1091" y="1327"/>
                    <a:pt x="800" y="1327"/>
                  </a:cubicBezTo>
                  <a:cubicBezTo>
                    <a:pt x="509" y="1327"/>
                    <a:pt x="272" y="1090"/>
                    <a:pt x="272" y="799"/>
                  </a:cubicBezTo>
                  <a:cubicBezTo>
                    <a:pt x="272" y="508"/>
                    <a:pt x="509" y="271"/>
                    <a:pt x="800" y="271"/>
                  </a:cubicBezTo>
                  <a:close/>
                  <a:moveTo>
                    <a:pt x="800" y="1599"/>
                  </a:moveTo>
                  <a:lnTo>
                    <a:pt x="800" y="1599"/>
                  </a:lnTo>
                  <a:cubicBezTo>
                    <a:pt x="1241" y="1599"/>
                    <a:pt x="1600" y="1240"/>
                    <a:pt x="1600" y="799"/>
                  </a:cubicBezTo>
                  <a:cubicBezTo>
                    <a:pt x="1600" y="358"/>
                    <a:pt x="1241" y="0"/>
                    <a:pt x="800" y="0"/>
                  </a:cubicBezTo>
                  <a:cubicBezTo>
                    <a:pt x="359" y="0"/>
                    <a:pt x="0" y="358"/>
                    <a:pt x="0" y="799"/>
                  </a:cubicBezTo>
                  <a:cubicBezTo>
                    <a:pt x="0" y="1240"/>
                    <a:pt x="359" y="1599"/>
                    <a:pt x="800" y="159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70" name="Freeform 18"/>
            <p:cNvSpPr>
              <a:spLocks noEditPoints="1"/>
            </p:cNvSpPr>
            <p:nvPr/>
          </p:nvSpPr>
          <p:spPr bwMode="gray">
            <a:xfrm>
              <a:off x="3549" y="-1681"/>
              <a:ext cx="149" cy="149"/>
            </a:xfrm>
            <a:custGeom>
              <a:avLst/>
              <a:gdLst>
                <a:gd name="T0" fmla="*/ 657 w 1314"/>
                <a:gd name="T1" fmla="*/ 272 h 1314"/>
                <a:gd name="T2" fmla="*/ 657 w 1314"/>
                <a:gd name="T3" fmla="*/ 272 h 1314"/>
                <a:gd name="T4" fmla="*/ 1042 w 1314"/>
                <a:gd name="T5" fmla="*/ 657 h 1314"/>
                <a:gd name="T6" fmla="*/ 657 w 1314"/>
                <a:gd name="T7" fmla="*/ 1042 h 1314"/>
                <a:gd name="T8" fmla="*/ 272 w 1314"/>
                <a:gd name="T9" fmla="*/ 657 h 1314"/>
                <a:gd name="T10" fmla="*/ 657 w 1314"/>
                <a:gd name="T11" fmla="*/ 272 h 1314"/>
                <a:gd name="T12" fmla="*/ 657 w 1314"/>
                <a:gd name="T13" fmla="*/ 1314 h 1314"/>
                <a:gd name="T14" fmla="*/ 657 w 1314"/>
                <a:gd name="T15" fmla="*/ 1314 h 1314"/>
                <a:gd name="T16" fmla="*/ 1314 w 1314"/>
                <a:gd name="T17" fmla="*/ 657 h 1314"/>
                <a:gd name="T18" fmla="*/ 657 w 1314"/>
                <a:gd name="T19" fmla="*/ 0 h 1314"/>
                <a:gd name="T20" fmla="*/ 0 w 1314"/>
                <a:gd name="T21" fmla="*/ 657 h 1314"/>
                <a:gd name="T22" fmla="*/ 657 w 1314"/>
                <a:gd name="T23" fmla="*/ 1314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4" h="1314">
                  <a:moveTo>
                    <a:pt x="657" y="272"/>
                  </a:moveTo>
                  <a:lnTo>
                    <a:pt x="657" y="272"/>
                  </a:lnTo>
                  <a:cubicBezTo>
                    <a:pt x="869" y="272"/>
                    <a:pt x="1042" y="445"/>
                    <a:pt x="1042" y="657"/>
                  </a:cubicBezTo>
                  <a:cubicBezTo>
                    <a:pt x="1042" y="870"/>
                    <a:pt x="869" y="1042"/>
                    <a:pt x="657" y="1042"/>
                  </a:cubicBezTo>
                  <a:cubicBezTo>
                    <a:pt x="444" y="1042"/>
                    <a:pt x="272" y="870"/>
                    <a:pt x="272" y="657"/>
                  </a:cubicBezTo>
                  <a:cubicBezTo>
                    <a:pt x="272" y="445"/>
                    <a:pt x="444" y="272"/>
                    <a:pt x="657" y="272"/>
                  </a:cubicBezTo>
                  <a:close/>
                  <a:moveTo>
                    <a:pt x="657" y="1314"/>
                  </a:moveTo>
                  <a:lnTo>
                    <a:pt x="657" y="1314"/>
                  </a:lnTo>
                  <a:cubicBezTo>
                    <a:pt x="1019" y="1314"/>
                    <a:pt x="1314" y="1020"/>
                    <a:pt x="1314" y="657"/>
                  </a:cubicBezTo>
                  <a:cubicBezTo>
                    <a:pt x="1314" y="295"/>
                    <a:pt x="1019" y="0"/>
                    <a:pt x="657" y="0"/>
                  </a:cubicBezTo>
                  <a:cubicBezTo>
                    <a:pt x="294" y="0"/>
                    <a:pt x="0" y="295"/>
                    <a:pt x="0" y="657"/>
                  </a:cubicBezTo>
                  <a:cubicBezTo>
                    <a:pt x="0" y="1020"/>
                    <a:pt x="294" y="1314"/>
                    <a:pt x="657" y="13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71" name="Freeform 19"/>
            <p:cNvSpPr>
              <a:spLocks noEditPoints="1"/>
            </p:cNvSpPr>
            <p:nvPr/>
          </p:nvSpPr>
          <p:spPr bwMode="gray">
            <a:xfrm>
              <a:off x="3983" y="-1681"/>
              <a:ext cx="149" cy="149"/>
            </a:xfrm>
            <a:custGeom>
              <a:avLst/>
              <a:gdLst>
                <a:gd name="T0" fmla="*/ 657 w 1315"/>
                <a:gd name="T1" fmla="*/ 272 h 1314"/>
                <a:gd name="T2" fmla="*/ 657 w 1315"/>
                <a:gd name="T3" fmla="*/ 272 h 1314"/>
                <a:gd name="T4" fmla="*/ 1043 w 1315"/>
                <a:gd name="T5" fmla="*/ 657 h 1314"/>
                <a:gd name="T6" fmla="*/ 657 w 1315"/>
                <a:gd name="T7" fmla="*/ 1042 h 1314"/>
                <a:gd name="T8" fmla="*/ 272 w 1315"/>
                <a:gd name="T9" fmla="*/ 657 h 1314"/>
                <a:gd name="T10" fmla="*/ 657 w 1315"/>
                <a:gd name="T11" fmla="*/ 272 h 1314"/>
                <a:gd name="T12" fmla="*/ 657 w 1315"/>
                <a:gd name="T13" fmla="*/ 1314 h 1314"/>
                <a:gd name="T14" fmla="*/ 657 w 1315"/>
                <a:gd name="T15" fmla="*/ 1314 h 1314"/>
                <a:gd name="T16" fmla="*/ 1315 w 1315"/>
                <a:gd name="T17" fmla="*/ 657 h 1314"/>
                <a:gd name="T18" fmla="*/ 657 w 1315"/>
                <a:gd name="T19" fmla="*/ 0 h 1314"/>
                <a:gd name="T20" fmla="*/ 0 w 1315"/>
                <a:gd name="T21" fmla="*/ 657 h 1314"/>
                <a:gd name="T22" fmla="*/ 657 w 1315"/>
                <a:gd name="T23" fmla="*/ 1314 h 1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15" h="1314">
                  <a:moveTo>
                    <a:pt x="657" y="272"/>
                  </a:moveTo>
                  <a:lnTo>
                    <a:pt x="657" y="272"/>
                  </a:lnTo>
                  <a:cubicBezTo>
                    <a:pt x="870" y="272"/>
                    <a:pt x="1043" y="445"/>
                    <a:pt x="1043" y="657"/>
                  </a:cubicBezTo>
                  <a:cubicBezTo>
                    <a:pt x="1043" y="870"/>
                    <a:pt x="870" y="1042"/>
                    <a:pt x="657" y="1042"/>
                  </a:cubicBezTo>
                  <a:cubicBezTo>
                    <a:pt x="445" y="1042"/>
                    <a:pt x="272" y="870"/>
                    <a:pt x="272" y="657"/>
                  </a:cubicBezTo>
                  <a:cubicBezTo>
                    <a:pt x="272" y="445"/>
                    <a:pt x="445" y="272"/>
                    <a:pt x="657" y="272"/>
                  </a:cubicBezTo>
                  <a:close/>
                  <a:moveTo>
                    <a:pt x="657" y="1314"/>
                  </a:moveTo>
                  <a:lnTo>
                    <a:pt x="657" y="1314"/>
                  </a:lnTo>
                  <a:cubicBezTo>
                    <a:pt x="1020" y="1314"/>
                    <a:pt x="1315" y="1020"/>
                    <a:pt x="1315" y="657"/>
                  </a:cubicBezTo>
                  <a:cubicBezTo>
                    <a:pt x="1315" y="295"/>
                    <a:pt x="1020" y="0"/>
                    <a:pt x="657" y="0"/>
                  </a:cubicBezTo>
                  <a:cubicBezTo>
                    <a:pt x="295" y="0"/>
                    <a:pt x="0" y="295"/>
                    <a:pt x="0" y="657"/>
                  </a:cubicBezTo>
                  <a:cubicBezTo>
                    <a:pt x="0" y="1020"/>
                    <a:pt x="295" y="1314"/>
                    <a:pt x="657" y="131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72" name="Freeform 20"/>
            <p:cNvSpPr>
              <a:spLocks noEditPoints="1"/>
            </p:cNvSpPr>
            <p:nvPr/>
          </p:nvSpPr>
          <p:spPr bwMode="gray">
            <a:xfrm>
              <a:off x="3454" y="-1569"/>
              <a:ext cx="773" cy="316"/>
            </a:xfrm>
            <a:custGeom>
              <a:avLst/>
              <a:gdLst>
                <a:gd name="T0" fmla="*/ 4622 w 6826"/>
                <a:gd name="T1" fmla="*/ 2523 h 2794"/>
                <a:gd name="T2" fmla="*/ 4622 w 6826"/>
                <a:gd name="T3" fmla="*/ 2523 h 2794"/>
                <a:gd name="T4" fmla="*/ 4622 w 6826"/>
                <a:gd name="T5" fmla="*/ 1484 h 2794"/>
                <a:gd name="T6" fmla="*/ 5328 w 6826"/>
                <a:gd name="T7" fmla="*/ 814 h 2794"/>
                <a:gd name="T8" fmla="*/ 6036 w 6826"/>
                <a:gd name="T9" fmla="*/ 1521 h 2794"/>
                <a:gd name="T10" fmla="*/ 6036 w 6826"/>
                <a:gd name="T11" fmla="*/ 2523 h 2794"/>
                <a:gd name="T12" fmla="*/ 4622 w 6826"/>
                <a:gd name="T13" fmla="*/ 2523 h 2794"/>
                <a:gd name="T14" fmla="*/ 4622 w 6826"/>
                <a:gd name="T15" fmla="*/ 2523 h 2794"/>
                <a:gd name="T16" fmla="*/ 4349 w 6826"/>
                <a:gd name="T17" fmla="*/ 2523 h 2794"/>
                <a:gd name="T18" fmla="*/ 4349 w 6826"/>
                <a:gd name="T19" fmla="*/ 2523 h 2794"/>
                <a:gd name="T20" fmla="*/ 2476 w 6826"/>
                <a:gd name="T21" fmla="*/ 2523 h 2794"/>
                <a:gd name="T22" fmla="*/ 2476 w 6826"/>
                <a:gd name="T23" fmla="*/ 1210 h 2794"/>
                <a:gd name="T24" fmla="*/ 3412 w 6826"/>
                <a:gd name="T25" fmla="*/ 272 h 2794"/>
                <a:gd name="T26" fmla="*/ 4350 w 6826"/>
                <a:gd name="T27" fmla="*/ 1210 h 2794"/>
                <a:gd name="T28" fmla="*/ 4349 w 6826"/>
                <a:gd name="T29" fmla="*/ 2523 h 2794"/>
                <a:gd name="T30" fmla="*/ 790 w 6826"/>
                <a:gd name="T31" fmla="*/ 1521 h 2794"/>
                <a:gd name="T32" fmla="*/ 790 w 6826"/>
                <a:gd name="T33" fmla="*/ 1521 h 2794"/>
                <a:gd name="T34" fmla="*/ 1498 w 6826"/>
                <a:gd name="T35" fmla="*/ 814 h 2794"/>
                <a:gd name="T36" fmla="*/ 2204 w 6826"/>
                <a:gd name="T37" fmla="*/ 1521 h 2794"/>
                <a:gd name="T38" fmla="*/ 2204 w 6826"/>
                <a:gd name="T39" fmla="*/ 2523 h 2794"/>
                <a:gd name="T40" fmla="*/ 790 w 6826"/>
                <a:gd name="T41" fmla="*/ 2523 h 2794"/>
                <a:gd name="T42" fmla="*/ 790 w 6826"/>
                <a:gd name="T43" fmla="*/ 1521 h 2794"/>
                <a:gd name="T44" fmla="*/ 6690 w 6826"/>
                <a:gd name="T45" fmla="*/ 2794 h 2794"/>
                <a:gd name="T46" fmla="*/ 6690 w 6826"/>
                <a:gd name="T47" fmla="*/ 2794 h 2794"/>
                <a:gd name="T48" fmla="*/ 6826 w 6826"/>
                <a:gd name="T49" fmla="*/ 2659 h 2794"/>
                <a:gd name="T50" fmla="*/ 6690 w 6826"/>
                <a:gd name="T51" fmla="*/ 2523 h 2794"/>
                <a:gd name="T52" fmla="*/ 6308 w 6826"/>
                <a:gd name="T53" fmla="*/ 2523 h 2794"/>
                <a:gd name="T54" fmla="*/ 6308 w 6826"/>
                <a:gd name="T55" fmla="*/ 1521 h 2794"/>
                <a:gd name="T56" fmla="*/ 5328 w 6826"/>
                <a:gd name="T57" fmla="*/ 542 h 2794"/>
                <a:gd name="T58" fmla="*/ 4579 w 6826"/>
                <a:gd name="T59" fmla="*/ 891 h 2794"/>
                <a:gd name="T60" fmla="*/ 3412 w 6826"/>
                <a:gd name="T61" fmla="*/ 0 h 2794"/>
                <a:gd name="T62" fmla="*/ 2246 w 6826"/>
                <a:gd name="T63" fmla="*/ 892 h 2794"/>
                <a:gd name="T64" fmla="*/ 1498 w 6826"/>
                <a:gd name="T65" fmla="*/ 542 h 2794"/>
                <a:gd name="T66" fmla="*/ 518 w 6826"/>
                <a:gd name="T67" fmla="*/ 1521 h 2794"/>
                <a:gd name="T68" fmla="*/ 518 w 6826"/>
                <a:gd name="T69" fmla="*/ 2523 h 2794"/>
                <a:gd name="T70" fmla="*/ 135 w 6826"/>
                <a:gd name="T71" fmla="*/ 2523 h 2794"/>
                <a:gd name="T72" fmla="*/ 0 w 6826"/>
                <a:gd name="T73" fmla="*/ 2659 h 2794"/>
                <a:gd name="T74" fmla="*/ 135 w 6826"/>
                <a:gd name="T75" fmla="*/ 2794 h 2794"/>
                <a:gd name="T76" fmla="*/ 6690 w 6826"/>
                <a:gd name="T77" fmla="*/ 2794 h 2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826" h="2794">
                  <a:moveTo>
                    <a:pt x="4622" y="2523"/>
                  </a:moveTo>
                  <a:lnTo>
                    <a:pt x="4622" y="2523"/>
                  </a:lnTo>
                  <a:lnTo>
                    <a:pt x="4622" y="1484"/>
                  </a:lnTo>
                  <a:cubicBezTo>
                    <a:pt x="4641" y="1111"/>
                    <a:pt x="4951" y="814"/>
                    <a:pt x="5328" y="814"/>
                  </a:cubicBezTo>
                  <a:cubicBezTo>
                    <a:pt x="5719" y="814"/>
                    <a:pt x="6036" y="1131"/>
                    <a:pt x="6036" y="1521"/>
                  </a:cubicBezTo>
                  <a:lnTo>
                    <a:pt x="6036" y="2523"/>
                  </a:lnTo>
                  <a:lnTo>
                    <a:pt x="4622" y="2523"/>
                  </a:lnTo>
                  <a:lnTo>
                    <a:pt x="4622" y="2523"/>
                  </a:lnTo>
                  <a:close/>
                  <a:moveTo>
                    <a:pt x="4349" y="2523"/>
                  </a:moveTo>
                  <a:lnTo>
                    <a:pt x="4349" y="2523"/>
                  </a:lnTo>
                  <a:lnTo>
                    <a:pt x="2476" y="2523"/>
                  </a:lnTo>
                  <a:lnTo>
                    <a:pt x="2476" y="1210"/>
                  </a:lnTo>
                  <a:cubicBezTo>
                    <a:pt x="2476" y="693"/>
                    <a:pt x="2896" y="272"/>
                    <a:pt x="3412" y="272"/>
                  </a:cubicBezTo>
                  <a:cubicBezTo>
                    <a:pt x="3929" y="272"/>
                    <a:pt x="4350" y="693"/>
                    <a:pt x="4350" y="1210"/>
                  </a:cubicBezTo>
                  <a:lnTo>
                    <a:pt x="4349" y="2523"/>
                  </a:lnTo>
                  <a:close/>
                  <a:moveTo>
                    <a:pt x="790" y="1521"/>
                  </a:moveTo>
                  <a:lnTo>
                    <a:pt x="790" y="1521"/>
                  </a:lnTo>
                  <a:cubicBezTo>
                    <a:pt x="790" y="1131"/>
                    <a:pt x="1108" y="814"/>
                    <a:pt x="1498" y="814"/>
                  </a:cubicBezTo>
                  <a:cubicBezTo>
                    <a:pt x="1887" y="814"/>
                    <a:pt x="2204" y="1131"/>
                    <a:pt x="2204" y="1521"/>
                  </a:cubicBezTo>
                  <a:lnTo>
                    <a:pt x="2204" y="2523"/>
                  </a:lnTo>
                  <a:lnTo>
                    <a:pt x="790" y="2523"/>
                  </a:lnTo>
                  <a:lnTo>
                    <a:pt x="790" y="1521"/>
                  </a:lnTo>
                  <a:close/>
                  <a:moveTo>
                    <a:pt x="6690" y="2794"/>
                  </a:moveTo>
                  <a:lnTo>
                    <a:pt x="6690" y="2794"/>
                  </a:lnTo>
                  <a:cubicBezTo>
                    <a:pt x="6765" y="2794"/>
                    <a:pt x="6826" y="2734"/>
                    <a:pt x="6826" y="2659"/>
                  </a:cubicBezTo>
                  <a:cubicBezTo>
                    <a:pt x="6826" y="2583"/>
                    <a:pt x="6765" y="2523"/>
                    <a:pt x="6690" y="2523"/>
                  </a:cubicBezTo>
                  <a:lnTo>
                    <a:pt x="6308" y="2523"/>
                  </a:lnTo>
                  <a:lnTo>
                    <a:pt x="6308" y="1521"/>
                  </a:lnTo>
                  <a:cubicBezTo>
                    <a:pt x="6308" y="981"/>
                    <a:pt x="5868" y="542"/>
                    <a:pt x="5328" y="542"/>
                  </a:cubicBezTo>
                  <a:cubicBezTo>
                    <a:pt x="5028" y="542"/>
                    <a:pt x="4759" y="678"/>
                    <a:pt x="4579" y="891"/>
                  </a:cubicBezTo>
                  <a:cubicBezTo>
                    <a:pt x="4439" y="378"/>
                    <a:pt x="3969" y="0"/>
                    <a:pt x="3412" y="0"/>
                  </a:cubicBezTo>
                  <a:cubicBezTo>
                    <a:pt x="2856" y="0"/>
                    <a:pt x="2386" y="379"/>
                    <a:pt x="2246" y="892"/>
                  </a:cubicBezTo>
                  <a:cubicBezTo>
                    <a:pt x="2067" y="678"/>
                    <a:pt x="1798" y="542"/>
                    <a:pt x="1498" y="542"/>
                  </a:cubicBezTo>
                  <a:cubicBezTo>
                    <a:pt x="958" y="542"/>
                    <a:pt x="518" y="981"/>
                    <a:pt x="518" y="1521"/>
                  </a:cubicBezTo>
                  <a:lnTo>
                    <a:pt x="518" y="2523"/>
                  </a:lnTo>
                  <a:lnTo>
                    <a:pt x="135" y="2523"/>
                  </a:lnTo>
                  <a:cubicBezTo>
                    <a:pt x="60" y="2523"/>
                    <a:pt x="0" y="2583"/>
                    <a:pt x="0" y="2659"/>
                  </a:cubicBezTo>
                  <a:cubicBezTo>
                    <a:pt x="0" y="2734"/>
                    <a:pt x="60" y="2794"/>
                    <a:pt x="135" y="2794"/>
                  </a:cubicBezTo>
                  <a:lnTo>
                    <a:pt x="6690" y="279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73" name="Freeform 21"/>
            <p:cNvSpPr>
              <a:spLocks/>
            </p:cNvSpPr>
            <p:nvPr/>
          </p:nvSpPr>
          <p:spPr bwMode="gray">
            <a:xfrm>
              <a:off x="3751" y="-1402"/>
              <a:ext cx="31" cy="105"/>
            </a:xfrm>
            <a:custGeom>
              <a:avLst/>
              <a:gdLst>
                <a:gd name="T0" fmla="*/ 136 w 272"/>
                <a:gd name="T1" fmla="*/ 0 h 925"/>
                <a:gd name="T2" fmla="*/ 136 w 272"/>
                <a:gd name="T3" fmla="*/ 0 h 925"/>
                <a:gd name="T4" fmla="*/ 0 w 272"/>
                <a:gd name="T5" fmla="*/ 136 h 925"/>
                <a:gd name="T6" fmla="*/ 0 w 272"/>
                <a:gd name="T7" fmla="*/ 789 h 925"/>
                <a:gd name="T8" fmla="*/ 136 w 272"/>
                <a:gd name="T9" fmla="*/ 925 h 925"/>
                <a:gd name="T10" fmla="*/ 272 w 272"/>
                <a:gd name="T11" fmla="*/ 789 h 925"/>
                <a:gd name="T12" fmla="*/ 272 w 272"/>
                <a:gd name="T13" fmla="*/ 136 h 925"/>
                <a:gd name="T14" fmla="*/ 136 w 272"/>
                <a:gd name="T15" fmla="*/ 0 h 9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925">
                  <a:moveTo>
                    <a:pt x="136" y="0"/>
                  </a:moveTo>
                  <a:lnTo>
                    <a:pt x="136" y="0"/>
                  </a:lnTo>
                  <a:cubicBezTo>
                    <a:pt x="60" y="0"/>
                    <a:pt x="0" y="61"/>
                    <a:pt x="0" y="136"/>
                  </a:cubicBezTo>
                  <a:lnTo>
                    <a:pt x="0" y="789"/>
                  </a:lnTo>
                  <a:cubicBezTo>
                    <a:pt x="0" y="864"/>
                    <a:pt x="60" y="925"/>
                    <a:pt x="136" y="925"/>
                  </a:cubicBezTo>
                  <a:cubicBezTo>
                    <a:pt x="211" y="925"/>
                    <a:pt x="272" y="864"/>
                    <a:pt x="272" y="789"/>
                  </a:cubicBezTo>
                  <a:lnTo>
                    <a:pt x="272" y="136"/>
                  </a:lnTo>
                  <a:cubicBezTo>
                    <a:pt x="272" y="61"/>
                    <a:pt x="211" y="0"/>
                    <a:pt x="13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sp>
          <p:nvSpPr>
            <p:cNvPr id="74" name="Freeform 22"/>
            <p:cNvSpPr>
              <a:spLocks/>
            </p:cNvSpPr>
            <p:nvPr/>
          </p:nvSpPr>
          <p:spPr bwMode="gray">
            <a:xfrm>
              <a:off x="3751" y="-1451"/>
              <a:ext cx="31" cy="34"/>
            </a:xfrm>
            <a:custGeom>
              <a:avLst/>
              <a:gdLst>
                <a:gd name="T0" fmla="*/ 136 w 272"/>
                <a:gd name="T1" fmla="*/ 0 h 301"/>
                <a:gd name="T2" fmla="*/ 136 w 272"/>
                <a:gd name="T3" fmla="*/ 0 h 301"/>
                <a:gd name="T4" fmla="*/ 0 w 272"/>
                <a:gd name="T5" fmla="*/ 136 h 301"/>
                <a:gd name="T6" fmla="*/ 0 w 272"/>
                <a:gd name="T7" fmla="*/ 165 h 301"/>
                <a:gd name="T8" fmla="*/ 136 w 272"/>
                <a:gd name="T9" fmla="*/ 301 h 301"/>
                <a:gd name="T10" fmla="*/ 272 w 272"/>
                <a:gd name="T11" fmla="*/ 165 h 301"/>
                <a:gd name="T12" fmla="*/ 272 w 272"/>
                <a:gd name="T13" fmla="*/ 136 h 301"/>
                <a:gd name="T14" fmla="*/ 136 w 272"/>
                <a:gd name="T15" fmla="*/ 0 h 3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301">
                  <a:moveTo>
                    <a:pt x="136" y="0"/>
                  </a:moveTo>
                  <a:lnTo>
                    <a:pt x="136" y="0"/>
                  </a:lnTo>
                  <a:cubicBezTo>
                    <a:pt x="60" y="0"/>
                    <a:pt x="0" y="61"/>
                    <a:pt x="0" y="136"/>
                  </a:cubicBezTo>
                  <a:lnTo>
                    <a:pt x="0" y="165"/>
                  </a:lnTo>
                  <a:cubicBezTo>
                    <a:pt x="0" y="241"/>
                    <a:pt x="60" y="301"/>
                    <a:pt x="136" y="301"/>
                  </a:cubicBezTo>
                  <a:cubicBezTo>
                    <a:pt x="211" y="301"/>
                    <a:pt x="272" y="241"/>
                    <a:pt x="272" y="165"/>
                  </a:cubicBezTo>
                  <a:lnTo>
                    <a:pt x="272" y="136"/>
                  </a:lnTo>
                  <a:cubicBezTo>
                    <a:pt x="272" y="61"/>
                    <a:pt x="211" y="0"/>
                    <a:pt x="13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105" name="Rectangle 104">
            <a:extLst>
              <a:ext uri="{FF2B5EF4-FFF2-40B4-BE49-F238E27FC236}">
                <a16:creationId xmlns:a16="http://schemas.microsoft.com/office/drawing/2014/main" id="{4D438BFF-5AD0-44A4-8A3C-7D876A3DD0FD}"/>
              </a:ext>
            </a:extLst>
          </p:cNvPr>
          <p:cNvSpPr/>
          <p:nvPr/>
        </p:nvSpPr>
        <p:spPr bwMode="gray">
          <a:xfrm>
            <a:off x="4313371" y="5880684"/>
            <a:ext cx="3573329" cy="140704"/>
          </a:xfrm>
          <a:prstGeom prst="rect">
            <a:avLst/>
          </a:prstGeom>
          <a:solidFill>
            <a:schemeClr val="accent2"/>
          </a:solidFill>
          <a:ln w="6350" cmpd="sng" algn="ctr">
            <a:noFill/>
            <a:prstDash val="dash"/>
            <a:miter lim="800000"/>
            <a:headEnd/>
            <a:tailEnd/>
          </a:ln>
        </p:spPr>
        <p:txBody>
          <a:bodyPr wrap="none" lIns="91432" tIns="45716" rIns="91432" bIns="45716" rtlCol="0" anchor="ctr"/>
          <a:lstStyle/>
          <a:p>
            <a:pPr algn="ctr">
              <a:spcBef>
                <a:spcPct val="50000"/>
              </a:spcBef>
            </a:pPr>
            <a:endParaRPr lang="nl-NL">
              <a:solidFill>
                <a:srgbClr val="1986C4"/>
              </a:solidFill>
              <a:latin typeface="Trebuchet MS"/>
              <a:cs typeface="Arial" panose="020B0604020202020204" pitchFamily="34" charset="0"/>
            </a:endParaRPr>
          </a:p>
        </p:txBody>
      </p:sp>
      <p:sp>
        <p:nvSpPr>
          <p:cNvPr id="118" name="Text Placeholder 9"/>
          <p:cNvSpPr txBox="1">
            <a:spLocks/>
          </p:cNvSpPr>
          <p:nvPr/>
        </p:nvSpPr>
        <p:spPr>
          <a:xfrm>
            <a:off x="8376088" y="2728839"/>
            <a:ext cx="2986163" cy="288000"/>
          </a:xfrm>
          <a:prstGeom prst="rect">
            <a:avLst/>
          </a:prstGeom>
        </p:spPr>
        <p:txBody>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pPr algn="ctr"/>
            <a:r>
              <a:rPr lang="nl-NL"/>
              <a:t>Demografie</a:t>
            </a:r>
          </a:p>
        </p:txBody>
      </p:sp>
      <p:sp>
        <p:nvSpPr>
          <p:cNvPr id="119" name="Text Placeholder 9"/>
          <p:cNvSpPr txBox="1">
            <a:spLocks/>
          </p:cNvSpPr>
          <p:nvPr/>
        </p:nvSpPr>
        <p:spPr>
          <a:xfrm>
            <a:off x="4903828" y="2741539"/>
            <a:ext cx="2392414" cy="288000"/>
          </a:xfrm>
          <a:prstGeom prst="rect">
            <a:avLst/>
          </a:prstGeom>
        </p:spPr>
        <p:txBody>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pPr algn="ctr"/>
            <a:r>
              <a:rPr lang="nl-NL"/>
              <a:t>Steekproef</a:t>
            </a:r>
          </a:p>
        </p:txBody>
      </p:sp>
      <p:sp>
        <p:nvSpPr>
          <p:cNvPr id="120" name="Text Placeholder 9"/>
          <p:cNvSpPr txBox="1">
            <a:spLocks/>
          </p:cNvSpPr>
          <p:nvPr/>
        </p:nvSpPr>
        <p:spPr>
          <a:xfrm>
            <a:off x="1005057" y="2661809"/>
            <a:ext cx="2618509" cy="367730"/>
          </a:xfrm>
          <a:prstGeom prst="rect">
            <a:avLst/>
          </a:prstGeom>
        </p:spPr>
        <p:txBody>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18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3pPr>
            <a:lvl4pPr marL="36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4pPr>
            <a:lvl5pPr marL="54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pPr algn="ctr"/>
            <a:r>
              <a:rPr lang="nl-NL"/>
              <a:t>Veldwerk</a:t>
            </a:r>
          </a:p>
        </p:txBody>
      </p:sp>
      <p:sp>
        <p:nvSpPr>
          <p:cNvPr id="106" name="Content Placeholder 4"/>
          <p:cNvSpPr txBox="1">
            <a:spLocks/>
          </p:cNvSpPr>
          <p:nvPr>
            <p:custDataLst>
              <p:tags r:id="rId4"/>
            </p:custDataLst>
          </p:nvPr>
        </p:nvSpPr>
        <p:spPr bwMode="gray">
          <a:xfrm>
            <a:off x="737728" y="3216229"/>
            <a:ext cx="3153166" cy="559127"/>
          </a:xfrm>
          <a:prstGeom prst="rect">
            <a:avLst/>
          </a:prstGeom>
        </p:spPr>
        <p:txBody>
          <a:bodyPr wrap="square" lIns="0" tIns="0" rIns="0" bIns="0">
            <a:sp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2pPr>
            <a:lvl3pPr marL="288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3pPr>
            <a:lvl4pPr marL="576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4pPr>
            <a:lvl5pPr marL="864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5pPr>
            <a:lvl6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6pPr>
            <a:lvl7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7pPr>
            <a:lvl8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8pPr>
            <a:lvl9pPr marL="1152000" indent="-288000" algn="l" defTabSz="914400" rtl="0" eaLnBrk="1" latinLnBrk="0" hangingPunct="1">
              <a:lnSpc>
                <a:spcPct val="120000"/>
              </a:lnSpc>
              <a:spcBef>
                <a:spcPts val="0"/>
              </a:spcBef>
              <a:spcAft>
                <a:spcPts val="0"/>
              </a:spcAft>
              <a:buSzPct val="100000"/>
              <a:buFont typeface="Arial" panose="020B0604020202020204" pitchFamily="34" charset="0"/>
              <a:buChar char="•"/>
              <a:defRPr sz="1600" kern="1200">
                <a:solidFill>
                  <a:schemeClr val="tx1"/>
                </a:solidFill>
                <a:latin typeface="+mn-lt"/>
                <a:ea typeface="+mn-ea"/>
                <a:cs typeface="+mn-cs"/>
              </a:defRPr>
            </a:lvl9pPr>
          </a:lstStyle>
          <a:p>
            <a:pPr algn="ctr">
              <a:lnSpc>
                <a:spcPct val="100000"/>
              </a:lnSpc>
              <a:spcBef>
                <a:spcPts val="1000"/>
              </a:spcBef>
              <a:buClr>
                <a:schemeClr val="bg2"/>
              </a:buClr>
            </a:pPr>
            <a:r>
              <a:rPr lang="nl-NL" sz="1400" b="0">
                <a:solidFill>
                  <a:srgbClr val="535353"/>
                </a:solidFill>
              </a:rPr>
              <a:t>Veldwerk: November 2024</a:t>
            </a:r>
          </a:p>
          <a:p>
            <a:pPr algn="ctr">
              <a:lnSpc>
                <a:spcPct val="100000"/>
              </a:lnSpc>
              <a:spcBef>
                <a:spcPts val="1000"/>
              </a:spcBef>
              <a:buClr>
                <a:schemeClr val="bg2"/>
              </a:buClr>
            </a:pPr>
            <a:r>
              <a:rPr lang="nl-NL" sz="1400" b="0">
                <a:solidFill>
                  <a:srgbClr val="535353"/>
                </a:solidFill>
              </a:rPr>
              <a:t>N=263</a:t>
            </a:r>
          </a:p>
        </p:txBody>
      </p:sp>
      <p:grpSp>
        <p:nvGrpSpPr>
          <p:cNvPr id="29" name="Group 28">
            <a:extLst>
              <a:ext uri="{FF2B5EF4-FFF2-40B4-BE49-F238E27FC236}">
                <a16:creationId xmlns:a16="http://schemas.microsoft.com/office/drawing/2014/main" id="{3D94E9CA-11EE-844C-AFA0-C3244C8FAD4F}"/>
              </a:ext>
            </a:extLst>
          </p:cNvPr>
          <p:cNvGrpSpPr/>
          <p:nvPr/>
        </p:nvGrpSpPr>
        <p:grpSpPr>
          <a:xfrm>
            <a:off x="9317510" y="1731364"/>
            <a:ext cx="1103318" cy="810184"/>
            <a:chOff x="3024188" y="2047875"/>
            <a:chExt cx="430213" cy="315912"/>
          </a:xfrm>
          <a:solidFill>
            <a:schemeClr val="accent3"/>
          </a:solidFill>
        </p:grpSpPr>
        <p:sp>
          <p:nvSpPr>
            <p:cNvPr id="30" name="Freeform 106">
              <a:extLst>
                <a:ext uri="{FF2B5EF4-FFF2-40B4-BE49-F238E27FC236}">
                  <a16:creationId xmlns:a16="http://schemas.microsoft.com/office/drawing/2014/main" id="{4B5FFDB0-2B8F-BB4C-9E0A-C129F496EE7F}"/>
                </a:ext>
              </a:extLst>
            </p:cNvPr>
            <p:cNvSpPr>
              <a:spLocks noEditPoints="1"/>
            </p:cNvSpPr>
            <p:nvPr/>
          </p:nvSpPr>
          <p:spPr bwMode="auto">
            <a:xfrm>
              <a:off x="3024188" y="2047875"/>
              <a:ext cx="430213" cy="315912"/>
            </a:xfrm>
            <a:custGeom>
              <a:avLst/>
              <a:gdLst>
                <a:gd name="T0" fmla="*/ 1370 w 1418"/>
                <a:gd name="T1" fmla="*/ 940 h 1040"/>
                <a:gd name="T2" fmla="*/ 1318 w 1418"/>
                <a:gd name="T3" fmla="*/ 992 h 1040"/>
                <a:gd name="T4" fmla="*/ 99 w 1418"/>
                <a:gd name="T5" fmla="*/ 992 h 1040"/>
                <a:gd name="T6" fmla="*/ 47 w 1418"/>
                <a:gd name="T7" fmla="*/ 940 h 1040"/>
                <a:gd name="T8" fmla="*/ 47 w 1418"/>
                <a:gd name="T9" fmla="*/ 99 h 1040"/>
                <a:gd name="T10" fmla="*/ 99 w 1418"/>
                <a:gd name="T11" fmla="*/ 46 h 1040"/>
                <a:gd name="T12" fmla="*/ 1318 w 1418"/>
                <a:gd name="T13" fmla="*/ 46 h 1040"/>
                <a:gd name="T14" fmla="*/ 1370 w 1418"/>
                <a:gd name="T15" fmla="*/ 99 h 1040"/>
                <a:gd name="T16" fmla="*/ 1370 w 1418"/>
                <a:gd name="T17" fmla="*/ 940 h 1040"/>
                <a:gd name="T18" fmla="*/ 1318 w 1418"/>
                <a:gd name="T19" fmla="*/ 0 h 1040"/>
                <a:gd name="T20" fmla="*/ 99 w 1418"/>
                <a:gd name="T21" fmla="*/ 0 h 1040"/>
                <a:gd name="T22" fmla="*/ 0 w 1418"/>
                <a:gd name="T23" fmla="*/ 99 h 1040"/>
                <a:gd name="T24" fmla="*/ 0 w 1418"/>
                <a:gd name="T25" fmla="*/ 940 h 1040"/>
                <a:gd name="T26" fmla="*/ 99 w 1418"/>
                <a:gd name="T27" fmla="*/ 1040 h 1040"/>
                <a:gd name="T28" fmla="*/ 1318 w 1418"/>
                <a:gd name="T29" fmla="*/ 1040 h 1040"/>
                <a:gd name="T30" fmla="*/ 1418 w 1418"/>
                <a:gd name="T31" fmla="*/ 940 h 1040"/>
                <a:gd name="T32" fmla="*/ 1418 w 1418"/>
                <a:gd name="T33" fmla="*/ 99 h 1040"/>
                <a:gd name="T34" fmla="*/ 1318 w 1418"/>
                <a:gd name="T35" fmla="*/ 0 h 1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18" h="1040">
                  <a:moveTo>
                    <a:pt x="1370" y="940"/>
                  </a:moveTo>
                  <a:cubicBezTo>
                    <a:pt x="1370" y="969"/>
                    <a:pt x="1347" y="992"/>
                    <a:pt x="1318" y="992"/>
                  </a:cubicBezTo>
                  <a:cubicBezTo>
                    <a:pt x="99" y="992"/>
                    <a:pt x="99" y="992"/>
                    <a:pt x="99" y="992"/>
                  </a:cubicBezTo>
                  <a:cubicBezTo>
                    <a:pt x="70" y="992"/>
                    <a:pt x="47" y="969"/>
                    <a:pt x="47" y="940"/>
                  </a:cubicBezTo>
                  <a:cubicBezTo>
                    <a:pt x="47" y="99"/>
                    <a:pt x="47" y="99"/>
                    <a:pt x="47" y="99"/>
                  </a:cubicBezTo>
                  <a:cubicBezTo>
                    <a:pt x="47" y="70"/>
                    <a:pt x="70" y="46"/>
                    <a:pt x="99" y="46"/>
                  </a:cubicBezTo>
                  <a:cubicBezTo>
                    <a:pt x="1318" y="46"/>
                    <a:pt x="1318" y="46"/>
                    <a:pt x="1318" y="46"/>
                  </a:cubicBezTo>
                  <a:cubicBezTo>
                    <a:pt x="1347" y="46"/>
                    <a:pt x="1370" y="70"/>
                    <a:pt x="1370" y="99"/>
                  </a:cubicBezTo>
                  <a:lnTo>
                    <a:pt x="1370" y="940"/>
                  </a:lnTo>
                  <a:close/>
                  <a:moveTo>
                    <a:pt x="1318" y="0"/>
                  </a:moveTo>
                  <a:cubicBezTo>
                    <a:pt x="99" y="0"/>
                    <a:pt x="99" y="0"/>
                    <a:pt x="99" y="0"/>
                  </a:cubicBezTo>
                  <a:cubicBezTo>
                    <a:pt x="44" y="0"/>
                    <a:pt x="0" y="44"/>
                    <a:pt x="0" y="99"/>
                  </a:cubicBezTo>
                  <a:cubicBezTo>
                    <a:pt x="0" y="940"/>
                    <a:pt x="0" y="940"/>
                    <a:pt x="0" y="940"/>
                  </a:cubicBezTo>
                  <a:cubicBezTo>
                    <a:pt x="0" y="995"/>
                    <a:pt x="44" y="1040"/>
                    <a:pt x="99" y="1040"/>
                  </a:cubicBezTo>
                  <a:cubicBezTo>
                    <a:pt x="1318" y="1040"/>
                    <a:pt x="1318" y="1040"/>
                    <a:pt x="1318" y="1040"/>
                  </a:cubicBezTo>
                  <a:cubicBezTo>
                    <a:pt x="1373" y="1040"/>
                    <a:pt x="1418" y="995"/>
                    <a:pt x="1418" y="940"/>
                  </a:cubicBezTo>
                  <a:cubicBezTo>
                    <a:pt x="1418" y="99"/>
                    <a:pt x="1418" y="99"/>
                    <a:pt x="1418" y="99"/>
                  </a:cubicBezTo>
                  <a:cubicBezTo>
                    <a:pt x="1418" y="44"/>
                    <a:pt x="1373" y="0"/>
                    <a:pt x="1318"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1" name="Freeform 107">
              <a:extLst>
                <a:ext uri="{FF2B5EF4-FFF2-40B4-BE49-F238E27FC236}">
                  <a16:creationId xmlns:a16="http://schemas.microsoft.com/office/drawing/2014/main" id="{7D1AA302-57D1-754D-8FC5-8C2817A56F89}"/>
                </a:ext>
              </a:extLst>
            </p:cNvPr>
            <p:cNvSpPr>
              <a:spLocks noEditPoints="1"/>
            </p:cNvSpPr>
            <p:nvPr/>
          </p:nvSpPr>
          <p:spPr bwMode="auto">
            <a:xfrm>
              <a:off x="3059113" y="2105025"/>
              <a:ext cx="144463" cy="201612"/>
            </a:xfrm>
            <a:custGeom>
              <a:avLst/>
              <a:gdLst>
                <a:gd name="T0" fmla="*/ 237 w 472"/>
                <a:gd name="T1" fmla="*/ 617 h 665"/>
                <a:gd name="T2" fmla="*/ 47 w 472"/>
                <a:gd name="T3" fmla="*/ 569 h 665"/>
                <a:gd name="T4" fmla="*/ 166 w 472"/>
                <a:gd name="T5" fmla="*/ 478 h 665"/>
                <a:gd name="T6" fmla="*/ 189 w 472"/>
                <a:gd name="T7" fmla="*/ 398 h 665"/>
                <a:gd name="T8" fmla="*/ 103 w 472"/>
                <a:gd name="T9" fmla="*/ 302 h 665"/>
                <a:gd name="T10" fmla="*/ 88 w 472"/>
                <a:gd name="T11" fmla="*/ 285 h 665"/>
                <a:gd name="T12" fmla="*/ 71 w 472"/>
                <a:gd name="T13" fmla="*/ 239 h 665"/>
                <a:gd name="T14" fmla="*/ 95 w 472"/>
                <a:gd name="T15" fmla="*/ 212 h 665"/>
                <a:gd name="T16" fmla="*/ 111 w 472"/>
                <a:gd name="T17" fmla="*/ 139 h 665"/>
                <a:gd name="T18" fmla="*/ 127 w 472"/>
                <a:gd name="T19" fmla="*/ 76 h 665"/>
                <a:gd name="T20" fmla="*/ 237 w 472"/>
                <a:gd name="T21" fmla="*/ 96 h 665"/>
                <a:gd name="T22" fmla="*/ 378 w 472"/>
                <a:gd name="T23" fmla="*/ 212 h 665"/>
                <a:gd name="T24" fmla="*/ 402 w 472"/>
                <a:gd name="T25" fmla="*/ 239 h 665"/>
                <a:gd name="T26" fmla="*/ 385 w 472"/>
                <a:gd name="T27" fmla="*/ 285 h 665"/>
                <a:gd name="T28" fmla="*/ 369 w 472"/>
                <a:gd name="T29" fmla="*/ 302 h 665"/>
                <a:gd name="T30" fmla="*/ 284 w 472"/>
                <a:gd name="T31" fmla="*/ 398 h 665"/>
                <a:gd name="T32" fmla="*/ 306 w 472"/>
                <a:gd name="T33" fmla="*/ 478 h 665"/>
                <a:gd name="T34" fmla="*/ 425 w 472"/>
                <a:gd name="T35" fmla="*/ 572 h 665"/>
                <a:gd name="T36" fmla="*/ 417 w 472"/>
                <a:gd name="T37" fmla="*/ 481 h 665"/>
                <a:gd name="T38" fmla="*/ 331 w 472"/>
                <a:gd name="T39" fmla="*/ 428 h 665"/>
                <a:gd name="T40" fmla="*/ 449 w 472"/>
                <a:gd name="T41" fmla="*/ 262 h 665"/>
                <a:gd name="T42" fmla="*/ 422 w 472"/>
                <a:gd name="T43" fmla="*/ 183 h 665"/>
                <a:gd name="T44" fmla="*/ 221 w 472"/>
                <a:gd name="T45" fmla="*/ 49 h 665"/>
                <a:gd name="T46" fmla="*/ 123 w 472"/>
                <a:gd name="T47" fmla="*/ 13 h 665"/>
                <a:gd name="T48" fmla="*/ 73 w 472"/>
                <a:gd name="T49" fmla="*/ 34 h 665"/>
                <a:gd name="T50" fmla="*/ 76 w 472"/>
                <a:gd name="T51" fmla="*/ 101 h 665"/>
                <a:gd name="T52" fmla="*/ 51 w 472"/>
                <a:gd name="T53" fmla="*/ 184 h 665"/>
                <a:gd name="T54" fmla="*/ 24 w 472"/>
                <a:gd name="T55" fmla="*/ 262 h 665"/>
                <a:gd name="T56" fmla="*/ 141 w 472"/>
                <a:gd name="T57" fmla="*/ 428 h 665"/>
                <a:gd name="T58" fmla="*/ 53 w 472"/>
                <a:gd name="T59" fmla="*/ 481 h 665"/>
                <a:gd name="T60" fmla="*/ 0 w 472"/>
                <a:gd name="T61" fmla="*/ 601 h 665"/>
                <a:gd name="T62" fmla="*/ 472 w 472"/>
                <a:gd name="T63" fmla="*/ 601 h 665"/>
                <a:gd name="T64" fmla="*/ 417 w 472"/>
                <a:gd name="T65" fmla="*/ 481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72" h="665">
                  <a:moveTo>
                    <a:pt x="425" y="595"/>
                  </a:moveTo>
                  <a:cubicBezTo>
                    <a:pt x="411" y="605"/>
                    <a:pt x="351" y="617"/>
                    <a:pt x="237" y="617"/>
                  </a:cubicBezTo>
                  <a:cubicBezTo>
                    <a:pt x="122" y="617"/>
                    <a:pt x="62" y="605"/>
                    <a:pt x="47" y="595"/>
                  </a:cubicBezTo>
                  <a:cubicBezTo>
                    <a:pt x="47" y="569"/>
                    <a:pt x="47" y="569"/>
                    <a:pt x="47" y="569"/>
                  </a:cubicBezTo>
                  <a:cubicBezTo>
                    <a:pt x="47" y="550"/>
                    <a:pt x="58" y="532"/>
                    <a:pt x="75" y="523"/>
                  </a:cubicBezTo>
                  <a:cubicBezTo>
                    <a:pt x="166" y="478"/>
                    <a:pt x="166" y="478"/>
                    <a:pt x="166" y="478"/>
                  </a:cubicBezTo>
                  <a:cubicBezTo>
                    <a:pt x="180" y="471"/>
                    <a:pt x="189" y="456"/>
                    <a:pt x="189" y="440"/>
                  </a:cubicBezTo>
                  <a:cubicBezTo>
                    <a:pt x="189" y="398"/>
                    <a:pt x="189" y="398"/>
                    <a:pt x="189" y="398"/>
                  </a:cubicBezTo>
                  <a:cubicBezTo>
                    <a:pt x="175" y="392"/>
                    <a:pt x="175" y="392"/>
                    <a:pt x="175" y="392"/>
                  </a:cubicBezTo>
                  <a:cubicBezTo>
                    <a:pt x="139" y="376"/>
                    <a:pt x="116" y="347"/>
                    <a:pt x="103" y="302"/>
                  </a:cubicBezTo>
                  <a:cubicBezTo>
                    <a:pt x="100" y="289"/>
                    <a:pt x="100" y="289"/>
                    <a:pt x="100" y="289"/>
                  </a:cubicBezTo>
                  <a:cubicBezTo>
                    <a:pt x="88" y="285"/>
                    <a:pt x="88" y="285"/>
                    <a:pt x="88" y="285"/>
                  </a:cubicBezTo>
                  <a:cubicBezTo>
                    <a:pt x="78" y="282"/>
                    <a:pt x="71" y="272"/>
                    <a:pt x="71" y="262"/>
                  </a:cubicBezTo>
                  <a:cubicBezTo>
                    <a:pt x="71" y="239"/>
                    <a:pt x="71" y="239"/>
                    <a:pt x="71" y="239"/>
                  </a:cubicBezTo>
                  <a:cubicBezTo>
                    <a:pt x="71" y="230"/>
                    <a:pt x="76" y="222"/>
                    <a:pt x="84" y="218"/>
                  </a:cubicBezTo>
                  <a:cubicBezTo>
                    <a:pt x="95" y="212"/>
                    <a:pt x="95" y="212"/>
                    <a:pt x="95" y="212"/>
                  </a:cubicBezTo>
                  <a:cubicBezTo>
                    <a:pt x="96" y="200"/>
                    <a:pt x="96" y="200"/>
                    <a:pt x="96" y="200"/>
                  </a:cubicBezTo>
                  <a:cubicBezTo>
                    <a:pt x="98" y="177"/>
                    <a:pt x="103" y="157"/>
                    <a:pt x="111" y="139"/>
                  </a:cubicBezTo>
                  <a:cubicBezTo>
                    <a:pt x="114" y="132"/>
                    <a:pt x="116" y="126"/>
                    <a:pt x="119" y="121"/>
                  </a:cubicBezTo>
                  <a:cubicBezTo>
                    <a:pt x="126" y="104"/>
                    <a:pt x="130" y="95"/>
                    <a:pt x="127" y="76"/>
                  </a:cubicBezTo>
                  <a:cubicBezTo>
                    <a:pt x="156" y="92"/>
                    <a:pt x="189" y="99"/>
                    <a:pt x="225" y="96"/>
                  </a:cubicBezTo>
                  <a:cubicBezTo>
                    <a:pt x="229" y="96"/>
                    <a:pt x="232" y="96"/>
                    <a:pt x="237" y="96"/>
                  </a:cubicBezTo>
                  <a:cubicBezTo>
                    <a:pt x="325" y="96"/>
                    <a:pt x="368" y="128"/>
                    <a:pt x="377" y="200"/>
                  </a:cubicBezTo>
                  <a:cubicBezTo>
                    <a:pt x="378" y="212"/>
                    <a:pt x="378" y="212"/>
                    <a:pt x="378" y="212"/>
                  </a:cubicBezTo>
                  <a:cubicBezTo>
                    <a:pt x="389" y="218"/>
                    <a:pt x="389" y="218"/>
                    <a:pt x="389" y="218"/>
                  </a:cubicBezTo>
                  <a:cubicBezTo>
                    <a:pt x="397" y="222"/>
                    <a:pt x="402" y="230"/>
                    <a:pt x="402" y="239"/>
                  </a:cubicBezTo>
                  <a:cubicBezTo>
                    <a:pt x="402" y="262"/>
                    <a:pt x="402" y="262"/>
                    <a:pt x="402" y="262"/>
                  </a:cubicBezTo>
                  <a:cubicBezTo>
                    <a:pt x="402" y="272"/>
                    <a:pt x="395" y="282"/>
                    <a:pt x="385" y="285"/>
                  </a:cubicBezTo>
                  <a:cubicBezTo>
                    <a:pt x="372" y="289"/>
                    <a:pt x="372" y="289"/>
                    <a:pt x="372" y="289"/>
                  </a:cubicBezTo>
                  <a:cubicBezTo>
                    <a:pt x="369" y="302"/>
                    <a:pt x="369" y="302"/>
                    <a:pt x="369" y="302"/>
                  </a:cubicBezTo>
                  <a:cubicBezTo>
                    <a:pt x="357" y="347"/>
                    <a:pt x="334" y="376"/>
                    <a:pt x="298" y="392"/>
                  </a:cubicBezTo>
                  <a:cubicBezTo>
                    <a:pt x="284" y="398"/>
                    <a:pt x="284" y="398"/>
                    <a:pt x="284" y="398"/>
                  </a:cubicBezTo>
                  <a:cubicBezTo>
                    <a:pt x="284" y="440"/>
                    <a:pt x="284" y="440"/>
                    <a:pt x="284" y="440"/>
                  </a:cubicBezTo>
                  <a:cubicBezTo>
                    <a:pt x="284" y="456"/>
                    <a:pt x="292" y="471"/>
                    <a:pt x="306" y="478"/>
                  </a:cubicBezTo>
                  <a:cubicBezTo>
                    <a:pt x="396" y="524"/>
                    <a:pt x="396" y="524"/>
                    <a:pt x="396" y="524"/>
                  </a:cubicBezTo>
                  <a:cubicBezTo>
                    <a:pt x="414" y="533"/>
                    <a:pt x="425" y="551"/>
                    <a:pt x="425" y="572"/>
                  </a:cubicBezTo>
                  <a:lnTo>
                    <a:pt x="425" y="595"/>
                  </a:lnTo>
                  <a:close/>
                  <a:moveTo>
                    <a:pt x="417" y="481"/>
                  </a:moveTo>
                  <a:cubicBezTo>
                    <a:pt x="331" y="437"/>
                    <a:pt x="331" y="437"/>
                    <a:pt x="331" y="437"/>
                  </a:cubicBezTo>
                  <a:cubicBezTo>
                    <a:pt x="331" y="428"/>
                    <a:pt x="331" y="428"/>
                    <a:pt x="331" y="428"/>
                  </a:cubicBezTo>
                  <a:cubicBezTo>
                    <a:pt x="369" y="407"/>
                    <a:pt x="397" y="373"/>
                    <a:pt x="412" y="325"/>
                  </a:cubicBezTo>
                  <a:cubicBezTo>
                    <a:pt x="434" y="313"/>
                    <a:pt x="449" y="289"/>
                    <a:pt x="449" y="262"/>
                  </a:cubicBezTo>
                  <a:cubicBezTo>
                    <a:pt x="449" y="239"/>
                    <a:pt x="449" y="239"/>
                    <a:pt x="449" y="239"/>
                  </a:cubicBezTo>
                  <a:cubicBezTo>
                    <a:pt x="449" y="217"/>
                    <a:pt x="439" y="197"/>
                    <a:pt x="422" y="183"/>
                  </a:cubicBezTo>
                  <a:cubicBezTo>
                    <a:pt x="407" y="94"/>
                    <a:pt x="345" y="49"/>
                    <a:pt x="237" y="49"/>
                  </a:cubicBezTo>
                  <a:cubicBezTo>
                    <a:pt x="231" y="49"/>
                    <a:pt x="226" y="49"/>
                    <a:pt x="221" y="49"/>
                  </a:cubicBezTo>
                  <a:cubicBezTo>
                    <a:pt x="201" y="51"/>
                    <a:pt x="171" y="49"/>
                    <a:pt x="145" y="31"/>
                  </a:cubicBezTo>
                  <a:cubicBezTo>
                    <a:pt x="136" y="26"/>
                    <a:pt x="128" y="19"/>
                    <a:pt x="123" y="13"/>
                  </a:cubicBezTo>
                  <a:cubicBezTo>
                    <a:pt x="116" y="3"/>
                    <a:pt x="102" y="0"/>
                    <a:pt x="91" y="4"/>
                  </a:cubicBezTo>
                  <a:cubicBezTo>
                    <a:pt x="78" y="9"/>
                    <a:pt x="71" y="21"/>
                    <a:pt x="73" y="34"/>
                  </a:cubicBezTo>
                  <a:cubicBezTo>
                    <a:pt x="74" y="42"/>
                    <a:pt x="76" y="53"/>
                    <a:pt x="78" y="64"/>
                  </a:cubicBezTo>
                  <a:cubicBezTo>
                    <a:pt x="82" y="87"/>
                    <a:pt x="82" y="87"/>
                    <a:pt x="76" y="101"/>
                  </a:cubicBezTo>
                  <a:cubicBezTo>
                    <a:pt x="73" y="106"/>
                    <a:pt x="71" y="112"/>
                    <a:pt x="67" y="121"/>
                  </a:cubicBezTo>
                  <a:cubicBezTo>
                    <a:pt x="59" y="140"/>
                    <a:pt x="54" y="162"/>
                    <a:pt x="51" y="184"/>
                  </a:cubicBezTo>
                  <a:cubicBezTo>
                    <a:pt x="34" y="197"/>
                    <a:pt x="24" y="217"/>
                    <a:pt x="24" y="239"/>
                  </a:cubicBezTo>
                  <a:cubicBezTo>
                    <a:pt x="24" y="262"/>
                    <a:pt x="24" y="262"/>
                    <a:pt x="24" y="262"/>
                  </a:cubicBezTo>
                  <a:cubicBezTo>
                    <a:pt x="24" y="289"/>
                    <a:pt x="38" y="313"/>
                    <a:pt x="61" y="325"/>
                  </a:cubicBezTo>
                  <a:cubicBezTo>
                    <a:pt x="76" y="373"/>
                    <a:pt x="103" y="407"/>
                    <a:pt x="141" y="428"/>
                  </a:cubicBezTo>
                  <a:cubicBezTo>
                    <a:pt x="141" y="437"/>
                    <a:pt x="141" y="437"/>
                    <a:pt x="141" y="437"/>
                  </a:cubicBezTo>
                  <a:cubicBezTo>
                    <a:pt x="53" y="481"/>
                    <a:pt x="53" y="481"/>
                    <a:pt x="53" y="481"/>
                  </a:cubicBezTo>
                  <a:cubicBezTo>
                    <a:pt x="21" y="499"/>
                    <a:pt x="0" y="533"/>
                    <a:pt x="0" y="569"/>
                  </a:cubicBezTo>
                  <a:cubicBezTo>
                    <a:pt x="0" y="601"/>
                    <a:pt x="0" y="601"/>
                    <a:pt x="0" y="601"/>
                  </a:cubicBezTo>
                  <a:cubicBezTo>
                    <a:pt x="0" y="620"/>
                    <a:pt x="0" y="665"/>
                    <a:pt x="237" y="665"/>
                  </a:cubicBezTo>
                  <a:cubicBezTo>
                    <a:pt x="472" y="665"/>
                    <a:pt x="472" y="620"/>
                    <a:pt x="472" y="601"/>
                  </a:cubicBezTo>
                  <a:cubicBezTo>
                    <a:pt x="472" y="572"/>
                    <a:pt x="472" y="572"/>
                    <a:pt x="472" y="572"/>
                  </a:cubicBezTo>
                  <a:cubicBezTo>
                    <a:pt x="472" y="533"/>
                    <a:pt x="452" y="499"/>
                    <a:pt x="417" y="481"/>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2" name="Freeform 108">
              <a:extLst>
                <a:ext uri="{FF2B5EF4-FFF2-40B4-BE49-F238E27FC236}">
                  <a16:creationId xmlns:a16="http://schemas.microsoft.com/office/drawing/2014/main" id="{7459768E-B85D-5F4A-9C86-A71D4A91451D}"/>
                </a:ext>
              </a:extLst>
            </p:cNvPr>
            <p:cNvSpPr>
              <a:spLocks/>
            </p:cNvSpPr>
            <p:nvPr/>
          </p:nvSpPr>
          <p:spPr bwMode="auto">
            <a:xfrm>
              <a:off x="3232150" y="2141538"/>
              <a:ext cx="85725" cy="14287"/>
            </a:xfrm>
            <a:custGeom>
              <a:avLst/>
              <a:gdLst>
                <a:gd name="T0" fmla="*/ 24 w 284"/>
                <a:gd name="T1" fmla="*/ 47 h 47"/>
                <a:gd name="T2" fmla="*/ 260 w 284"/>
                <a:gd name="T3" fmla="*/ 47 h 47"/>
                <a:gd name="T4" fmla="*/ 284 w 284"/>
                <a:gd name="T5" fmla="*/ 23 h 47"/>
                <a:gd name="T6" fmla="*/ 260 w 284"/>
                <a:gd name="T7" fmla="*/ 0 h 47"/>
                <a:gd name="T8" fmla="*/ 24 w 284"/>
                <a:gd name="T9" fmla="*/ 0 h 47"/>
                <a:gd name="T10" fmla="*/ 0 w 284"/>
                <a:gd name="T11" fmla="*/ 23 h 47"/>
                <a:gd name="T12" fmla="*/ 24 w 284"/>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284" h="47">
                  <a:moveTo>
                    <a:pt x="24" y="47"/>
                  </a:moveTo>
                  <a:cubicBezTo>
                    <a:pt x="260" y="47"/>
                    <a:pt x="260" y="47"/>
                    <a:pt x="260" y="47"/>
                  </a:cubicBezTo>
                  <a:cubicBezTo>
                    <a:pt x="273" y="47"/>
                    <a:pt x="284" y="36"/>
                    <a:pt x="284" y="23"/>
                  </a:cubicBezTo>
                  <a:cubicBezTo>
                    <a:pt x="284" y="11"/>
                    <a:pt x="273" y="0"/>
                    <a:pt x="260" y="0"/>
                  </a:cubicBezTo>
                  <a:cubicBezTo>
                    <a:pt x="24" y="0"/>
                    <a:pt x="24" y="0"/>
                    <a:pt x="24" y="0"/>
                  </a:cubicBezTo>
                  <a:cubicBezTo>
                    <a:pt x="10" y="0"/>
                    <a:pt x="0" y="11"/>
                    <a:pt x="0" y="23"/>
                  </a:cubicBezTo>
                  <a:cubicBezTo>
                    <a:pt x="0" y="36"/>
                    <a:pt x="10" y="47"/>
                    <a:pt x="24" y="47"/>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3" name="Freeform 109">
              <a:extLst>
                <a:ext uri="{FF2B5EF4-FFF2-40B4-BE49-F238E27FC236}">
                  <a16:creationId xmlns:a16="http://schemas.microsoft.com/office/drawing/2014/main" id="{B4D625FE-3C61-F74E-895D-E88BB30BBF95}"/>
                </a:ext>
              </a:extLst>
            </p:cNvPr>
            <p:cNvSpPr>
              <a:spLocks/>
            </p:cNvSpPr>
            <p:nvPr/>
          </p:nvSpPr>
          <p:spPr bwMode="auto">
            <a:xfrm>
              <a:off x="3332163" y="2141538"/>
              <a:ext cx="22225" cy="14287"/>
            </a:xfrm>
            <a:custGeom>
              <a:avLst/>
              <a:gdLst>
                <a:gd name="T0" fmla="*/ 24 w 71"/>
                <a:gd name="T1" fmla="*/ 47 h 47"/>
                <a:gd name="T2" fmla="*/ 47 w 71"/>
                <a:gd name="T3" fmla="*/ 47 h 47"/>
                <a:gd name="T4" fmla="*/ 71 w 71"/>
                <a:gd name="T5" fmla="*/ 23 h 47"/>
                <a:gd name="T6" fmla="*/ 47 w 71"/>
                <a:gd name="T7" fmla="*/ 0 h 47"/>
                <a:gd name="T8" fmla="*/ 24 w 71"/>
                <a:gd name="T9" fmla="*/ 0 h 47"/>
                <a:gd name="T10" fmla="*/ 0 w 71"/>
                <a:gd name="T11" fmla="*/ 23 h 47"/>
                <a:gd name="T12" fmla="*/ 24 w 7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71" h="47">
                  <a:moveTo>
                    <a:pt x="24" y="47"/>
                  </a:moveTo>
                  <a:cubicBezTo>
                    <a:pt x="47" y="47"/>
                    <a:pt x="47" y="47"/>
                    <a:pt x="47" y="47"/>
                  </a:cubicBezTo>
                  <a:cubicBezTo>
                    <a:pt x="61" y="47"/>
                    <a:pt x="71" y="36"/>
                    <a:pt x="71" y="23"/>
                  </a:cubicBezTo>
                  <a:cubicBezTo>
                    <a:pt x="71" y="11"/>
                    <a:pt x="61" y="0"/>
                    <a:pt x="47" y="0"/>
                  </a:cubicBezTo>
                  <a:cubicBezTo>
                    <a:pt x="24" y="0"/>
                    <a:pt x="24" y="0"/>
                    <a:pt x="24" y="0"/>
                  </a:cubicBezTo>
                  <a:cubicBezTo>
                    <a:pt x="11" y="0"/>
                    <a:pt x="0" y="11"/>
                    <a:pt x="0" y="23"/>
                  </a:cubicBezTo>
                  <a:cubicBezTo>
                    <a:pt x="0" y="36"/>
                    <a:pt x="11" y="47"/>
                    <a:pt x="24" y="47"/>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4" name="Freeform 110">
              <a:extLst>
                <a:ext uri="{FF2B5EF4-FFF2-40B4-BE49-F238E27FC236}">
                  <a16:creationId xmlns:a16="http://schemas.microsoft.com/office/drawing/2014/main" id="{BBA1A908-122E-FB47-8CC2-DEF4AB9DB048}"/>
                </a:ext>
              </a:extLst>
            </p:cNvPr>
            <p:cNvSpPr>
              <a:spLocks/>
            </p:cNvSpPr>
            <p:nvPr/>
          </p:nvSpPr>
          <p:spPr bwMode="auto">
            <a:xfrm>
              <a:off x="3232150" y="2263775"/>
              <a:ext cx="22225" cy="14287"/>
            </a:xfrm>
            <a:custGeom>
              <a:avLst/>
              <a:gdLst>
                <a:gd name="T0" fmla="*/ 47 w 71"/>
                <a:gd name="T1" fmla="*/ 0 h 47"/>
                <a:gd name="T2" fmla="*/ 24 w 71"/>
                <a:gd name="T3" fmla="*/ 0 h 47"/>
                <a:gd name="T4" fmla="*/ 0 w 71"/>
                <a:gd name="T5" fmla="*/ 23 h 47"/>
                <a:gd name="T6" fmla="*/ 24 w 71"/>
                <a:gd name="T7" fmla="*/ 47 h 47"/>
                <a:gd name="T8" fmla="*/ 47 w 71"/>
                <a:gd name="T9" fmla="*/ 47 h 47"/>
                <a:gd name="T10" fmla="*/ 71 w 71"/>
                <a:gd name="T11" fmla="*/ 23 h 47"/>
                <a:gd name="T12" fmla="*/ 47 w 71"/>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71" h="47">
                  <a:moveTo>
                    <a:pt x="47" y="0"/>
                  </a:moveTo>
                  <a:cubicBezTo>
                    <a:pt x="24" y="0"/>
                    <a:pt x="24" y="0"/>
                    <a:pt x="24" y="0"/>
                  </a:cubicBezTo>
                  <a:cubicBezTo>
                    <a:pt x="10" y="0"/>
                    <a:pt x="0" y="11"/>
                    <a:pt x="0" y="23"/>
                  </a:cubicBezTo>
                  <a:cubicBezTo>
                    <a:pt x="0" y="36"/>
                    <a:pt x="10" y="47"/>
                    <a:pt x="24" y="47"/>
                  </a:cubicBezTo>
                  <a:cubicBezTo>
                    <a:pt x="47" y="47"/>
                    <a:pt x="47" y="47"/>
                    <a:pt x="47" y="47"/>
                  </a:cubicBezTo>
                  <a:cubicBezTo>
                    <a:pt x="61" y="47"/>
                    <a:pt x="71" y="36"/>
                    <a:pt x="71" y="23"/>
                  </a:cubicBezTo>
                  <a:cubicBezTo>
                    <a:pt x="71" y="11"/>
                    <a:pt x="61" y="0"/>
                    <a:pt x="47"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5" name="Freeform 111">
              <a:extLst>
                <a:ext uri="{FF2B5EF4-FFF2-40B4-BE49-F238E27FC236}">
                  <a16:creationId xmlns:a16="http://schemas.microsoft.com/office/drawing/2014/main" id="{9233B38F-B9FE-6448-BDBB-7199C9F3D9AB}"/>
                </a:ext>
              </a:extLst>
            </p:cNvPr>
            <p:cNvSpPr>
              <a:spLocks/>
            </p:cNvSpPr>
            <p:nvPr/>
          </p:nvSpPr>
          <p:spPr bwMode="auto">
            <a:xfrm>
              <a:off x="3268663" y="2263775"/>
              <a:ext cx="28575" cy="14287"/>
            </a:xfrm>
            <a:custGeom>
              <a:avLst/>
              <a:gdLst>
                <a:gd name="T0" fmla="*/ 71 w 95"/>
                <a:gd name="T1" fmla="*/ 0 h 47"/>
                <a:gd name="T2" fmla="*/ 24 w 95"/>
                <a:gd name="T3" fmla="*/ 0 h 47"/>
                <a:gd name="T4" fmla="*/ 0 w 95"/>
                <a:gd name="T5" fmla="*/ 23 h 47"/>
                <a:gd name="T6" fmla="*/ 24 w 95"/>
                <a:gd name="T7" fmla="*/ 47 h 47"/>
                <a:gd name="T8" fmla="*/ 71 w 95"/>
                <a:gd name="T9" fmla="*/ 47 h 47"/>
                <a:gd name="T10" fmla="*/ 95 w 95"/>
                <a:gd name="T11" fmla="*/ 23 h 47"/>
                <a:gd name="T12" fmla="*/ 71 w 9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95" h="47">
                  <a:moveTo>
                    <a:pt x="71" y="0"/>
                  </a:moveTo>
                  <a:cubicBezTo>
                    <a:pt x="24" y="0"/>
                    <a:pt x="24" y="0"/>
                    <a:pt x="24" y="0"/>
                  </a:cubicBezTo>
                  <a:cubicBezTo>
                    <a:pt x="11" y="0"/>
                    <a:pt x="0" y="11"/>
                    <a:pt x="0" y="23"/>
                  </a:cubicBezTo>
                  <a:cubicBezTo>
                    <a:pt x="0" y="36"/>
                    <a:pt x="11" y="47"/>
                    <a:pt x="24" y="47"/>
                  </a:cubicBezTo>
                  <a:cubicBezTo>
                    <a:pt x="71" y="47"/>
                    <a:pt x="71" y="47"/>
                    <a:pt x="71" y="47"/>
                  </a:cubicBezTo>
                  <a:cubicBezTo>
                    <a:pt x="84" y="47"/>
                    <a:pt x="95" y="36"/>
                    <a:pt x="95" y="23"/>
                  </a:cubicBezTo>
                  <a:cubicBezTo>
                    <a:pt x="95" y="11"/>
                    <a:pt x="84" y="0"/>
                    <a:pt x="71"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7" name="Freeform 112">
              <a:extLst>
                <a:ext uri="{FF2B5EF4-FFF2-40B4-BE49-F238E27FC236}">
                  <a16:creationId xmlns:a16="http://schemas.microsoft.com/office/drawing/2014/main" id="{03CB09C3-E278-4B4D-933E-CB88BD2C1C34}"/>
                </a:ext>
              </a:extLst>
            </p:cNvPr>
            <p:cNvSpPr>
              <a:spLocks/>
            </p:cNvSpPr>
            <p:nvPr/>
          </p:nvSpPr>
          <p:spPr bwMode="auto">
            <a:xfrm>
              <a:off x="3311525" y="2263775"/>
              <a:ext cx="20638" cy="14287"/>
            </a:xfrm>
            <a:custGeom>
              <a:avLst/>
              <a:gdLst>
                <a:gd name="T0" fmla="*/ 47 w 71"/>
                <a:gd name="T1" fmla="*/ 0 h 47"/>
                <a:gd name="T2" fmla="*/ 24 w 71"/>
                <a:gd name="T3" fmla="*/ 0 h 47"/>
                <a:gd name="T4" fmla="*/ 0 w 71"/>
                <a:gd name="T5" fmla="*/ 23 h 47"/>
                <a:gd name="T6" fmla="*/ 24 w 71"/>
                <a:gd name="T7" fmla="*/ 47 h 47"/>
                <a:gd name="T8" fmla="*/ 47 w 71"/>
                <a:gd name="T9" fmla="*/ 47 h 47"/>
                <a:gd name="T10" fmla="*/ 71 w 71"/>
                <a:gd name="T11" fmla="*/ 23 h 47"/>
                <a:gd name="T12" fmla="*/ 47 w 71"/>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71" h="47">
                  <a:moveTo>
                    <a:pt x="47" y="0"/>
                  </a:moveTo>
                  <a:cubicBezTo>
                    <a:pt x="24" y="0"/>
                    <a:pt x="24" y="0"/>
                    <a:pt x="24" y="0"/>
                  </a:cubicBezTo>
                  <a:cubicBezTo>
                    <a:pt x="11" y="0"/>
                    <a:pt x="0" y="11"/>
                    <a:pt x="0" y="23"/>
                  </a:cubicBezTo>
                  <a:cubicBezTo>
                    <a:pt x="0" y="36"/>
                    <a:pt x="11" y="47"/>
                    <a:pt x="24" y="47"/>
                  </a:cubicBezTo>
                  <a:cubicBezTo>
                    <a:pt x="47" y="47"/>
                    <a:pt x="47" y="47"/>
                    <a:pt x="47" y="47"/>
                  </a:cubicBezTo>
                  <a:cubicBezTo>
                    <a:pt x="61" y="47"/>
                    <a:pt x="71" y="36"/>
                    <a:pt x="71" y="23"/>
                  </a:cubicBezTo>
                  <a:cubicBezTo>
                    <a:pt x="71" y="11"/>
                    <a:pt x="61" y="0"/>
                    <a:pt x="47"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8" name="Freeform 113">
              <a:extLst>
                <a:ext uri="{FF2B5EF4-FFF2-40B4-BE49-F238E27FC236}">
                  <a16:creationId xmlns:a16="http://schemas.microsoft.com/office/drawing/2014/main" id="{4C9D1A9B-2D73-8343-B755-D28A22AB2D23}"/>
                </a:ext>
              </a:extLst>
            </p:cNvPr>
            <p:cNvSpPr>
              <a:spLocks/>
            </p:cNvSpPr>
            <p:nvPr/>
          </p:nvSpPr>
          <p:spPr bwMode="auto">
            <a:xfrm>
              <a:off x="3346450" y="2263775"/>
              <a:ext cx="28575" cy="14287"/>
            </a:xfrm>
            <a:custGeom>
              <a:avLst/>
              <a:gdLst>
                <a:gd name="T0" fmla="*/ 71 w 94"/>
                <a:gd name="T1" fmla="*/ 0 h 47"/>
                <a:gd name="T2" fmla="*/ 24 w 94"/>
                <a:gd name="T3" fmla="*/ 0 h 47"/>
                <a:gd name="T4" fmla="*/ 0 w 94"/>
                <a:gd name="T5" fmla="*/ 23 h 47"/>
                <a:gd name="T6" fmla="*/ 24 w 94"/>
                <a:gd name="T7" fmla="*/ 47 h 47"/>
                <a:gd name="T8" fmla="*/ 71 w 94"/>
                <a:gd name="T9" fmla="*/ 47 h 47"/>
                <a:gd name="T10" fmla="*/ 94 w 94"/>
                <a:gd name="T11" fmla="*/ 23 h 47"/>
                <a:gd name="T12" fmla="*/ 71 w 94"/>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94" h="47">
                  <a:moveTo>
                    <a:pt x="71" y="0"/>
                  </a:moveTo>
                  <a:cubicBezTo>
                    <a:pt x="24" y="0"/>
                    <a:pt x="24" y="0"/>
                    <a:pt x="24" y="0"/>
                  </a:cubicBezTo>
                  <a:cubicBezTo>
                    <a:pt x="11" y="0"/>
                    <a:pt x="0" y="11"/>
                    <a:pt x="0" y="23"/>
                  </a:cubicBezTo>
                  <a:cubicBezTo>
                    <a:pt x="0" y="36"/>
                    <a:pt x="11" y="47"/>
                    <a:pt x="24" y="47"/>
                  </a:cubicBezTo>
                  <a:cubicBezTo>
                    <a:pt x="71" y="47"/>
                    <a:pt x="71" y="47"/>
                    <a:pt x="71" y="47"/>
                  </a:cubicBezTo>
                  <a:cubicBezTo>
                    <a:pt x="84" y="47"/>
                    <a:pt x="94" y="36"/>
                    <a:pt x="94" y="23"/>
                  </a:cubicBezTo>
                  <a:cubicBezTo>
                    <a:pt x="94" y="11"/>
                    <a:pt x="84" y="0"/>
                    <a:pt x="71"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39" name="Freeform 114">
              <a:extLst>
                <a:ext uri="{FF2B5EF4-FFF2-40B4-BE49-F238E27FC236}">
                  <a16:creationId xmlns:a16="http://schemas.microsoft.com/office/drawing/2014/main" id="{22C93AE5-FA9F-4C4B-B12A-E9D0E307F061}"/>
                </a:ext>
              </a:extLst>
            </p:cNvPr>
            <p:cNvSpPr>
              <a:spLocks/>
            </p:cNvSpPr>
            <p:nvPr/>
          </p:nvSpPr>
          <p:spPr bwMode="auto">
            <a:xfrm>
              <a:off x="3390900" y="2263775"/>
              <a:ext cx="14288" cy="14287"/>
            </a:xfrm>
            <a:custGeom>
              <a:avLst/>
              <a:gdLst>
                <a:gd name="T0" fmla="*/ 7 w 47"/>
                <a:gd name="T1" fmla="*/ 8 h 49"/>
                <a:gd name="T2" fmla="*/ 0 w 47"/>
                <a:gd name="T3" fmla="*/ 25 h 49"/>
                <a:gd name="T4" fmla="*/ 7 w 47"/>
                <a:gd name="T5" fmla="*/ 42 h 49"/>
                <a:gd name="T6" fmla="*/ 23 w 47"/>
                <a:gd name="T7" fmla="*/ 49 h 49"/>
                <a:gd name="T8" fmla="*/ 41 w 47"/>
                <a:gd name="T9" fmla="*/ 42 h 49"/>
                <a:gd name="T10" fmla="*/ 47 w 47"/>
                <a:gd name="T11" fmla="*/ 25 h 49"/>
                <a:gd name="T12" fmla="*/ 41 w 47"/>
                <a:gd name="T13" fmla="*/ 8 h 49"/>
                <a:gd name="T14" fmla="*/ 7 w 47"/>
                <a:gd name="T15" fmla="*/ 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9">
                  <a:moveTo>
                    <a:pt x="7" y="8"/>
                  </a:moveTo>
                  <a:cubicBezTo>
                    <a:pt x="2" y="13"/>
                    <a:pt x="0" y="19"/>
                    <a:pt x="0" y="25"/>
                  </a:cubicBezTo>
                  <a:cubicBezTo>
                    <a:pt x="0" y="32"/>
                    <a:pt x="2" y="38"/>
                    <a:pt x="7" y="42"/>
                  </a:cubicBezTo>
                  <a:cubicBezTo>
                    <a:pt x="12" y="46"/>
                    <a:pt x="17" y="49"/>
                    <a:pt x="23" y="49"/>
                  </a:cubicBezTo>
                  <a:cubicBezTo>
                    <a:pt x="30" y="49"/>
                    <a:pt x="36" y="46"/>
                    <a:pt x="41" y="42"/>
                  </a:cubicBezTo>
                  <a:cubicBezTo>
                    <a:pt x="45" y="38"/>
                    <a:pt x="47" y="32"/>
                    <a:pt x="47" y="25"/>
                  </a:cubicBezTo>
                  <a:cubicBezTo>
                    <a:pt x="47" y="19"/>
                    <a:pt x="45" y="13"/>
                    <a:pt x="41" y="8"/>
                  </a:cubicBezTo>
                  <a:cubicBezTo>
                    <a:pt x="32" y="0"/>
                    <a:pt x="16" y="0"/>
                    <a:pt x="7" y="8"/>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40" name="Freeform 115">
              <a:extLst>
                <a:ext uri="{FF2B5EF4-FFF2-40B4-BE49-F238E27FC236}">
                  <a16:creationId xmlns:a16="http://schemas.microsoft.com/office/drawing/2014/main" id="{E6D3335D-D0EC-944B-B967-D0BB47393878}"/>
                </a:ext>
              </a:extLst>
            </p:cNvPr>
            <p:cNvSpPr>
              <a:spLocks/>
            </p:cNvSpPr>
            <p:nvPr/>
          </p:nvSpPr>
          <p:spPr bwMode="auto">
            <a:xfrm>
              <a:off x="3232150" y="2184400"/>
              <a:ext cx="173038" cy="14287"/>
            </a:xfrm>
            <a:custGeom>
              <a:avLst/>
              <a:gdLst>
                <a:gd name="T0" fmla="*/ 543 w 567"/>
                <a:gd name="T1" fmla="*/ 0 h 48"/>
                <a:gd name="T2" fmla="*/ 24 w 567"/>
                <a:gd name="T3" fmla="*/ 0 h 48"/>
                <a:gd name="T4" fmla="*/ 0 w 567"/>
                <a:gd name="T5" fmla="*/ 24 h 48"/>
                <a:gd name="T6" fmla="*/ 24 w 567"/>
                <a:gd name="T7" fmla="*/ 48 h 48"/>
                <a:gd name="T8" fmla="*/ 543 w 567"/>
                <a:gd name="T9" fmla="*/ 48 h 48"/>
                <a:gd name="T10" fmla="*/ 567 w 567"/>
                <a:gd name="T11" fmla="*/ 24 h 48"/>
                <a:gd name="T12" fmla="*/ 543 w 56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67" h="48">
                  <a:moveTo>
                    <a:pt x="543" y="0"/>
                  </a:moveTo>
                  <a:cubicBezTo>
                    <a:pt x="24" y="0"/>
                    <a:pt x="24" y="0"/>
                    <a:pt x="24" y="0"/>
                  </a:cubicBezTo>
                  <a:cubicBezTo>
                    <a:pt x="10" y="0"/>
                    <a:pt x="0" y="11"/>
                    <a:pt x="0" y="24"/>
                  </a:cubicBezTo>
                  <a:cubicBezTo>
                    <a:pt x="0" y="37"/>
                    <a:pt x="10" y="48"/>
                    <a:pt x="24" y="48"/>
                  </a:cubicBezTo>
                  <a:cubicBezTo>
                    <a:pt x="543" y="48"/>
                    <a:pt x="543" y="48"/>
                    <a:pt x="543" y="48"/>
                  </a:cubicBezTo>
                  <a:cubicBezTo>
                    <a:pt x="557" y="48"/>
                    <a:pt x="567" y="37"/>
                    <a:pt x="567" y="24"/>
                  </a:cubicBezTo>
                  <a:cubicBezTo>
                    <a:pt x="567" y="11"/>
                    <a:pt x="557" y="0"/>
                    <a:pt x="543"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sp>
          <p:nvSpPr>
            <p:cNvPr id="41" name="Freeform 116">
              <a:extLst>
                <a:ext uri="{FF2B5EF4-FFF2-40B4-BE49-F238E27FC236}">
                  <a16:creationId xmlns:a16="http://schemas.microsoft.com/office/drawing/2014/main" id="{4D7A3D55-AB4F-AC48-BCB3-8D93EB7F65DA}"/>
                </a:ext>
              </a:extLst>
            </p:cNvPr>
            <p:cNvSpPr>
              <a:spLocks/>
            </p:cNvSpPr>
            <p:nvPr/>
          </p:nvSpPr>
          <p:spPr bwMode="auto">
            <a:xfrm>
              <a:off x="3232150" y="2227263"/>
              <a:ext cx="173038" cy="14287"/>
            </a:xfrm>
            <a:custGeom>
              <a:avLst/>
              <a:gdLst>
                <a:gd name="T0" fmla="*/ 543 w 567"/>
                <a:gd name="T1" fmla="*/ 0 h 48"/>
                <a:gd name="T2" fmla="*/ 24 w 567"/>
                <a:gd name="T3" fmla="*/ 0 h 48"/>
                <a:gd name="T4" fmla="*/ 0 w 567"/>
                <a:gd name="T5" fmla="*/ 24 h 48"/>
                <a:gd name="T6" fmla="*/ 24 w 567"/>
                <a:gd name="T7" fmla="*/ 48 h 48"/>
                <a:gd name="T8" fmla="*/ 543 w 567"/>
                <a:gd name="T9" fmla="*/ 48 h 48"/>
                <a:gd name="T10" fmla="*/ 567 w 567"/>
                <a:gd name="T11" fmla="*/ 24 h 48"/>
                <a:gd name="T12" fmla="*/ 543 w 567"/>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567" h="48">
                  <a:moveTo>
                    <a:pt x="543" y="0"/>
                  </a:moveTo>
                  <a:cubicBezTo>
                    <a:pt x="24" y="0"/>
                    <a:pt x="24" y="0"/>
                    <a:pt x="24" y="0"/>
                  </a:cubicBezTo>
                  <a:cubicBezTo>
                    <a:pt x="10" y="0"/>
                    <a:pt x="0" y="11"/>
                    <a:pt x="0" y="24"/>
                  </a:cubicBezTo>
                  <a:cubicBezTo>
                    <a:pt x="0" y="37"/>
                    <a:pt x="10" y="48"/>
                    <a:pt x="24" y="48"/>
                  </a:cubicBezTo>
                  <a:cubicBezTo>
                    <a:pt x="543" y="48"/>
                    <a:pt x="543" y="48"/>
                    <a:pt x="543" y="48"/>
                  </a:cubicBezTo>
                  <a:cubicBezTo>
                    <a:pt x="557" y="48"/>
                    <a:pt x="567" y="37"/>
                    <a:pt x="567" y="24"/>
                  </a:cubicBezTo>
                  <a:cubicBezTo>
                    <a:pt x="567" y="11"/>
                    <a:pt x="557" y="0"/>
                    <a:pt x="543" y="0"/>
                  </a:cubicBezTo>
                  <a:close/>
                </a:path>
              </a:pathLst>
            </a:custGeom>
            <a:grpFill/>
            <a:ln>
              <a:noFill/>
            </a:ln>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a:p>
          </p:txBody>
        </p:sp>
      </p:grpSp>
      <p:grpSp>
        <p:nvGrpSpPr>
          <p:cNvPr id="42" name="Group 41">
            <a:extLst>
              <a:ext uri="{FF2B5EF4-FFF2-40B4-BE49-F238E27FC236}">
                <a16:creationId xmlns:a16="http://schemas.microsoft.com/office/drawing/2014/main" id="{24B793F4-5984-2841-839C-260D0F950B9F}"/>
              </a:ext>
            </a:extLst>
          </p:cNvPr>
          <p:cNvGrpSpPr/>
          <p:nvPr/>
        </p:nvGrpSpPr>
        <p:grpSpPr>
          <a:xfrm>
            <a:off x="1847196" y="1727580"/>
            <a:ext cx="934230" cy="817754"/>
            <a:chOff x="5948363" y="1892300"/>
            <a:chExt cx="611188" cy="534988"/>
          </a:xfrm>
          <a:solidFill>
            <a:schemeClr val="accent1"/>
          </a:solidFill>
        </p:grpSpPr>
        <p:sp>
          <p:nvSpPr>
            <p:cNvPr id="43" name="Freeform 93">
              <a:extLst>
                <a:ext uri="{FF2B5EF4-FFF2-40B4-BE49-F238E27FC236}">
                  <a16:creationId xmlns:a16="http://schemas.microsoft.com/office/drawing/2014/main" id="{43B04F0D-2A61-984D-8C3B-8305645E9796}"/>
                </a:ext>
              </a:extLst>
            </p:cNvPr>
            <p:cNvSpPr>
              <a:spLocks/>
            </p:cNvSpPr>
            <p:nvPr/>
          </p:nvSpPr>
          <p:spPr bwMode="auto">
            <a:xfrm>
              <a:off x="6030913" y="2065338"/>
              <a:ext cx="395288" cy="19050"/>
            </a:xfrm>
            <a:custGeom>
              <a:avLst/>
              <a:gdLst>
                <a:gd name="T0" fmla="*/ 106 w 109"/>
                <a:gd name="T1" fmla="*/ 0 h 5"/>
                <a:gd name="T2" fmla="*/ 3 w 109"/>
                <a:gd name="T3" fmla="*/ 0 h 5"/>
                <a:gd name="T4" fmla="*/ 0 w 109"/>
                <a:gd name="T5" fmla="*/ 2 h 5"/>
                <a:gd name="T6" fmla="*/ 3 w 109"/>
                <a:gd name="T7" fmla="*/ 5 h 5"/>
                <a:gd name="T8" fmla="*/ 106 w 109"/>
                <a:gd name="T9" fmla="*/ 5 h 5"/>
                <a:gd name="T10" fmla="*/ 109 w 109"/>
                <a:gd name="T11" fmla="*/ 2 h 5"/>
                <a:gd name="T12" fmla="*/ 106 w 10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09" h="5">
                  <a:moveTo>
                    <a:pt x="106" y="0"/>
                  </a:moveTo>
                  <a:cubicBezTo>
                    <a:pt x="3" y="0"/>
                    <a:pt x="3" y="0"/>
                    <a:pt x="3" y="0"/>
                  </a:cubicBezTo>
                  <a:cubicBezTo>
                    <a:pt x="2" y="0"/>
                    <a:pt x="0" y="1"/>
                    <a:pt x="0" y="2"/>
                  </a:cubicBezTo>
                  <a:cubicBezTo>
                    <a:pt x="0" y="4"/>
                    <a:pt x="1" y="5"/>
                    <a:pt x="3" y="5"/>
                  </a:cubicBezTo>
                  <a:cubicBezTo>
                    <a:pt x="106" y="5"/>
                    <a:pt x="106" y="5"/>
                    <a:pt x="106" y="5"/>
                  </a:cubicBezTo>
                  <a:cubicBezTo>
                    <a:pt x="108" y="5"/>
                    <a:pt x="109" y="4"/>
                    <a:pt x="109" y="2"/>
                  </a:cubicBezTo>
                  <a:cubicBezTo>
                    <a:pt x="109" y="1"/>
                    <a:pt x="108" y="0"/>
                    <a:pt x="10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4" name="Freeform 94">
              <a:extLst>
                <a:ext uri="{FF2B5EF4-FFF2-40B4-BE49-F238E27FC236}">
                  <a16:creationId xmlns:a16="http://schemas.microsoft.com/office/drawing/2014/main" id="{9CECAD55-85CF-5C45-9CBD-4A81FC3B5B13}"/>
                </a:ext>
              </a:extLst>
            </p:cNvPr>
            <p:cNvSpPr>
              <a:spLocks/>
            </p:cNvSpPr>
            <p:nvPr/>
          </p:nvSpPr>
          <p:spPr bwMode="auto">
            <a:xfrm>
              <a:off x="6030913" y="2014538"/>
              <a:ext cx="261938" cy="19050"/>
            </a:xfrm>
            <a:custGeom>
              <a:avLst/>
              <a:gdLst>
                <a:gd name="T0" fmla="*/ 69 w 72"/>
                <a:gd name="T1" fmla="*/ 0 h 5"/>
                <a:gd name="T2" fmla="*/ 3 w 72"/>
                <a:gd name="T3" fmla="*/ 0 h 5"/>
                <a:gd name="T4" fmla="*/ 0 w 72"/>
                <a:gd name="T5" fmla="*/ 3 h 5"/>
                <a:gd name="T6" fmla="*/ 3 w 72"/>
                <a:gd name="T7" fmla="*/ 5 h 5"/>
                <a:gd name="T8" fmla="*/ 69 w 72"/>
                <a:gd name="T9" fmla="*/ 5 h 5"/>
                <a:gd name="T10" fmla="*/ 72 w 72"/>
                <a:gd name="T11" fmla="*/ 3 h 5"/>
                <a:gd name="T12" fmla="*/ 69 w 7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2" h="5">
                  <a:moveTo>
                    <a:pt x="69" y="0"/>
                  </a:moveTo>
                  <a:cubicBezTo>
                    <a:pt x="3" y="0"/>
                    <a:pt x="3" y="0"/>
                    <a:pt x="3" y="0"/>
                  </a:cubicBezTo>
                  <a:cubicBezTo>
                    <a:pt x="2" y="0"/>
                    <a:pt x="0" y="1"/>
                    <a:pt x="0" y="3"/>
                  </a:cubicBezTo>
                  <a:cubicBezTo>
                    <a:pt x="0" y="4"/>
                    <a:pt x="1" y="5"/>
                    <a:pt x="3" y="5"/>
                  </a:cubicBezTo>
                  <a:cubicBezTo>
                    <a:pt x="69" y="5"/>
                    <a:pt x="69" y="5"/>
                    <a:pt x="69" y="5"/>
                  </a:cubicBezTo>
                  <a:cubicBezTo>
                    <a:pt x="71" y="5"/>
                    <a:pt x="72" y="4"/>
                    <a:pt x="72" y="3"/>
                  </a:cubicBezTo>
                  <a:cubicBezTo>
                    <a:pt x="72" y="1"/>
                    <a:pt x="71" y="0"/>
                    <a:pt x="6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5" name="Freeform 95">
              <a:extLst>
                <a:ext uri="{FF2B5EF4-FFF2-40B4-BE49-F238E27FC236}">
                  <a16:creationId xmlns:a16="http://schemas.microsoft.com/office/drawing/2014/main" id="{88ED4C4B-C828-A045-985C-AF00EBA61837}"/>
                </a:ext>
              </a:extLst>
            </p:cNvPr>
            <p:cNvSpPr>
              <a:spLocks/>
            </p:cNvSpPr>
            <p:nvPr/>
          </p:nvSpPr>
          <p:spPr bwMode="auto">
            <a:xfrm>
              <a:off x="6310313" y="2014538"/>
              <a:ext cx="115888" cy="19050"/>
            </a:xfrm>
            <a:custGeom>
              <a:avLst/>
              <a:gdLst>
                <a:gd name="T0" fmla="*/ 29 w 32"/>
                <a:gd name="T1" fmla="*/ 0 h 5"/>
                <a:gd name="T2" fmla="*/ 3 w 32"/>
                <a:gd name="T3" fmla="*/ 0 h 5"/>
                <a:gd name="T4" fmla="*/ 0 w 32"/>
                <a:gd name="T5" fmla="*/ 3 h 5"/>
                <a:gd name="T6" fmla="*/ 3 w 32"/>
                <a:gd name="T7" fmla="*/ 5 h 5"/>
                <a:gd name="T8" fmla="*/ 29 w 32"/>
                <a:gd name="T9" fmla="*/ 5 h 5"/>
                <a:gd name="T10" fmla="*/ 32 w 32"/>
                <a:gd name="T11" fmla="*/ 3 h 5"/>
                <a:gd name="T12" fmla="*/ 29 w 3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32" h="5">
                  <a:moveTo>
                    <a:pt x="29" y="0"/>
                  </a:moveTo>
                  <a:cubicBezTo>
                    <a:pt x="3" y="0"/>
                    <a:pt x="3" y="0"/>
                    <a:pt x="3" y="0"/>
                  </a:cubicBezTo>
                  <a:cubicBezTo>
                    <a:pt x="2" y="0"/>
                    <a:pt x="0" y="1"/>
                    <a:pt x="0" y="3"/>
                  </a:cubicBezTo>
                  <a:cubicBezTo>
                    <a:pt x="0" y="4"/>
                    <a:pt x="1" y="5"/>
                    <a:pt x="3" y="5"/>
                  </a:cubicBezTo>
                  <a:cubicBezTo>
                    <a:pt x="29" y="5"/>
                    <a:pt x="29" y="5"/>
                    <a:pt x="29" y="5"/>
                  </a:cubicBezTo>
                  <a:cubicBezTo>
                    <a:pt x="31" y="5"/>
                    <a:pt x="32" y="4"/>
                    <a:pt x="32" y="3"/>
                  </a:cubicBezTo>
                  <a:cubicBezTo>
                    <a:pt x="32" y="1"/>
                    <a:pt x="31" y="0"/>
                    <a:pt x="2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6" name="Freeform 96">
              <a:extLst>
                <a:ext uri="{FF2B5EF4-FFF2-40B4-BE49-F238E27FC236}">
                  <a16:creationId xmlns:a16="http://schemas.microsoft.com/office/drawing/2014/main" id="{4840AEE3-B8D2-D048-94DF-BDFAF8BDD7AE}"/>
                </a:ext>
              </a:extLst>
            </p:cNvPr>
            <p:cNvSpPr>
              <a:spLocks/>
            </p:cNvSpPr>
            <p:nvPr/>
          </p:nvSpPr>
          <p:spPr bwMode="auto">
            <a:xfrm>
              <a:off x="6030913" y="2112963"/>
              <a:ext cx="146050" cy="17463"/>
            </a:xfrm>
            <a:custGeom>
              <a:avLst/>
              <a:gdLst>
                <a:gd name="T0" fmla="*/ 37 w 40"/>
                <a:gd name="T1" fmla="*/ 0 h 5"/>
                <a:gd name="T2" fmla="*/ 3 w 40"/>
                <a:gd name="T3" fmla="*/ 0 h 5"/>
                <a:gd name="T4" fmla="*/ 0 w 40"/>
                <a:gd name="T5" fmla="*/ 2 h 5"/>
                <a:gd name="T6" fmla="*/ 3 w 40"/>
                <a:gd name="T7" fmla="*/ 5 h 5"/>
                <a:gd name="T8" fmla="*/ 37 w 40"/>
                <a:gd name="T9" fmla="*/ 5 h 5"/>
                <a:gd name="T10" fmla="*/ 40 w 40"/>
                <a:gd name="T11" fmla="*/ 2 h 5"/>
                <a:gd name="T12" fmla="*/ 37 w 40"/>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0" h="5">
                  <a:moveTo>
                    <a:pt x="37" y="0"/>
                  </a:moveTo>
                  <a:cubicBezTo>
                    <a:pt x="3" y="0"/>
                    <a:pt x="3" y="0"/>
                    <a:pt x="3" y="0"/>
                  </a:cubicBezTo>
                  <a:cubicBezTo>
                    <a:pt x="2" y="0"/>
                    <a:pt x="0" y="1"/>
                    <a:pt x="0" y="2"/>
                  </a:cubicBezTo>
                  <a:cubicBezTo>
                    <a:pt x="0" y="4"/>
                    <a:pt x="1" y="5"/>
                    <a:pt x="3" y="5"/>
                  </a:cubicBezTo>
                  <a:cubicBezTo>
                    <a:pt x="37" y="5"/>
                    <a:pt x="37" y="5"/>
                    <a:pt x="37" y="5"/>
                  </a:cubicBezTo>
                  <a:cubicBezTo>
                    <a:pt x="39" y="5"/>
                    <a:pt x="40" y="4"/>
                    <a:pt x="40" y="2"/>
                  </a:cubicBezTo>
                  <a:cubicBezTo>
                    <a:pt x="40" y="1"/>
                    <a:pt x="39" y="0"/>
                    <a:pt x="37"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7" name="Freeform 97">
              <a:extLst>
                <a:ext uri="{FF2B5EF4-FFF2-40B4-BE49-F238E27FC236}">
                  <a16:creationId xmlns:a16="http://schemas.microsoft.com/office/drawing/2014/main" id="{C290FCB9-52E9-C94E-B6F8-FB9194222091}"/>
                </a:ext>
              </a:extLst>
            </p:cNvPr>
            <p:cNvSpPr>
              <a:spLocks/>
            </p:cNvSpPr>
            <p:nvPr/>
          </p:nvSpPr>
          <p:spPr bwMode="auto">
            <a:xfrm>
              <a:off x="6216650" y="2112963"/>
              <a:ext cx="209550" cy="17463"/>
            </a:xfrm>
            <a:custGeom>
              <a:avLst/>
              <a:gdLst>
                <a:gd name="T0" fmla="*/ 55 w 58"/>
                <a:gd name="T1" fmla="*/ 0 h 5"/>
                <a:gd name="T2" fmla="*/ 2 w 58"/>
                <a:gd name="T3" fmla="*/ 0 h 5"/>
                <a:gd name="T4" fmla="*/ 0 w 58"/>
                <a:gd name="T5" fmla="*/ 2 h 5"/>
                <a:gd name="T6" fmla="*/ 2 w 58"/>
                <a:gd name="T7" fmla="*/ 5 h 5"/>
                <a:gd name="T8" fmla="*/ 55 w 58"/>
                <a:gd name="T9" fmla="*/ 5 h 5"/>
                <a:gd name="T10" fmla="*/ 58 w 58"/>
                <a:gd name="T11" fmla="*/ 2 h 5"/>
                <a:gd name="T12" fmla="*/ 55 w 5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8" h="5">
                  <a:moveTo>
                    <a:pt x="55" y="0"/>
                  </a:moveTo>
                  <a:cubicBezTo>
                    <a:pt x="2" y="0"/>
                    <a:pt x="2" y="0"/>
                    <a:pt x="2" y="0"/>
                  </a:cubicBezTo>
                  <a:cubicBezTo>
                    <a:pt x="1" y="0"/>
                    <a:pt x="0" y="1"/>
                    <a:pt x="0" y="2"/>
                  </a:cubicBezTo>
                  <a:cubicBezTo>
                    <a:pt x="0" y="4"/>
                    <a:pt x="1" y="5"/>
                    <a:pt x="2" y="5"/>
                  </a:cubicBezTo>
                  <a:cubicBezTo>
                    <a:pt x="55" y="5"/>
                    <a:pt x="55" y="5"/>
                    <a:pt x="55" y="5"/>
                  </a:cubicBezTo>
                  <a:cubicBezTo>
                    <a:pt x="57" y="5"/>
                    <a:pt x="58" y="4"/>
                    <a:pt x="58" y="2"/>
                  </a:cubicBezTo>
                  <a:cubicBezTo>
                    <a:pt x="58" y="1"/>
                    <a:pt x="57" y="0"/>
                    <a:pt x="55"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8" name="Freeform 98">
              <a:extLst>
                <a:ext uri="{FF2B5EF4-FFF2-40B4-BE49-F238E27FC236}">
                  <a16:creationId xmlns:a16="http://schemas.microsoft.com/office/drawing/2014/main" id="{FF087717-16D3-F44E-B4A5-26B952752010}"/>
                </a:ext>
              </a:extLst>
            </p:cNvPr>
            <p:cNvSpPr>
              <a:spLocks/>
            </p:cNvSpPr>
            <p:nvPr/>
          </p:nvSpPr>
          <p:spPr bwMode="auto">
            <a:xfrm>
              <a:off x="6030913" y="1968500"/>
              <a:ext cx="69850" cy="17463"/>
            </a:xfrm>
            <a:custGeom>
              <a:avLst/>
              <a:gdLst>
                <a:gd name="T0" fmla="*/ 16 w 19"/>
                <a:gd name="T1" fmla="*/ 0 h 5"/>
                <a:gd name="T2" fmla="*/ 3 w 19"/>
                <a:gd name="T3" fmla="*/ 0 h 5"/>
                <a:gd name="T4" fmla="*/ 0 w 19"/>
                <a:gd name="T5" fmla="*/ 3 h 5"/>
                <a:gd name="T6" fmla="*/ 3 w 19"/>
                <a:gd name="T7" fmla="*/ 5 h 5"/>
                <a:gd name="T8" fmla="*/ 16 w 19"/>
                <a:gd name="T9" fmla="*/ 5 h 5"/>
                <a:gd name="T10" fmla="*/ 19 w 19"/>
                <a:gd name="T11" fmla="*/ 3 h 5"/>
                <a:gd name="T12" fmla="*/ 16 w 19"/>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16" y="0"/>
                  </a:moveTo>
                  <a:cubicBezTo>
                    <a:pt x="3" y="0"/>
                    <a:pt x="3" y="0"/>
                    <a:pt x="3" y="0"/>
                  </a:cubicBezTo>
                  <a:cubicBezTo>
                    <a:pt x="2" y="0"/>
                    <a:pt x="0" y="1"/>
                    <a:pt x="0" y="3"/>
                  </a:cubicBezTo>
                  <a:cubicBezTo>
                    <a:pt x="0" y="4"/>
                    <a:pt x="1" y="5"/>
                    <a:pt x="3" y="5"/>
                  </a:cubicBezTo>
                  <a:cubicBezTo>
                    <a:pt x="16" y="5"/>
                    <a:pt x="16" y="5"/>
                    <a:pt x="16" y="5"/>
                  </a:cubicBezTo>
                  <a:cubicBezTo>
                    <a:pt x="18" y="5"/>
                    <a:pt x="19" y="4"/>
                    <a:pt x="19" y="3"/>
                  </a:cubicBezTo>
                  <a:cubicBezTo>
                    <a:pt x="19" y="1"/>
                    <a:pt x="18" y="0"/>
                    <a:pt x="16"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49" name="Freeform 99">
              <a:extLst>
                <a:ext uri="{FF2B5EF4-FFF2-40B4-BE49-F238E27FC236}">
                  <a16:creationId xmlns:a16="http://schemas.microsoft.com/office/drawing/2014/main" id="{D8B56CCE-718E-4241-A608-46D78841BD29}"/>
                </a:ext>
              </a:extLst>
            </p:cNvPr>
            <p:cNvSpPr>
              <a:spLocks/>
            </p:cNvSpPr>
            <p:nvPr/>
          </p:nvSpPr>
          <p:spPr bwMode="auto">
            <a:xfrm>
              <a:off x="6118225" y="1968500"/>
              <a:ext cx="307975" cy="17463"/>
            </a:xfrm>
            <a:custGeom>
              <a:avLst/>
              <a:gdLst>
                <a:gd name="T0" fmla="*/ 82 w 85"/>
                <a:gd name="T1" fmla="*/ 0 h 5"/>
                <a:gd name="T2" fmla="*/ 3 w 85"/>
                <a:gd name="T3" fmla="*/ 0 h 5"/>
                <a:gd name="T4" fmla="*/ 0 w 85"/>
                <a:gd name="T5" fmla="*/ 3 h 5"/>
                <a:gd name="T6" fmla="*/ 3 w 85"/>
                <a:gd name="T7" fmla="*/ 5 h 5"/>
                <a:gd name="T8" fmla="*/ 82 w 85"/>
                <a:gd name="T9" fmla="*/ 5 h 5"/>
                <a:gd name="T10" fmla="*/ 85 w 85"/>
                <a:gd name="T11" fmla="*/ 3 h 5"/>
                <a:gd name="T12" fmla="*/ 82 w 8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5" h="5">
                  <a:moveTo>
                    <a:pt x="82" y="0"/>
                  </a:moveTo>
                  <a:cubicBezTo>
                    <a:pt x="3" y="0"/>
                    <a:pt x="3" y="0"/>
                    <a:pt x="3" y="0"/>
                  </a:cubicBezTo>
                  <a:cubicBezTo>
                    <a:pt x="1" y="0"/>
                    <a:pt x="0" y="1"/>
                    <a:pt x="0" y="3"/>
                  </a:cubicBezTo>
                  <a:cubicBezTo>
                    <a:pt x="0" y="4"/>
                    <a:pt x="1" y="5"/>
                    <a:pt x="3" y="5"/>
                  </a:cubicBezTo>
                  <a:cubicBezTo>
                    <a:pt x="82" y="5"/>
                    <a:pt x="82" y="5"/>
                    <a:pt x="82" y="5"/>
                  </a:cubicBezTo>
                  <a:cubicBezTo>
                    <a:pt x="84" y="5"/>
                    <a:pt x="85" y="4"/>
                    <a:pt x="85" y="3"/>
                  </a:cubicBezTo>
                  <a:cubicBezTo>
                    <a:pt x="85" y="1"/>
                    <a:pt x="84" y="0"/>
                    <a:pt x="82"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0" name="Freeform 100">
              <a:extLst>
                <a:ext uri="{FF2B5EF4-FFF2-40B4-BE49-F238E27FC236}">
                  <a16:creationId xmlns:a16="http://schemas.microsoft.com/office/drawing/2014/main" id="{C17074F9-E386-1E41-9FDC-5C28C69C8D25}"/>
                </a:ext>
              </a:extLst>
            </p:cNvPr>
            <p:cNvSpPr>
              <a:spLocks/>
            </p:cNvSpPr>
            <p:nvPr/>
          </p:nvSpPr>
          <p:spPr bwMode="auto">
            <a:xfrm>
              <a:off x="6030913" y="2160588"/>
              <a:ext cx="296863" cy="17463"/>
            </a:xfrm>
            <a:custGeom>
              <a:avLst/>
              <a:gdLst>
                <a:gd name="T0" fmla="*/ 80 w 82"/>
                <a:gd name="T1" fmla="*/ 0 h 5"/>
                <a:gd name="T2" fmla="*/ 3 w 82"/>
                <a:gd name="T3" fmla="*/ 0 h 5"/>
                <a:gd name="T4" fmla="*/ 0 w 82"/>
                <a:gd name="T5" fmla="*/ 3 h 5"/>
                <a:gd name="T6" fmla="*/ 3 w 82"/>
                <a:gd name="T7" fmla="*/ 5 h 5"/>
                <a:gd name="T8" fmla="*/ 80 w 82"/>
                <a:gd name="T9" fmla="*/ 5 h 5"/>
                <a:gd name="T10" fmla="*/ 82 w 82"/>
                <a:gd name="T11" fmla="*/ 3 h 5"/>
                <a:gd name="T12" fmla="*/ 80 w 8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2" h="5">
                  <a:moveTo>
                    <a:pt x="80" y="0"/>
                  </a:moveTo>
                  <a:cubicBezTo>
                    <a:pt x="3" y="0"/>
                    <a:pt x="3" y="0"/>
                    <a:pt x="3" y="0"/>
                  </a:cubicBezTo>
                  <a:cubicBezTo>
                    <a:pt x="2" y="0"/>
                    <a:pt x="0" y="1"/>
                    <a:pt x="0" y="3"/>
                  </a:cubicBezTo>
                  <a:cubicBezTo>
                    <a:pt x="0" y="4"/>
                    <a:pt x="1" y="5"/>
                    <a:pt x="3" y="5"/>
                  </a:cubicBezTo>
                  <a:cubicBezTo>
                    <a:pt x="80" y="5"/>
                    <a:pt x="80" y="5"/>
                    <a:pt x="80" y="5"/>
                  </a:cubicBezTo>
                  <a:cubicBezTo>
                    <a:pt x="81" y="5"/>
                    <a:pt x="82" y="4"/>
                    <a:pt x="82" y="3"/>
                  </a:cubicBezTo>
                  <a:cubicBezTo>
                    <a:pt x="82" y="1"/>
                    <a:pt x="81" y="0"/>
                    <a:pt x="80"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1" name="Freeform 101">
              <a:extLst>
                <a:ext uri="{FF2B5EF4-FFF2-40B4-BE49-F238E27FC236}">
                  <a16:creationId xmlns:a16="http://schemas.microsoft.com/office/drawing/2014/main" id="{2F40365F-FAFD-E742-A6A0-B577C812AAF9}"/>
                </a:ext>
              </a:extLst>
            </p:cNvPr>
            <p:cNvSpPr>
              <a:spLocks/>
            </p:cNvSpPr>
            <p:nvPr/>
          </p:nvSpPr>
          <p:spPr bwMode="auto">
            <a:xfrm>
              <a:off x="6350000" y="2160588"/>
              <a:ext cx="76200" cy="17463"/>
            </a:xfrm>
            <a:custGeom>
              <a:avLst/>
              <a:gdLst>
                <a:gd name="T0" fmla="*/ 18 w 21"/>
                <a:gd name="T1" fmla="*/ 0 h 5"/>
                <a:gd name="T2" fmla="*/ 2 w 21"/>
                <a:gd name="T3" fmla="*/ 0 h 5"/>
                <a:gd name="T4" fmla="*/ 0 w 21"/>
                <a:gd name="T5" fmla="*/ 3 h 5"/>
                <a:gd name="T6" fmla="*/ 2 w 21"/>
                <a:gd name="T7" fmla="*/ 5 h 5"/>
                <a:gd name="T8" fmla="*/ 18 w 21"/>
                <a:gd name="T9" fmla="*/ 5 h 5"/>
                <a:gd name="T10" fmla="*/ 21 w 21"/>
                <a:gd name="T11" fmla="*/ 3 h 5"/>
                <a:gd name="T12" fmla="*/ 18 w 2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1" h="5">
                  <a:moveTo>
                    <a:pt x="18" y="0"/>
                  </a:moveTo>
                  <a:cubicBezTo>
                    <a:pt x="2" y="0"/>
                    <a:pt x="2" y="0"/>
                    <a:pt x="2" y="0"/>
                  </a:cubicBezTo>
                  <a:cubicBezTo>
                    <a:pt x="1" y="0"/>
                    <a:pt x="0" y="1"/>
                    <a:pt x="0" y="3"/>
                  </a:cubicBezTo>
                  <a:cubicBezTo>
                    <a:pt x="0" y="4"/>
                    <a:pt x="1" y="5"/>
                    <a:pt x="2" y="5"/>
                  </a:cubicBezTo>
                  <a:cubicBezTo>
                    <a:pt x="18" y="5"/>
                    <a:pt x="18" y="5"/>
                    <a:pt x="18" y="5"/>
                  </a:cubicBezTo>
                  <a:cubicBezTo>
                    <a:pt x="20" y="5"/>
                    <a:pt x="21" y="4"/>
                    <a:pt x="21" y="3"/>
                  </a:cubicBezTo>
                  <a:cubicBezTo>
                    <a:pt x="21" y="1"/>
                    <a:pt x="20" y="0"/>
                    <a:pt x="18"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52" name="Freeform 102">
              <a:extLst>
                <a:ext uri="{FF2B5EF4-FFF2-40B4-BE49-F238E27FC236}">
                  <a16:creationId xmlns:a16="http://schemas.microsoft.com/office/drawing/2014/main" id="{F2DEB9C1-CE8A-8A42-AAFC-AD3EC387C354}"/>
                </a:ext>
              </a:extLst>
            </p:cNvPr>
            <p:cNvSpPr>
              <a:spLocks noEditPoints="1"/>
            </p:cNvSpPr>
            <p:nvPr/>
          </p:nvSpPr>
          <p:spPr bwMode="auto">
            <a:xfrm>
              <a:off x="5948363" y="1892300"/>
              <a:ext cx="611188" cy="534988"/>
            </a:xfrm>
            <a:custGeom>
              <a:avLst/>
              <a:gdLst>
                <a:gd name="T0" fmla="*/ 153 w 169"/>
                <a:gd name="T1" fmla="*/ 16 h 148"/>
                <a:gd name="T2" fmla="*/ 140 w 169"/>
                <a:gd name="T3" fmla="*/ 0 h 148"/>
                <a:gd name="T4" fmla="*/ 0 w 169"/>
                <a:gd name="T5" fmla="*/ 13 h 148"/>
                <a:gd name="T6" fmla="*/ 13 w 169"/>
                <a:gd name="T7" fmla="*/ 100 h 148"/>
                <a:gd name="T8" fmla="*/ 15 w 169"/>
                <a:gd name="T9" fmla="*/ 103 h 148"/>
                <a:gd name="T10" fmla="*/ 48 w 169"/>
                <a:gd name="T11" fmla="*/ 116 h 148"/>
                <a:gd name="T12" fmla="*/ 48 w 169"/>
                <a:gd name="T13" fmla="*/ 131 h 148"/>
                <a:gd name="T14" fmla="*/ 54 w 169"/>
                <a:gd name="T15" fmla="*/ 131 h 148"/>
                <a:gd name="T16" fmla="*/ 115 w 169"/>
                <a:gd name="T17" fmla="*/ 147 h 148"/>
                <a:gd name="T18" fmla="*/ 121 w 169"/>
                <a:gd name="T19" fmla="*/ 147 h 148"/>
                <a:gd name="T20" fmla="*/ 117 w 169"/>
                <a:gd name="T21" fmla="*/ 116 h 148"/>
                <a:gd name="T22" fmla="*/ 169 w 169"/>
                <a:gd name="T23" fmla="*/ 103 h 148"/>
                <a:gd name="T24" fmla="*/ 156 w 169"/>
                <a:gd name="T25" fmla="*/ 16 h 148"/>
                <a:gd name="T26" fmla="*/ 29 w 169"/>
                <a:gd name="T27" fmla="*/ 111 h 148"/>
                <a:gd name="T28" fmla="*/ 20 w 169"/>
                <a:gd name="T29" fmla="*/ 100 h 148"/>
                <a:gd name="T30" fmla="*/ 49 w 169"/>
                <a:gd name="T31" fmla="*/ 111 h 148"/>
                <a:gd name="T32" fmla="*/ 51 w 169"/>
                <a:gd name="T33" fmla="*/ 126 h 148"/>
                <a:gd name="T34" fmla="*/ 51 w 169"/>
                <a:gd name="T35" fmla="*/ 126 h 148"/>
                <a:gd name="T36" fmla="*/ 57 w 169"/>
                <a:gd name="T37" fmla="*/ 96 h 148"/>
                <a:gd name="T38" fmla="*/ 12 w 169"/>
                <a:gd name="T39" fmla="*/ 95 h 148"/>
                <a:gd name="T40" fmla="*/ 4 w 169"/>
                <a:gd name="T41" fmla="*/ 13 h 148"/>
                <a:gd name="T42" fmla="*/ 140 w 169"/>
                <a:gd name="T43" fmla="*/ 5 h 148"/>
                <a:gd name="T44" fmla="*/ 148 w 169"/>
                <a:gd name="T45" fmla="*/ 87 h 148"/>
                <a:gd name="T46" fmla="*/ 97 w 169"/>
                <a:gd name="T47" fmla="*/ 95 h 148"/>
                <a:gd name="T48" fmla="*/ 51 w 169"/>
                <a:gd name="T49" fmla="*/ 126 h 148"/>
                <a:gd name="T50" fmla="*/ 113 w 169"/>
                <a:gd name="T51" fmla="*/ 111 h 148"/>
                <a:gd name="T52" fmla="*/ 111 w 169"/>
                <a:gd name="T53" fmla="*/ 114 h 148"/>
                <a:gd name="T54" fmla="*/ 117 w 169"/>
                <a:gd name="T55" fmla="*/ 142 h 148"/>
                <a:gd name="T56" fmla="*/ 77 w 169"/>
                <a:gd name="T57" fmla="*/ 115 h 148"/>
                <a:gd name="T58" fmla="*/ 140 w 169"/>
                <a:gd name="T59" fmla="*/ 100 h 148"/>
                <a:gd name="T60" fmla="*/ 153 w 169"/>
                <a:gd name="T61" fmla="*/ 21 h 148"/>
                <a:gd name="T62" fmla="*/ 164 w 169"/>
                <a:gd name="T63" fmla="*/ 29 h 148"/>
                <a:gd name="T64" fmla="*/ 164 w 169"/>
                <a:gd name="T65" fmla="*/ 10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48">
                  <a:moveTo>
                    <a:pt x="156" y="16"/>
                  </a:moveTo>
                  <a:cubicBezTo>
                    <a:pt x="153" y="16"/>
                    <a:pt x="153" y="16"/>
                    <a:pt x="153" y="16"/>
                  </a:cubicBezTo>
                  <a:cubicBezTo>
                    <a:pt x="153" y="13"/>
                    <a:pt x="153" y="13"/>
                    <a:pt x="153" y="13"/>
                  </a:cubicBezTo>
                  <a:cubicBezTo>
                    <a:pt x="153" y="6"/>
                    <a:pt x="147" y="0"/>
                    <a:pt x="140" y="0"/>
                  </a:cubicBezTo>
                  <a:cubicBezTo>
                    <a:pt x="13" y="0"/>
                    <a:pt x="13" y="0"/>
                    <a:pt x="13" y="0"/>
                  </a:cubicBezTo>
                  <a:cubicBezTo>
                    <a:pt x="5" y="0"/>
                    <a:pt x="0" y="6"/>
                    <a:pt x="0" y="13"/>
                  </a:cubicBezTo>
                  <a:cubicBezTo>
                    <a:pt x="0" y="87"/>
                    <a:pt x="0" y="87"/>
                    <a:pt x="0" y="87"/>
                  </a:cubicBezTo>
                  <a:cubicBezTo>
                    <a:pt x="0" y="94"/>
                    <a:pt x="5" y="100"/>
                    <a:pt x="13" y="100"/>
                  </a:cubicBezTo>
                  <a:cubicBezTo>
                    <a:pt x="15" y="100"/>
                    <a:pt x="15" y="100"/>
                    <a:pt x="15" y="100"/>
                  </a:cubicBezTo>
                  <a:cubicBezTo>
                    <a:pt x="15" y="103"/>
                    <a:pt x="15" y="103"/>
                    <a:pt x="15" y="103"/>
                  </a:cubicBezTo>
                  <a:cubicBezTo>
                    <a:pt x="15" y="110"/>
                    <a:pt x="21" y="116"/>
                    <a:pt x="29" y="116"/>
                  </a:cubicBezTo>
                  <a:cubicBezTo>
                    <a:pt x="48" y="116"/>
                    <a:pt x="48" y="116"/>
                    <a:pt x="48" y="116"/>
                  </a:cubicBezTo>
                  <a:cubicBezTo>
                    <a:pt x="46" y="125"/>
                    <a:pt x="46" y="125"/>
                    <a:pt x="46" y="125"/>
                  </a:cubicBezTo>
                  <a:cubicBezTo>
                    <a:pt x="46" y="127"/>
                    <a:pt x="47" y="129"/>
                    <a:pt x="48" y="131"/>
                  </a:cubicBezTo>
                  <a:cubicBezTo>
                    <a:pt x="49" y="131"/>
                    <a:pt x="50" y="132"/>
                    <a:pt x="51" y="132"/>
                  </a:cubicBezTo>
                  <a:cubicBezTo>
                    <a:pt x="52" y="132"/>
                    <a:pt x="53" y="131"/>
                    <a:pt x="54" y="131"/>
                  </a:cubicBezTo>
                  <a:cubicBezTo>
                    <a:pt x="73" y="118"/>
                    <a:pt x="73" y="118"/>
                    <a:pt x="73" y="118"/>
                  </a:cubicBezTo>
                  <a:cubicBezTo>
                    <a:pt x="115" y="147"/>
                    <a:pt x="115" y="147"/>
                    <a:pt x="115" y="147"/>
                  </a:cubicBezTo>
                  <a:cubicBezTo>
                    <a:pt x="116" y="147"/>
                    <a:pt x="117" y="148"/>
                    <a:pt x="118" y="148"/>
                  </a:cubicBezTo>
                  <a:cubicBezTo>
                    <a:pt x="119" y="148"/>
                    <a:pt x="120" y="147"/>
                    <a:pt x="121" y="147"/>
                  </a:cubicBezTo>
                  <a:cubicBezTo>
                    <a:pt x="122" y="145"/>
                    <a:pt x="123" y="143"/>
                    <a:pt x="123" y="141"/>
                  </a:cubicBezTo>
                  <a:cubicBezTo>
                    <a:pt x="117" y="116"/>
                    <a:pt x="117" y="116"/>
                    <a:pt x="117" y="116"/>
                  </a:cubicBezTo>
                  <a:cubicBezTo>
                    <a:pt x="156" y="116"/>
                    <a:pt x="156" y="116"/>
                    <a:pt x="156" y="116"/>
                  </a:cubicBezTo>
                  <a:cubicBezTo>
                    <a:pt x="163" y="116"/>
                    <a:pt x="169" y="110"/>
                    <a:pt x="169" y="103"/>
                  </a:cubicBezTo>
                  <a:cubicBezTo>
                    <a:pt x="169" y="29"/>
                    <a:pt x="169" y="29"/>
                    <a:pt x="169" y="29"/>
                  </a:cubicBezTo>
                  <a:cubicBezTo>
                    <a:pt x="169" y="22"/>
                    <a:pt x="163" y="16"/>
                    <a:pt x="156" y="16"/>
                  </a:cubicBezTo>
                  <a:close/>
                  <a:moveTo>
                    <a:pt x="29" y="111"/>
                  </a:moveTo>
                  <a:cubicBezTo>
                    <a:pt x="29" y="111"/>
                    <a:pt x="29" y="111"/>
                    <a:pt x="29" y="111"/>
                  </a:cubicBezTo>
                  <a:cubicBezTo>
                    <a:pt x="24" y="111"/>
                    <a:pt x="20" y="108"/>
                    <a:pt x="20" y="103"/>
                  </a:cubicBezTo>
                  <a:cubicBezTo>
                    <a:pt x="20" y="100"/>
                    <a:pt x="20" y="100"/>
                    <a:pt x="20" y="100"/>
                  </a:cubicBezTo>
                  <a:cubicBezTo>
                    <a:pt x="52" y="100"/>
                    <a:pt x="52" y="100"/>
                    <a:pt x="52" y="100"/>
                  </a:cubicBezTo>
                  <a:cubicBezTo>
                    <a:pt x="49" y="111"/>
                    <a:pt x="49" y="111"/>
                    <a:pt x="49" y="111"/>
                  </a:cubicBezTo>
                  <a:lnTo>
                    <a:pt x="29" y="111"/>
                  </a:lnTo>
                  <a:close/>
                  <a:moveTo>
                    <a:pt x="51" y="126"/>
                  </a:moveTo>
                  <a:cubicBezTo>
                    <a:pt x="51" y="126"/>
                    <a:pt x="51" y="126"/>
                    <a:pt x="51" y="126"/>
                  </a:cubicBezTo>
                  <a:cubicBezTo>
                    <a:pt x="51" y="126"/>
                    <a:pt x="51" y="126"/>
                    <a:pt x="51" y="126"/>
                  </a:cubicBezTo>
                  <a:cubicBezTo>
                    <a:pt x="57" y="98"/>
                    <a:pt x="57" y="98"/>
                    <a:pt x="57" y="98"/>
                  </a:cubicBezTo>
                  <a:cubicBezTo>
                    <a:pt x="58" y="98"/>
                    <a:pt x="57" y="97"/>
                    <a:pt x="57" y="96"/>
                  </a:cubicBezTo>
                  <a:cubicBezTo>
                    <a:pt x="56" y="96"/>
                    <a:pt x="56" y="95"/>
                    <a:pt x="55" y="95"/>
                  </a:cubicBezTo>
                  <a:cubicBezTo>
                    <a:pt x="12" y="95"/>
                    <a:pt x="12" y="95"/>
                    <a:pt x="12" y="95"/>
                  </a:cubicBezTo>
                  <a:cubicBezTo>
                    <a:pt x="8" y="95"/>
                    <a:pt x="4" y="92"/>
                    <a:pt x="4" y="87"/>
                  </a:cubicBezTo>
                  <a:cubicBezTo>
                    <a:pt x="4" y="13"/>
                    <a:pt x="4" y="13"/>
                    <a:pt x="4" y="13"/>
                  </a:cubicBezTo>
                  <a:cubicBezTo>
                    <a:pt x="4" y="8"/>
                    <a:pt x="8" y="5"/>
                    <a:pt x="12" y="5"/>
                  </a:cubicBezTo>
                  <a:cubicBezTo>
                    <a:pt x="140" y="5"/>
                    <a:pt x="140" y="5"/>
                    <a:pt x="140" y="5"/>
                  </a:cubicBezTo>
                  <a:cubicBezTo>
                    <a:pt x="144" y="5"/>
                    <a:pt x="148" y="8"/>
                    <a:pt x="148" y="13"/>
                  </a:cubicBezTo>
                  <a:cubicBezTo>
                    <a:pt x="148" y="87"/>
                    <a:pt x="148" y="87"/>
                    <a:pt x="148" y="87"/>
                  </a:cubicBezTo>
                  <a:cubicBezTo>
                    <a:pt x="148" y="92"/>
                    <a:pt x="144" y="95"/>
                    <a:pt x="140" y="95"/>
                  </a:cubicBezTo>
                  <a:cubicBezTo>
                    <a:pt x="97" y="95"/>
                    <a:pt x="97" y="95"/>
                    <a:pt x="97" y="95"/>
                  </a:cubicBezTo>
                  <a:cubicBezTo>
                    <a:pt x="97" y="95"/>
                    <a:pt x="96" y="96"/>
                    <a:pt x="96" y="96"/>
                  </a:cubicBezTo>
                  <a:lnTo>
                    <a:pt x="51" y="126"/>
                  </a:lnTo>
                  <a:close/>
                  <a:moveTo>
                    <a:pt x="156" y="111"/>
                  </a:moveTo>
                  <a:cubicBezTo>
                    <a:pt x="113" y="111"/>
                    <a:pt x="113" y="111"/>
                    <a:pt x="113" y="111"/>
                  </a:cubicBezTo>
                  <a:cubicBezTo>
                    <a:pt x="113" y="111"/>
                    <a:pt x="112" y="112"/>
                    <a:pt x="111" y="112"/>
                  </a:cubicBezTo>
                  <a:cubicBezTo>
                    <a:pt x="111" y="113"/>
                    <a:pt x="111" y="114"/>
                    <a:pt x="111" y="114"/>
                  </a:cubicBezTo>
                  <a:cubicBezTo>
                    <a:pt x="117" y="142"/>
                    <a:pt x="117" y="142"/>
                    <a:pt x="117" y="142"/>
                  </a:cubicBezTo>
                  <a:cubicBezTo>
                    <a:pt x="117" y="142"/>
                    <a:pt x="117" y="142"/>
                    <a:pt x="117" y="142"/>
                  </a:cubicBezTo>
                  <a:cubicBezTo>
                    <a:pt x="117" y="142"/>
                    <a:pt x="117" y="142"/>
                    <a:pt x="117" y="142"/>
                  </a:cubicBezTo>
                  <a:cubicBezTo>
                    <a:pt x="77" y="115"/>
                    <a:pt x="77" y="115"/>
                    <a:pt x="77" y="115"/>
                  </a:cubicBezTo>
                  <a:cubicBezTo>
                    <a:pt x="98" y="100"/>
                    <a:pt x="98" y="100"/>
                    <a:pt x="98" y="100"/>
                  </a:cubicBezTo>
                  <a:cubicBezTo>
                    <a:pt x="140" y="100"/>
                    <a:pt x="140" y="100"/>
                    <a:pt x="140" y="100"/>
                  </a:cubicBezTo>
                  <a:cubicBezTo>
                    <a:pt x="147" y="100"/>
                    <a:pt x="153" y="94"/>
                    <a:pt x="153" y="87"/>
                  </a:cubicBezTo>
                  <a:cubicBezTo>
                    <a:pt x="153" y="21"/>
                    <a:pt x="153" y="21"/>
                    <a:pt x="153" y="21"/>
                  </a:cubicBezTo>
                  <a:cubicBezTo>
                    <a:pt x="156" y="21"/>
                    <a:pt x="156" y="21"/>
                    <a:pt x="156" y="21"/>
                  </a:cubicBezTo>
                  <a:cubicBezTo>
                    <a:pt x="160" y="21"/>
                    <a:pt x="164" y="24"/>
                    <a:pt x="164" y="29"/>
                  </a:cubicBezTo>
                  <a:cubicBezTo>
                    <a:pt x="164" y="103"/>
                    <a:pt x="164" y="103"/>
                    <a:pt x="164" y="103"/>
                  </a:cubicBezTo>
                  <a:cubicBezTo>
                    <a:pt x="164" y="103"/>
                    <a:pt x="164" y="103"/>
                    <a:pt x="164" y="103"/>
                  </a:cubicBezTo>
                  <a:cubicBezTo>
                    <a:pt x="164" y="108"/>
                    <a:pt x="161" y="111"/>
                    <a:pt x="156" y="1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a:p>
          </p:txBody>
        </p:sp>
      </p:grpSp>
    </p:spTree>
    <p:extLst>
      <p:ext uri="{BB962C8B-B14F-4D97-AF65-F5344CB8AC3E}">
        <p14:creationId xmlns:p14="http://schemas.microsoft.com/office/powerpoint/2010/main" val="32474679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DCCBDA-3404-4279-8142-202EA72D7152}"/>
              </a:ext>
            </a:extLst>
          </p:cNvPr>
          <p:cNvSpPr>
            <a:spLocks noGrp="1"/>
          </p:cNvSpPr>
          <p:nvPr>
            <p:ph type="sldNum" sz="quarter" idx="12"/>
          </p:nvPr>
        </p:nvSpPr>
        <p:spPr/>
        <p:txBody>
          <a:bodyPr/>
          <a:lstStyle/>
          <a:p>
            <a:fld id="{8FF9B0DE-3FEB-4AA0-B465-B80EF7C1333D}" type="slidenum">
              <a:rPr lang="nl-NL" smtClean="0"/>
              <a:t>43</a:t>
            </a:fld>
            <a:endParaRPr lang="nl-NL"/>
          </a:p>
        </p:txBody>
      </p:sp>
      <p:sp>
        <p:nvSpPr>
          <p:cNvPr id="5" name="Title 4">
            <a:extLst>
              <a:ext uri="{FF2B5EF4-FFF2-40B4-BE49-F238E27FC236}">
                <a16:creationId xmlns:a16="http://schemas.microsoft.com/office/drawing/2014/main" id="{2897F204-1B40-4B15-82A0-252F2493FD9B}"/>
              </a:ext>
            </a:extLst>
          </p:cNvPr>
          <p:cNvSpPr>
            <a:spLocks noGrp="1"/>
          </p:cNvSpPr>
          <p:nvPr>
            <p:ph type="title"/>
          </p:nvPr>
        </p:nvSpPr>
        <p:spPr/>
        <p:txBody>
          <a:bodyPr/>
          <a:lstStyle/>
          <a:p>
            <a:r>
              <a:rPr lang="nl-NL" sz="2200"/>
              <a:t>Demografie topmanagers</a:t>
            </a:r>
          </a:p>
        </p:txBody>
      </p:sp>
      <p:sp>
        <p:nvSpPr>
          <p:cNvPr id="20" name="Text Placeholder 19">
            <a:extLst>
              <a:ext uri="{FF2B5EF4-FFF2-40B4-BE49-F238E27FC236}">
                <a16:creationId xmlns:a16="http://schemas.microsoft.com/office/drawing/2014/main" id="{1EF4B255-4232-4E87-BA2E-05EA906460A1}"/>
              </a:ext>
            </a:extLst>
          </p:cNvPr>
          <p:cNvSpPr>
            <a:spLocks noGrp="1"/>
          </p:cNvSpPr>
          <p:nvPr>
            <p:ph type="body" sz="quarter" idx="18"/>
          </p:nvPr>
        </p:nvSpPr>
        <p:spPr/>
        <p:txBody>
          <a:bodyPr/>
          <a:lstStyle/>
          <a:p>
            <a:r>
              <a:rPr lang="nl-NL"/>
              <a:t>Leeftijd</a:t>
            </a:r>
          </a:p>
        </p:txBody>
      </p:sp>
      <p:sp>
        <p:nvSpPr>
          <p:cNvPr id="22" name="Text Placeholder 21">
            <a:extLst>
              <a:ext uri="{FF2B5EF4-FFF2-40B4-BE49-F238E27FC236}">
                <a16:creationId xmlns:a16="http://schemas.microsoft.com/office/drawing/2014/main" id="{689E80F0-A710-47E6-9224-15529D91189C}"/>
              </a:ext>
            </a:extLst>
          </p:cNvPr>
          <p:cNvSpPr>
            <a:spLocks noGrp="1"/>
          </p:cNvSpPr>
          <p:nvPr>
            <p:ph type="body" sz="quarter" idx="20"/>
          </p:nvPr>
        </p:nvSpPr>
        <p:spPr/>
        <p:txBody>
          <a:bodyPr/>
          <a:lstStyle/>
          <a:p>
            <a:r>
              <a:rPr lang="nl-NL"/>
              <a:t>Functie</a:t>
            </a:r>
          </a:p>
        </p:txBody>
      </p:sp>
      <p:sp>
        <p:nvSpPr>
          <p:cNvPr id="24" name="Text Placeholder 23">
            <a:extLst>
              <a:ext uri="{FF2B5EF4-FFF2-40B4-BE49-F238E27FC236}">
                <a16:creationId xmlns:a16="http://schemas.microsoft.com/office/drawing/2014/main" id="{ACFDEFFF-DDC5-4A80-97BA-79F9A653591E}"/>
              </a:ext>
            </a:extLst>
          </p:cNvPr>
          <p:cNvSpPr>
            <a:spLocks noGrp="1"/>
          </p:cNvSpPr>
          <p:nvPr>
            <p:ph type="body" sz="quarter" idx="22"/>
          </p:nvPr>
        </p:nvSpPr>
        <p:spPr>
          <a:xfrm>
            <a:off x="480000" y="3739074"/>
            <a:ext cx="3600499" cy="288000"/>
          </a:xfrm>
        </p:spPr>
        <p:txBody>
          <a:bodyPr/>
          <a:lstStyle/>
          <a:p>
            <a:r>
              <a:rPr lang="nl-NL"/>
              <a:t>Sector</a:t>
            </a:r>
          </a:p>
        </p:txBody>
      </p:sp>
      <p:sp>
        <p:nvSpPr>
          <p:cNvPr id="28" name="Text Placeholder 27">
            <a:extLst>
              <a:ext uri="{FF2B5EF4-FFF2-40B4-BE49-F238E27FC236}">
                <a16:creationId xmlns:a16="http://schemas.microsoft.com/office/drawing/2014/main" id="{DFC96C3D-8BB5-4973-96AB-DFCF9830D3EC}"/>
              </a:ext>
            </a:extLst>
          </p:cNvPr>
          <p:cNvSpPr>
            <a:spLocks noGrp="1"/>
          </p:cNvSpPr>
          <p:nvPr>
            <p:ph type="body" sz="quarter" idx="26"/>
          </p:nvPr>
        </p:nvSpPr>
        <p:spPr>
          <a:xfrm>
            <a:off x="8112624" y="3739074"/>
            <a:ext cx="3600499" cy="288000"/>
          </a:xfrm>
        </p:spPr>
        <p:txBody>
          <a:bodyPr/>
          <a:lstStyle/>
          <a:p>
            <a:r>
              <a:rPr lang="nl-NL"/>
              <a:t>Jaarlijkse omzet</a:t>
            </a:r>
          </a:p>
        </p:txBody>
      </p:sp>
      <p:sp>
        <p:nvSpPr>
          <p:cNvPr id="18" name="Text Placeholder 17">
            <a:extLst>
              <a:ext uri="{FF2B5EF4-FFF2-40B4-BE49-F238E27FC236}">
                <a16:creationId xmlns:a16="http://schemas.microsoft.com/office/drawing/2014/main" id="{132BB119-615F-487C-A060-4787E3FEBA22}"/>
              </a:ext>
            </a:extLst>
          </p:cNvPr>
          <p:cNvSpPr>
            <a:spLocks noGrp="1"/>
          </p:cNvSpPr>
          <p:nvPr>
            <p:ph type="body" sz="quarter" idx="16"/>
          </p:nvPr>
        </p:nvSpPr>
        <p:spPr>
          <a:xfrm>
            <a:off x="479424" y="6164263"/>
            <a:ext cx="11036301" cy="288925"/>
          </a:xfrm>
        </p:spPr>
        <p:txBody>
          <a:bodyPr/>
          <a:lstStyle/>
          <a:p>
            <a:r>
              <a:rPr lang="nl-NL"/>
              <a:t>Q: Wat is uw geslacht? | Q: Wat is uw leeftijd? | Q: Wat is uw functie binnen het bedrijf? | Q: Binnen welke sector valt uw bedrijf? | Q: Wat is naar schatting de jaaromzet van uw bedrijf? |Q: Is uw bedrijf beursgenoteerd?</a:t>
            </a:r>
          </a:p>
        </p:txBody>
      </p:sp>
      <p:sp>
        <p:nvSpPr>
          <p:cNvPr id="17" name="Text Placeholder 16">
            <a:extLst>
              <a:ext uri="{FF2B5EF4-FFF2-40B4-BE49-F238E27FC236}">
                <a16:creationId xmlns:a16="http://schemas.microsoft.com/office/drawing/2014/main" id="{063322A7-F82B-4B29-A6AE-C73FF8BBAAB1}"/>
              </a:ext>
            </a:extLst>
          </p:cNvPr>
          <p:cNvSpPr>
            <a:spLocks noGrp="1"/>
          </p:cNvSpPr>
          <p:nvPr>
            <p:ph type="body" sz="quarter" idx="15"/>
          </p:nvPr>
        </p:nvSpPr>
        <p:spPr/>
        <p:txBody>
          <a:bodyPr/>
          <a:lstStyle/>
          <a:p>
            <a:r>
              <a:rPr lang="nl-NL"/>
              <a:t>Geslacht</a:t>
            </a:r>
          </a:p>
        </p:txBody>
      </p:sp>
      <p:sp>
        <p:nvSpPr>
          <p:cNvPr id="38" name="TextBox 37">
            <a:extLst>
              <a:ext uri="{FF2B5EF4-FFF2-40B4-BE49-F238E27FC236}">
                <a16:creationId xmlns:a16="http://schemas.microsoft.com/office/drawing/2014/main" id="{CA609DFB-2DC8-4206-AC40-9308FFBBAD80}"/>
              </a:ext>
            </a:extLst>
          </p:cNvPr>
          <p:cNvSpPr txBox="1"/>
          <p:nvPr/>
        </p:nvSpPr>
        <p:spPr bwMode="gray">
          <a:xfrm>
            <a:off x="6096000" y="4373820"/>
            <a:ext cx="2105298" cy="1323439"/>
          </a:xfrm>
          <a:prstGeom prst="rect">
            <a:avLst/>
          </a:prstGeom>
          <a:noFill/>
        </p:spPr>
        <p:txBody>
          <a:bodyPr wrap="square">
            <a:spAutoFit/>
          </a:bodyPr>
          <a:lstStyle/>
          <a:p>
            <a:pPr algn="ctr">
              <a:lnSpc>
                <a:spcPct val="120000"/>
              </a:lnSpc>
              <a:buSzPct val="80000"/>
            </a:pPr>
            <a:r>
              <a:rPr lang="nl-NL" sz="4800" b="1">
                <a:solidFill>
                  <a:schemeClr val="accent1"/>
                </a:solidFill>
              </a:rPr>
              <a:t>34% </a:t>
            </a:r>
            <a:r>
              <a:rPr lang="nl-NL" sz="2000" b="1">
                <a:solidFill>
                  <a:schemeClr val="accent1"/>
                </a:solidFill>
              </a:rPr>
              <a:t>beursgenoteerd</a:t>
            </a:r>
            <a:endParaRPr lang="nl-NL" sz="1800" b="1">
              <a:solidFill>
                <a:schemeClr val="accent1"/>
              </a:solidFill>
            </a:endParaRPr>
          </a:p>
        </p:txBody>
      </p:sp>
      <p:sp>
        <p:nvSpPr>
          <p:cNvPr id="39" name="Right Brace 38">
            <a:extLst>
              <a:ext uri="{FF2B5EF4-FFF2-40B4-BE49-F238E27FC236}">
                <a16:creationId xmlns:a16="http://schemas.microsoft.com/office/drawing/2014/main" id="{64125A9C-7D8F-4589-B83D-FC0A90488DFF}"/>
              </a:ext>
            </a:extLst>
          </p:cNvPr>
          <p:cNvSpPr/>
          <p:nvPr/>
        </p:nvSpPr>
        <p:spPr bwMode="gray">
          <a:xfrm>
            <a:off x="5959602" y="4123149"/>
            <a:ext cx="272796" cy="1824783"/>
          </a:xfrm>
          <a:prstGeom prst="rightBrace">
            <a:avLst/>
          </a:prstGeom>
          <a:ln w="9525" cap="rnd">
            <a:solidFill>
              <a:schemeClr val="accent1"/>
            </a:solidFill>
            <a:prstDash val="dash"/>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graphicFrame>
        <p:nvGraphicFramePr>
          <p:cNvPr id="29" name="Content Placeholder 10">
            <a:extLst>
              <a:ext uri="{FF2B5EF4-FFF2-40B4-BE49-F238E27FC236}">
                <a16:creationId xmlns:a16="http://schemas.microsoft.com/office/drawing/2014/main" id="{8DA9983E-5A89-E8E8-78ED-549C6555C997}"/>
              </a:ext>
            </a:extLst>
          </p:cNvPr>
          <p:cNvGraphicFramePr>
            <a:graphicFrameLocks noGrp="1"/>
          </p:cNvGraphicFramePr>
          <p:nvPr>
            <p:ph idx="1"/>
            <p:extLst>
              <p:ext uri="{D42A27DB-BD31-4B8C-83A1-F6EECF244321}">
                <p14:modId xmlns:p14="http://schemas.microsoft.com/office/powerpoint/2010/main" val="2770880009"/>
              </p:ext>
            </p:extLst>
          </p:nvPr>
        </p:nvGraphicFramePr>
        <p:xfrm>
          <a:off x="479425" y="1917700"/>
          <a:ext cx="3600450" cy="17986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ontent Placeholder 10">
            <a:extLst>
              <a:ext uri="{FF2B5EF4-FFF2-40B4-BE49-F238E27FC236}">
                <a16:creationId xmlns:a16="http://schemas.microsoft.com/office/drawing/2014/main" id="{1CDE9202-54AB-5C2B-D254-619F457798E3}"/>
              </a:ext>
            </a:extLst>
          </p:cNvPr>
          <p:cNvGraphicFramePr>
            <a:graphicFrameLocks noGrp="1"/>
          </p:cNvGraphicFramePr>
          <p:nvPr>
            <p:ph idx="17"/>
            <p:extLst>
              <p:ext uri="{D42A27DB-BD31-4B8C-83A1-F6EECF244321}">
                <p14:modId xmlns:p14="http://schemas.microsoft.com/office/powerpoint/2010/main" val="683093985"/>
              </p:ext>
            </p:extLst>
          </p:nvPr>
        </p:nvGraphicFramePr>
        <p:xfrm>
          <a:off x="4295775" y="1917700"/>
          <a:ext cx="3600450" cy="179863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Content Placeholder 10">
            <a:extLst>
              <a:ext uri="{FF2B5EF4-FFF2-40B4-BE49-F238E27FC236}">
                <a16:creationId xmlns:a16="http://schemas.microsoft.com/office/drawing/2014/main" id="{AEB383DE-0045-5F01-F297-0832929D6953}"/>
              </a:ext>
            </a:extLst>
          </p:cNvPr>
          <p:cNvGraphicFramePr>
            <a:graphicFrameLocks noGrp="1"/>
          </p:cNvGraphicFramePr>
          <p:nvPr>
            <p:ph idx="19"/>
            <p:extLst>
              <p:ext uri="{D42A27DB-BD31-4B8C-83A1-F6EECF244321}">
                <p14:modId xmlns:p14="http://schemas.microsoft.com/office/powerpoint/2010/main" val="1500889943"/>
              </p:ext>
            </p:extLst>
          </p:nvPr>
        </p:nvGraphicFramePr>
        <p:xfrm>
          <a:off x="8112125" y="1917700"/>
          <a:ext cx="3600450" cy="17986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Content Placeholder 10">
            <a:extLst>
              <a:ext uri="{FF2B5EF4-FFF2-40B4-BE49-F238E27FC236}">
                <a16:creationId xmlns:a16="http://schemas.microsoft.com/office/drawing/2014/main" id="{D3B81625-AEC5-97E6-1966-01E188774385}"/>
              </a:ext>
            </a:extLst>
          </p:cNvPr>
          <p:cNvGraphicFramePr>
            <a:graphicFrameLocks noGrp="1"/>
          </p:cNvGraphicFramePr>
          <p:nvPr>
            <p:ph idx="25"/>
            <p:extLst>
              <p:ext uri="{D42A27DB-BD31-4B8C-83A1-F6EECF244321}">
                <p14:modId xmlns:p14="http://schemas.microsoft.com/office/powerpoint/2010/main" val="104983338"/>
              </p:ext>
            </p:extLst>
          </p:nvPr>
        </p:nvGraphicFramePr>
        <p:xfrm>
          <a:off x="8112125" y="4221163"/>
          <a:ext cx="3600450" cy="18002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8" name="Content Placeholder 14">
            <a:extLst>
              <a:ext uri="{FF2B5EF4-FFF2-40B4-BE49-F238E27FC236}">
                <a16:creationId xmlns:a16="http://schemas.microsoft.com/office/drawing/2014/main" id="{E2A0D5FA-FAB9-E476-9AC2-D62FEDE0A92B}"/>
              </a:ext>
            </a:extLst>
          </p:cNvPr>
          <p:cNvGraphicFramePr>
            <a:graphicFrameLocks noGrp="1"/>
          </p:cNvGraphicFramePr>
          <p:nvPr>
            <p:ph idx="21"/>
            <p:extLst>
              <p:ext uri="{D42A27DB-BD31-4B8C-83A1-F6EECF244321}">
                <p14:modId xmlns:p14="http://schemas.microsoft.com/office/powerpoint/2010/main" val="334869379"/>
              </p:ext>
            </p:extLst>
          </p:nvPr>
        </p:nvGraphicFramePr>
        <p:xfrm>
          <a:off x="479424" y="4221163"/>
          <a:ext cx="5286893" cy="180022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20141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B01820-B7C8-4030-B023-37594EE8A5A6}"/>
              </a:ext>
            </a:extLst>
          </p:cNvPr>
          <p:cNvSpPr>
            <a:spLocks noGrp="1"/>
          </p:cNvSpPr>
          <p:nvPr>
            <p:ph type="sldNum" sz="quarter" idx="12"/>
          </p:nvPr>
        </p:nvSpPr>
        <p:spPr/>
        <p:txBody>
          <a:bodyPr/>
          <a:lstStyle/>
          <a:p>
            <a:fld id="{8FF9B0DE-3FEB-4AA0-B465-B80EF7C1333D}" type="slidenum">
              <a:rPr lang="nl-NL" smtClean="0"/>
              <a:t>44</a:t>
            </a:fld>
            <a:endParaRPr lang="nl-NL"/>
          </a:p>
        </p:txBody>
      </p:sp>
      <p:sp>
        <p:nvSpPr>
          <p:cNvPr id="5" name="Title 4">
            <a:extLst>
              <a:ext uri="{FF2B5EF4-FFF2-40B4-BE49-F238E27FC236}">
                <a16:creationId xmlns:a16="http://schemas.microsoft.com/office/drawing/2014/main" id="{B6AF82D7-AC08-4812-BEC7-DCEDF800EFC7}"/>
              </a:ext>
            </a:extLst>
          </p:cNvPr>
          <p:cNvSpPr>
            <a:spLocks noGrp="1"/>
          </p:cNvSpPr>
          <p:nvPr>
            <p:ph type="title"/>
          </p:nvPr>
        </p:nvSpPr>
        <p:spPr/>
        <p:txBody>
          <a:bodyPr/>
          <a:lstStyle/>
          <a:p>
            <a:r>
              <a:rPr lang="nl-NL" sz="2200"/>
              <a:t>Sector verdeling</a:t>
            </a:r>
          </a:p>
        </p:txBody>
      </p:sp>
      <p:sp>
        <p:nvSpPr>
          <p:cNvPr id="8" name="Text Placeholder 7">
            <a:extLst>
              <a:ext uri="{FF2B5EF4-FFF2-40B4-BE49-F238E27FC236}">
                <a16:creationId xmlns:a16="http://schemas.microsoft.com/office/drawing/2014/main" id="{F299F8AC-7476-41C4-885D-C84BF54A6707}"/>
              </a:ext>
            </a:extLst>
          </p:cNvPr>
          <p:cNvSpPr>
            <a:spLocks noGrp="1"/>
          </p:cNvSpPr>
          <p:nvPr>
            <p:ph type="body" sz="quarter" idx="16"/>
          </p:nvPr>
        </p:nvSpPr>
        <p:spPr/>
        <p:txBody>
          <a:bodyPr/>
          <a:lstStyle/>
          <a:p>
            <a:r>
              <a:rPr lang="nl-NL"/>
              <a:t>Q: Binnen welke sector valt uw bedrijf?</a:t>
            </a:r>
          </a:p>
        </p:txBody>
      </p:sp>
      <p:graphicFrame>
        <p:nvGraphicFramePr>
          <p:cNvPr id="9" name="Content Placeholder 9">
            <a:extLst>
              <a:ext uri="{FF2B5EF4-FFF2-40B4-BE49-F238E27FC236}">
                <a16:creationId xmlns:a16="http://schemas.microsoft.com/office/drawing/2014/main" id="{13789512-F855-4882-89F3-8048AAB5D2F0}"/>
              </a:ext>
            </a:extLst>
          </p:cNvPr>
          <p:cNvGraphicFramePr>
            <a:graphicFrameLocks noGrp="1"/>
          </p:cNvGraphicFramePr>
          <p:nvPr>
            <p:ph idx="1"/>
            <p:custDataLst>
              <p:tags r:id="rId1"/>
            </p:custDataLst>
            <p:extLst>
              <p:ext uri="{D42A27DB-BD31-4B8C-83A1-F6EECF244321}">
                <p14:modId xmlns:p14="http://schemas.microsoft.com/office/powerpoint/2010/main" val="671713741"/>
              </p:ext>
            </p:extLst>
          </p:nvPr>
        </p:nvGraphicFramePr>
        <p:xfrm>
          <a:off x="479424" y="1615856"/>
          <a:ext cx="5472114" cy="4103305"/>
        </p:xfrm>
        <a:graphic>
          <a:graphicData uri="http://schemas.openxmlformats.org/drawingml/2006/table">
            <a:tbl>
              <a:tblPr firstRow="1" bandRow="1">
                <a:tableStyleId>{69012ECD-51FC-41F1-AA8D-1B2483CD663E}</a:tableStyleId>
              </a:tblPr>
              <a:tblGrid>
                <a:gridCol w="2736057">
                  <a:extLst>
                    <a:ext uri="{9D8B030D-6E8A-4147-A177-3AD203B41FA5}">
                      <a16:colId xmlns:a16="http://schemas.microsoft.com/office/drawing/2014/main" val="312060655"/>
                    </a:ext>
                  </a:extLst>
                </a:gridCol>
                <a:gridCol w="2736057">
                  <a:extLst>
                    <a:ext uri="{9D8B030D-6E8A-4147-A177-3AD203B41FA5}">
                      <a16:colId xmlns:a16="http://schemas.microsoft.com/office/drawing/2014/main" val="191645823"/>
                    </a:ext>
                  </a:extLst>
                </a:gridCol>
              </a:tblGrid>
              <a:tr h="722445">
                <a:tc>
                  <a:txBody>
                    <a:bodyPr/>
                    <a:lstStyle/>
                    <a:p>
                      <a:r>
                        <a:rPr lang="nl-NL" sz="1400">
                          <a:latin typeface="+mn-lt"/>
                        </a:rPr>
                        <a:t>Sector</a:t>
                      </a:r>
                    </a:p>
                  </a:txBody>
                  <a:tcPr anchor="ctr">
                    <a:lnL w="12700" cap="flat" cmpd="sng" algn="ctr">
                      <a:no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kumimoji="0" lang="nl-NL" sz="1400" b="1" i="0" u="none" strike="noStrike" kern="1200" cap="none" spc="0" normalizeH="0" baseline="0" noProof="0">
                          <a:ln>
                            <a:noFill/>
                          </a:ln>
                          <a:solidFill>
                            <a:prstClr val="white"/>
                          </a:solidFill>
                          <a:effectLst/>
                          <a:uLnTx/>
                          <a:uFillTx/>
                          <a:latin typeface="+mn-lt"/>
                          <a:ea typeface="+mn-ea"/>
                          <a:cs typeface="+mn-cs"/>
                        </a:rPr>
                        <a:t>% (n=263)</a:t>
                      </a: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503553394"/>
                  </a:ext>
                </a:extLst>
              </a:tr>
              <a:tr h="338086">
                <a:tc>
                  <a:txBody>
                    <a:bodyPr/>
                    <a:lstStyle/>
                    <a:p>
                      <a:pPr algn="l" fontAlgn="b"/>
                      <a:r>
                        <a:rPr lang="nl-NL" sz="1200" b="0" i="0" u="none" strike="noStrike">
                          <a:solidFill>
                            <a:srgbClr val="535353"/>
                          </a:solidFill>
                          <a:effectLst/>
                          <a:latin typeface="Calibri" panose="020F0502020204030204" pitchFamily="34" charset="0"/>
                        </a:rPr>
                        <a:t>Financiële instellingen</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23%</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241017477"/>
                  </a:ext>
                </a:extLst>
              </a:tr>
              <a:tr h="338086">
                <a:tc>
                  <a:txBody>
                    <a:bodyPr/>
                    <a:lstStyle/>
                    <a:p>
                      <a:pPr algn="l" fontAlgn="b"/>
                      <a:r>
                        <a:rPr lang="nl-NL" sz="1200" b="0" i="0" u="none" strike="noStrike">
                          <a:solidFill>
                            <a:srgbClr val="535353"/>
                          </a:solidFill>
                          <a:effectLst/>
                          <a:latin typeface="Calibri" panose="020F0502020204030204" pitchFamily="34" charset="0"/>
                        </a:rPr>
                        <a:t>Detailhandel (e-commerce)</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16%</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929425615"/>
                  </a:ext>
                </a:extLst>
              </a:tr>
              <a:tr h="338086">
                <a:tc>
                  <a:txBody>
                    <a:bodyPr/>
                    <a:lstStyle/>
                    <a:p>
                      <a:pPr algn="l" fontAlgn="b"/>
                      <a:r>
                        <a:rPr lang="nl-NL" sz="1200" b="0" i="0" u="none" strike="noStrike">
                          <a:solidFill>
                            <a:srgbClr val="535353"/>
                          </a:solidFill>
                          <a:effectLst/>
                          <a:latin typeface="Calibri" panose="020F0502020204030204" pitchFamily="34" charset="0"/>
                        </a:rPr>
                        <a:t>IT/Tech en Communicatie</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14%</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884113014"/>
                  </a:ext>
                </a:extLst>
              </a:tr>
              <a:tr h="338086">
                <a:tc>
                  <a:txBody>
                    <a:bodyPr/>
                    <a:lstStyle/>
                    <a:p>
                      <a:pPr algn="l" fontAlgn="b"/>
                      <a:r>
                        <a:rPr lang="nl-NL" sz="1200" b="0" i="0" u="none" strike="noStrike">
                          <a:solidFill>
                            <a:srgbClr val="535353"/>
                          </a:solidFill>
                          <a:effectLst/>
                          <a:latin typeface="Calibri" panose="020F0502020204030204" pitchFamily="34" charset="0"/>
                        </a:rPr>
                        <a:t>Transport en logistiek</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7%</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4"/>
                  </a:ext>
                </a:extLst>
              </a:tr>
              <a:tr h="338086">
                <a:tc>
                  <a:txBody>
                    <a:bodyPr/>
                    <a:lstStyle/>
                    <a:p>
                      <a:pPr algn="l" fontAlgn="b"/>
                      <a:r>
                        <a:rPr lang="nl-NL" sz="1100" b="0" i="0" u="none" strike="noStrike">
                          <a:solidFill>
                            <a:srgbClr val="000000"/>
                          </a:solidFill>
                          <a:effectLst/>
                          <a:latin typeface="Calibri" panose="020F0502020204030204" pitchFamily="34" charset="0"/>
                        </a:rPr>
                        <a:t>Gezondheids- en Welzijnszorg</a:t>
                      </a:r>
                      <a:endParaRPr lang="nl-NL" sz="11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6%</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5"/>
                  </a:ext>
                </a:extLst>
              </a:tr>
              <a:tr h="338086">
                <a:tc>
                  <a:txBody>
                    <a:bodyPr/>
                    <a:lstStyle/>
                    <a:p>
                      <a:pPr algn="l" fontAlgn="b"/>
                      <a:r>
                        <a:rPr lang="nl-NL" sz="1200" b="0" i="0" u="none" strike="noStrike">
                          <a:solidFill>
                            <a:srgbClr val="535353"/>
                          </a:solidFill>
                          <a:effectLst/>
                          <a:latin typeface="Calibri" panose="020F0502020204030204" pitchFamily="34" charset="0"/>
                        </a:rPr>
                        <a:t>Groothandel</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6%</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6"/>
                  </a:ext>
                </a:extLst>
              </a:tr>
              <a:tr h="338086">
                <a:tc>
                  <a:txBody>
                    <a:bodyPr/>
                    <a:lstStyle/>
                    <a:p>
                      <a:pPr algn="l" fontAlgn="b"/>
                      <a:r>
                        <a:rPr lang="nl-NL" sz="1200" b="0" i="0" u="none" strike="noStrike">
                          <a:solidFill>
                            <a:srgbClr val="000000"/>
                          </a:solidFill>
                          <a:effectLst/>
                          <a:latin typeface="Calibri" panose="020F0502020204030204" pitchFamily="34" charset="0"/>
                        </a:rPr>
                        <a:t>Bouwnijverheid</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5%</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489556904"/>
                  </a:ext>
                </a:extLst>
              </a:tr>
              <a:tr h="338086">
                <a:tc>
                  <a:txBody>
                    <a:bodyPr/>
                    <a:lstStyle/>
                    <a:p>
                      <a:pPr algn="l" fontAlgn="b"/>
                      <a:r>
                        <a:rPr lang="nl-NL" sz="1200" b="0" i="0" u="none" strike="noStrike">
                          <a:solidFill>
                            <a:srgbClr val="535353"/>
                          </a:solidFill>
                          <a:effectLst/>
                          <a:latin typeface="Calibri" panose="020F0502020204030204" pitchFamily="34" charset="0"/>
                        </a:rPr>
                        <a:t>Detailhandel (food &amp; agri)</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4%</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492557017"/>
                  </a:ext>
                </a:extLst>
              </a:tr>
              <a:tr h="338086">
                <a:tc>
                  <a:txBody>
                    <a:bodyPr/>
                    <a:lstStyle/>
                    <a:p>
                      <a:pPr algn="l" fontAlgn="b"/>
                      <a:r>
                        <a:rPr lang="nl-NL" sz="1200" b="0" i="0" u="none" strike="noStrike">
                          <a:solidFill>
                            <a:srgbClr val="535353"/>
                          </a:solidFill>
                          <a:effectLst/>
                          <a:latin typeface="Calibri" panose="020F0502020204030204" pitchFamily="34" charset="0"/>
                        </a:rPr>
                        <a:t>Horeca</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4%</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492288467"/>
                  </a:ext>
                </a:extLst>
              </a:tr>
              <a:tr h="338086">
                <a:tc>
                  <a:txBody>
                    <a:bodyPr/>
                    <a:lstStyle/>
                    <a:p>
                      <a:pPr algn="l" fontAlgn="b"/>
                      <a:r>
                        <a:rPr lang="nl-NL" sz="1200" b="0" i="0" u="none" strike="noStrike">
                          <a:solidFill>
                            <a:srgbClr val="535353"/>
                          </a:solidFill>
                          <a:effectLst/>
                          <a:latin typeface="Calibri" panose="020F0502020204030204" pitchFamily="34" charset="0"/>
                        </a:rPr>
                        <a:t>Nutsbedrijven</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ctr" defTabSz="914400" rtl="0" eaLnBrk="1" fontAlgn="b" latinLnBrk="0" hangingPunct="1"/>
                      <a:r>
                        <a:rPr lang="nl-NL" sz="1200" b="0" i="0" u="none" strike="noStrike" kern="1200">
                          <a:solidFill>
                            <a:srgbClr val="535353"/>
                          </a:solidFill>
                          <a:effectLst/>
                          <a:latin typeface="+mn-lt"/>
                          <a:ea typeface="+mn-ea"/>
                          <a:cs typeface="+mn-cs"/>
                        </a:rPr>
                        <a:t>3%</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736892363"/>
                  </a:ext>
                </a:extLst>
              </a:tr>
            </a:tbl>
          </a:graphicData>
        </a:graphic>
      </p:graphicFrame>
      <p:graphicFrame>
        <p:nvGraphicFramePr>
          <p:cNvPr id="13" name="Content Placeholder 9">
            <a:extLst>
              <a:ext uri="{FF2B5EF4-FFF2-40B4-BE49-F238E27FC236}">
                <a16:creationId xmlns:a16="http://schemas.microsoft.com/office/drawing/2014/main" id="{B11DE7EE-D8F5-490B-B2F2-38C71DDA4F10}"/>
              </a:ext>
            </a:extLst>
          </p:cNvPr>
          <p:cNvGraphicFramePr>
            <a:graphicFrameLocks noGrp="1"/>
          </p:cNvGraphicFramePr>
          <p:nvPr>
            <p:ph idx="17"/>
            <p:custDataLst>
              <p:tags r:id="rId2"/>
            </p:custDataLst>
            <p:extLst>
              <p:ext uri="{D42A27DB-BD31-4B8C-83A1-F6EECF244321}">
                <p14:modId xmlns:p14="http://schemas.microsoft.com/office/powerpoint/2010/main" val="3886167037"/>
              </p:ext>
            </p:extLst>
          </p:nvPr>
        </p:nvGraphicFramePr>
        <p:xfrm>
          <a:off x="6240463" y="1615857"/>
          <a:ext cx="5472114" cy="4103305"/>
        </p:xfrm>
        <a:graphic>
          <a:graphicData uri="http://schemas.openxmlformats.org/drawingml/2006/table">
            <a:tbl>
              <a:tblPr firstRow="1" bandRow="1">
                <a:tableStyleId>{69012ECD-51FC-41F1-AA8D-1B2483CD663E}</a:tableStyleId>
              </a:tblPr>
              <a:tblGrid>
                <a:gridCol w="2736057">
                  <a:extLst>
                    <a:ext uri="{9D8B030D-6E8A-4147-A177-3AD203B41FA5}">
                      <a16:colId xmlns:a16="http://schemas.microsoft.com/office/drawing/2014/main" val="312060655"/>
                    </a:ext>
                  </a:extLst>
                </a:gridCol>
                <a:gridCol w="2736057">
                  <a:extLst>
                    <a:ext uri="{9D8B030D-6E8A-4147-A177-3AD203B41FA5}">
                      <a16:colId xmlns:a16="http://schemas.microsoft.com/office/drawing/2014/main" val="191645823"/>
                    </a:ext>
                  </a:extLst>
                </a:gridCol>
              </a:tblGrid>
              <a:tr h="722445">
                <a:tc>
                  <a:txBody>
                    <a:bodyPr/>
                    <a:lstStyle/>
                    <a:p>
                      <a:r>
                        <a:rPr lang="nl-NL" sz="1400">
                          <a:latin typeface="+mn-lt"/>
                        </a:rPr>
                        <a:t>Sector</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kumimoji="0" lang="nl-NL" sz="1400" b="1" i="0" u="none" strike="noStrike" kern="1200" cap="none" spc="0" normalizeH="0" baseline="0" noProof="0">
                          <a:ln>
                            <a:noFill/>
                          </a:ln>
                          <a:solidFill>
                            <a:prstClr val="white"/>
                          </a:solidFill>
                          <a:effectLst/>
                          <a:uLnTx/>
                          <a:uFillTx/>
                          <a:latin typeface="+mn-lt"/>
                          <a:ea typeface="+mn-ea"/>
                          <a:cs typeface="+mn-cs"/>
                        </a:rPr>
                        <a:t>% (n=263)</a:t>
                      </a: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503553394"/>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Detailhandel (non-food)</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3%</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241017477"/>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Vastgoed</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3%</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929425615"/>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Advisering, onderzoek</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2%</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884113014"/>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Cultuur, sport en recreatie</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2%</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4"/>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Industrie</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1%</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5"/>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Onderwijs</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1%</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6"/>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Openbaar bestuur en overheid</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1%</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489556904"/>
                  </a:ext>
                </a:extLst>
              </a:tr>
              <a:tr h="338086">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Landbouw, bosbouw en visserij</a:t>
                      </a: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r>
                        <a:rPr lang="nl-NL" sz="1200" b="0" i="0" u="none" strike="noStrike" kern="1200">
                          <a:solidFill>
                            <a:srgbClr val="535353"/>
                          </a:solidFill>
                          <a:effectLst/>
                          <a:latin typeface="Calibri" panose="020F0502020204030204" pitchFamily="34" charset="0"/>
                          <a:ea typeface="+mn-ea"/>
                          <a:cs typeface="+mn-cs"/>
                        </a:rPr>
                        <a:t>0%</a:t>
                      </a: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492557017"/>
                  </a:ext>
                </a:extLst>
              </a:tr>
              <a:tr h="338086">
                <a:tc>
                  <a:txBody>
                    <a:bodyPr/>
                    <a:lstStyle/>
                    <a:p>
                      <a:pPr marL="0" algn="l" defTabSz="914400" rtl="0" eaLnBrk="1" fontAlgn="b" latinLnBrk="0" hangingPunct="1"/>
                      <a:endParaRPr lang="nl-NL" sz="1200" b="0" i="0" u="none" strike="noStrike" kern="1200">
                        <a:solidFill>
                          <a:srgbClr val="535353"/>
                        </a:solidFill>
                        <a:effectLst/>
                        <a:latin typeface="Calibri" panose="020F0502020204030204" pitchFamily="34" charset="0"/>
                        <a:ea typeface="+mn-ea"/>
                        <a:cs typeface="+mn-cs"/>
                      </a:endParaRP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endParaRPr lang="nl-NL" sz="1200" b="0" i="0" u="none" strike="noStrike" kern="1200">
                        <a:solidFill>
                          <a:srgbClr val="535353"/>
                        </a:solidFill>
                        <a:effectLst/>
                        <a:latin typeface="Calibri" panose="020F0502020204030204" pitchFamily="34" charset="0"/>
                        <a:ea typeface="+mn-ea"/>
                        <a:cs typeface="+mn-cs"/>
                      </a:endParaRP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492288467"/>
                  </a:ext>
                </a:extLst>
              </a:tr>
              <a:tr h="338086">
                <a:tc>
                  <a:txBody>
                    <a:bodyPr/>
                    <a:lstStyle/>
                    <a:p>
                      <a:pPr marL="0" algn="l" defTabSz="914400" rtl="0" eaLnBrk="1" fontAlgn="b" latinLnBrk="0" hangingPunct="1"/>
                      <a:endParaRPr lang="nl-NL" sz="1200" b="0" i="0" u="none" strike="noStrike" kern="1200">
                        <a:solidFill>
                          <a:srgbClr val="535353"/>
                        </a:solidFill>
                        <a:effectLst/>
                        <a:latin typeface="Calibri" panose="020F0502020204030204" pitchFamily="34" charset="0"/>
                        <a:ea typeface="+mn-ea"/>
                        <a:cs typeface="+mn-cs"/>
                      </a:endParaRPr>
                    </a:p>
                  </a:txBody>
                  <a:tcPr marL="6350" marR="6350" marT="6350" marB="0"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algn="l" defTabSz="914400" rtl="0" eaLnBrk="1" fontAlgn="b" latinLnBrk="0" hangingPunct="1"/>
                      <a:endParaRPr lang="nl-NL" sz="1200" b="0" i="0" u="none" strike="noStrike" kern="1200">
                        <a:solidFill>
                          <a:srgbClr val="535353"/>
                        </a:solidFill>
                        <a:effectLst/>
                        <a:latin typeface="Calibri" panose="020F0502020204030204" pitchFamily="34" charset="0"/>
                        <a:ea typeface="+mn-ea"/>
                        <a:cs typeface="+mn-cs"/>
                      </a:endParaRPr>
                    </a:p>
                  </a:txBody>
                  <a:tcPr marL="6350" marR="6350" marT="6350" marB="0"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736892363"/>
                  </a:ext>
                </a:extLst>
              </a:tr>
            </a:tbl>
          </a:graphicData>
        </a:graphic>
      </p:graphicFrame>
    </p:spTree>
    <p:extLst>
      <p:ext uri="{BB962C8B-B14F-4D97-AF65-F5344CB8AC3E}">
        <p14:creationId xmlns:p14="http://schemas.microsoft.com/office/powerpoint/2010/main" val="788999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494278" y="1697996"/>
            <a:ext cx="1764792" cy="4755292"/>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Naarmate internetbankieren populairder wordt, nemen de risico’s voor de cyberveiligheid toe, waardoor aanzienlijke kosten voor het beveiligen van informatie nodig zijn. </a:t>
            </a:r>
          </a:p>
          <a:p>
            <a:pPr marL="171450" indent="-171450">
              <a:spcAft>
                <a:spcPts val="100"/>
              </a:spcAft>
              <a:buFont typeface="Arial" panose="020B0604020202020204" pitchFamily="34" charset="0"/>
              <a:buChar char="•"/>
            </a:pPr>
            <a:r>
              <a:rPr lang="nl-NL" sz="900">
                <a:cs typeface="Arial" panose="020B0604020202020204" pitchFamily="34" charset="0"/>
              </a:rPr>
              <a:t>De voornaamste zorg van mijn bedrijf zijn veranderingen in de regelgeving en de naleving ervan, die tot gevolg hebben dat de nalevingskosten stijgen en de bedrijfsvoering ingewikkelder wordt.</a:t>
            </a:r>
          </a:p>
          <a:p>
            <a:pPr marL="171450" indent="-171450">
              <a:spcAft>
                <a:spcPts val="100"/>
              </a:spcAft>
              <a:buFont typeface="Arial" panose="020B0604020202020204" pitchFamily="34" charset="0"/>
              <a:buChar char="•"/>
            </a:pPr>
            <a:r>
              <a:rPr lang="nl-NL" sz="900">
                <a:cs typeface="Arial" panose="020B0604020202020204" pitchFamily="34" charset="0"/>
              </a:rPr>
              <a:t>Op dit moment zijn mijn grootste zorgen stijgende energiekosten en verstoringen in de toeleveringsketen, die kunnen leiden tot hogere prijzen voor onze producten en mogelijk een lagere vraag. </a:t>
            </a:r>
          </a:p>
          <a:p>
            <a:pPr marL="171450" indent="-171450">
              <a:spcAft>
                <a:spcPts val="100"/>
              </a:spcAft>
              <a:buFont typeface="Arial" panose="020B0604020202020204" pitchFamily="34" charset="0"/>
              <a:buChar char="•"/>
            </a:pPr>
            <a:r>
              <a:rPr lang="nl-NL" sz="900">
                <a:cs typeface="Arial" panose="020B0604020202020204" pitchFamily="34" charset="0"/>
              </a:rPr>
              <a:t>Bedrijfsprocessen moeten mogelijk veranderen als reactie op de groeiende vraag naar groene financiering en duurzame investeringen.</a:t>
            </a:r>
          </a:p>
          <a:p>
            <a:pPr marL="171450" indent="-171450">
              <a:spcAft>
                <a:spcPts val="100"/>
              </a:spcAft>
              <a:buFont typeface="Arial" panose="020B0604020202020204" pitchFamily="34" charset="0"/>
              <a:buChar char="•"/>
            </a:pPr>
            <a:r>
              <a:rPr lang="nl-NL" sz="900">
                <a:cs typeface="Arial" panose="020B0604020202020204" pitchFamily="34" charset="0"/>
              </a:rPr>
              <a:t> Stijgende rentetarieven maken aandelen minder aantrekkelijk en vergeleken met obligaties leidt dit tot een potentiële marktvertraging. </a:t>
            </a:r>
            <a:endParaRPr lang="nl-NL" sz="900" dirty="0">
              <a:cs typeface="Arial" panose="020B0604020202020204" pitchFamily="34" charset="0"/>
            </a:endParaRPr>
          </a:p>
        </p:txBody>
      </p:sp>
      <p:sp>
        <p:nvSpPr>
          <p:cNvPr id="45" name="TextBox 44"/>
          <p:cNvSpPr txBox="1"/>
          <p:nvPr/>
        </p:nvSpPr>
        <p:spPr>
          <a:xfrm>
            <a:off x="2384709" y="1697996"/>
            <a:ext cx="1764792" cy="4755290"/>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Lopende problemen met de wereldwijde gebeurtenissen leiden tot materiaaltekorten en vertragingen, het heeft invloed op voorraadniveaus en klanttevredenheid.</a:t>
            </a:r>
          </a:p>
          <a:p>
            <a:pPr marL="171450" indent="-171450">
              <a:spcAft>
                <a:spcPts val="100"/>
              </a:spcAft>
              <a:buFont typeface="Arial" panose="020B0604020202020204" pitchFamily="34" charset="0"/>
              <a:buChar char="•"/>
            </a:pPr>
            <a:r>
              <a:rPr lang="nl-NL" sz="900">
                <a:cs typeface="Arial" panose="020B0604020202020204" pitchFamily="34" charset="0"/>
              </a:rPr>
              <a:t>Strengere wetgeving inzake gegevensbescherming kan van invloed zijn op de manier waarop gegevens worden verwerkt en verwerkt. </a:t>
            </a:r>
          </a:p>
          <a:p>
            <a:pPr marL="171450" indent="-171450">
              <a:spcAft>
                <a:spcPts val="100"/>
              </a:spcAft>
              <a:buFont typeface="Arial" panose="020B0604020202020204" pitchFamily="34" charset="0"/>
              <a:buChar char="•"/>
            </a:pPr>
            <a:r>
              <a:rPr lang="nl-NL" sz="900">
                <a:cs typeface="Arial" panose="020B0604020202020204" pitchFamily="34" charset="0"/>
              </a:rPr>
              <a:t>Consumenten verwachten tegenwoordig snellere verzending, een flexibeler retourbeleid en een naadloze winkelervaring,waardoor e-commercebedrijven onder druk komen te staan om aan deze eisen te voldoen. Om concurrerend te blijven moeten retailers investeren </a:t>
            </a:r>
          </a:p>
          <a:p>
            <a:pPr marL="171450" indent="-171450">
              <a:spcAft>
                <a:spcPts val="100"/>
              </a:spcAft>
              <a:buFont typeface="Arial" panose="020B0604020202020204" pitchFamily="34" charset="0"/>
              <a:buChar char="•"/>
            </a:pPr>
            <a:r>
              <a:rPr lang="nl-NL" sz="900">
                <a:cs typeface="Arial" panose="020B0604020202020204" pitchFamily="34" charset="0"/>
              </a:rPr>
              <a:t>Stijgende ingrediëntkosten, vooral door inflatie, kunnen de winstmarges onder druk zetten. Als de prijzen niet worden aangepast, kan dit de winst en het klantenbehoud schaden. Veranderingen in handelsovereenkomsten, tarieven en buitenlands beleid kunnen van invloed zijn op de mondiale toeleveringsketens. </a:t>
            </a:r>
            <a:endParaRPr lang="nl-NL" sz="900" dirty="0">
              <a:cs typeface="Arial" panose="020B0604020202020204" pitchFamily="34" charset="0"/>
            </a:endParaRPr>
          </a:p>
        </p:txBody>
      </p:sp>
      <p:sp>
        <p:nvSpPr>
          <p:cNvPr id="50" name="TextBox 49"/>
          <p:cNvSpPr txBox="1"/>
          <p:nvPr/>
        </p:nvSpPr>
        <p:spPr>
          <a:xfrm>
            <a:off x="4275140" y="1697996"/>
            <a:ext cx="1764792" cy="4755290"/>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Het ethische gebruik van AI, vooral op gebieden als surveillance, strafrecht en aanwervingspraktijken, is een groeiend probleem. Misbruik van AI kan leiden tot discriminatie, vooroordelen en schendingen van de privacy. </a:t>
            </a:r>
          </a:p>
          <a:p>
            <a:pPr marL="171450" indent="-171450">
              <a:spcAft>
                <a:spcPts val="100"/>
              </a:spcAft>
              <a:buFont typeface="Arial" panose="020B0604020202020204" pitchFamily="34" charset="0"/>
              <a:buChar char="•"/>
            </a:pPr>
            <a:r>
              <a:rPr lang="nl-NL" sz="900">
                <a:cs typeface="Arial" panose="020B0604020202020204" pitchFamily="34" charset="0"/>
              </a:rPr>
              <a:t>Toenemende cyberdreigingen zoals ransomware en phishing-aanvallen brengen de IT-infrastructuur in gevaar, waardoor robuustere beveiligingsmaatregelen en mogelijk hogere uitgaven nodig zijn. </a:t>
            </a:r>
          </a:p>
          <a:p>
            <a:pPr marL="171450" indent="-171450">
              <a:spcAft>
                <a:spcPts val="100"/>
              </a:spcAft>
              <a:buFont typeface="Arial" panose="020B0604020202020204" pitchFamily="34" charset="0"/>
              <a:buChar char="•"/>
            </a:pPr>
            <a:r>
              <a:rPr lang="nl-NL" sz="900">
                <a:cs typeface="Arial" panose="020B0604020202020204" pitchFamily="34" charset="0"/>
              </a:rPr>
              <a:t>Bedrijven zullen snel moeten innoveren en sterke marktposities moeten opbouwen om concurrerend te blijven. </a:t>
            </a:r>
          </a:p>
          <a:p>
            <a:pPr marL="171450" indent="-171450">
              <a:spcAft>
                <a:spcPts val="100"/>
              </a:spcAft>
              <a:buFont typeface="Arial" panose="020B0604020202020204" pitchFamily="34" charset="0"/>
              <a:buChar char="•"/>
            </a:pPr>
            <a:r>
              <a:rPr lang="nl-NL" sz="900">
                <a:cs typeface="Arial" panose="020B0604020202020204" pitchFamily="34" charset="0"/>
              </a:rPr>
              <a:t>Een tekort aan geschoolde IT-professionals, wat leidt tot meer concurrentie om talent en hogere lonen, wat gevolgen heeft voor de operationele budgetten. </a:t>
            </a:r>
          </a:p>
          <a:p>
            <a:pPr marL="171450" indent="-171450">
              <a:spcAft>
                <a:spcPts val="100"/>
              </a:spcAft>
              <a:buFont typeface="Arial" panose="020B0604020202020204" pitchFamily="34" charset="0"/>
              <a:buChar char="•"/>
            </a:pPr>
            <a:r>
              <a:rPr lang="nl-NL" sz="900">
                <a:cs typeface="Arial" panose="020B0604020202020204" pitchFamily="34" charset="0"/>
              </a:rPr>
              <a:t>De stijgende inflatie zet de winstmarges onder druk en dwingt ons om prijsstrategieën en kostenbeheersing te heroverwegen. </a:t>
            </a:r>
          </a:p>
        </p:txBody>
      </p:sp>
      <p:sp>
        <p:nvSpPr>
          <p:cNvPr id="55" name="TextBox 54"/>
          <p:cNvSpPr txBox="1"/>
          <p:nvPr/>
        </p:nvSpPr>
        <p:spPr>
          <a:xfrm>
            <a:off x="6165571" y="1697996"/>
            <a:ext cx="1764792" cy="4755290"/>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Een gebrek aan beschikbare chauffeurs kan leiden tot problemen bij het voldoen aan de vraag, vertragingen en hogere lonen om personeel te werven. </a:t>
            </a:r>
          </a:p>
          <a:p>
            <a:pPr marL="171450" indent="-171450">
              <a:spcAft>
                <a:spcPts val="100"/>
              </a:spcAft>
              <a:buFont typeface="Arial" panose="020B0604020202020204" pitchFamily="34" charset="0"/>
              <a:buChar char="•"/>
            </a:pPr>
            <a:r>
              <a:rPr lang="nl-NL" sz="900">
                <a:cs typeface="Arial" panose="020B0604020202020204" pitchFamily="34" charset="0"/>
              </a:rPr>
              <a:t>Stijgende brandstofprijzen drijven de operationele kosten op, waardoor de winstmarges mogelijk afnemen. </a:t>
            </a:r>
          </a:p>
          <a:p>
            <a:pPr marL="171450" indent="-171450">
              <a:spcAft>
                <a:spcPts val="100"/>
              </a:spcAft>
              <a:buFont typeface="Arial" panose="020B0604020202020204" pitchFamily="34" charset="0"/>
              <a:buChar char="•"/>
            </a:pPr>
            <a:r>
              <a:rPr lang="nl-NL" sz="900">
                <a:cs typeface="Arial" panose="020B0604020202020204" pitchFamily="34" charset="0"/>
              </a:rPr>
              <a:t>Wereldwijde olieprijzen zijn volatiel geweest, die de brandstofkosten voor transport hebben beïnvloed, en onze hogere operationele kosten kunnen de winstmarges verlagen en leiden tot verhoogde verzendtarieven. </a:t>
            </a:r>
          </a:p>
          <a:p>
            <a:pPr marL="171450" indent="-171450">
              <a:spcAft>
                <a:spcPts val="100"/>
              </a:spcAft>
              <a:buFont typeface="Arial" panose="020B0604020202020204" pitchFamily="34" charset="0"/>
              <a:buChar char="•"/>
            </a:pPr>
            <a:r>
              <a:rPr lang="nl-NL" sz="900">
                <a:cs typeface="Arial" panose="020B0604020202020204" pitchFamily="34" charset="0"/>
              </a:rPr>
              <a:t>Kwesties als politieke conflicten, extreem weer en onverwachte situaties zoals pandemieën verstoren de uitvoering en beïnvloeden de betrouwbaarheid van ons handelen. </a:t>
            </a:r>
          </a:p>
          <a:p>
            <a:pPr marL="171450" indent="-171450">
              <a:spcAft>
                <a:spcPts val="100"/>
              </a:spcAft>
              <a:buFont typeface="Arial" panose="020B0604020202020204" pitchFamily="34" charset="0"/>
              <a:buChar char="•"/>
            </a:pPr>
            <a:r>
              <a:rPr lang="nl-NL" sz="900">
                <a:cs typeface="Arial" panose="020B0604020202020204" pitchFamily="34" charset="0"/>
              </a:rPr>
              <a:t>Toenemende emissienormen en veiligheidsvoorschriften zijn actuele zorgen die leiden tot hogere kosten en de noodzaak van investeringen in technologie en opleiding van personeel. </a:t>
            </a:r>
          </a:p>
        </p:txBody>
      </p:sp>
      <p:sp>
        <p:nvSpPr>
          <p:cNvPr id="28" name="TextBox 27"/>
          <p:cNvSpPr txBox="1"/>
          <p:nvPr/>
        </p:nvSpPr>
        <p:spPr>
          <a:xfrm>
            <a:off x="9946431" y="1697996"/>
            <a:ext cx="1764792" cy="4755292"/>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De onvoorspelbaarheid van de energieprijzen, veranderingen in de regelgeving, duurzaamheids-doelstellingen, bedreigingen voor de cyberveiligheid en upgrades van de infrastructuur behoren tot de belangrijkste problemen. </a:t>
            </a:r>
          </a:p>
          <a:p>
            <a:pPr marL="171450" indent="-171450">
              <a:spcAft>
                <a:spcPts val="100"/>
              </a:spcAft>
              <a:buFont typeface="Arial" panose="020B0604020202020204" pitchFamily="34" charset="0"/>
              <a:buChar char="•"/>
            </a:pPr>
            <a:r>
              <a:rPr lang="nl-NL" sz="900">
                <a:cs typeface="Arial" panose="020B0604020202020204" pitchFamily="34" charset="0"/>
              </a:rPr>
              <a:t>Economische schommelingen hebben invloed op onze beschikbaarheid van financiering en de levensvatbaarheid van het project, wat leidt tot een onvoorspelbare workflow. </a:t>
            </a:r>
          </a:p>
          <a:p>
            <a:pPr marL="171450" indent="-171450">
              <a:spcAft>
                <a:spcPts val="100"/>
              </a:spcAft>
              <a:buFont typeface="Arial" panose="020B0604020202020204" pitchFamily="34" charset="0"/>
              <a:buChar char="•"/>
            </a:pPr>
            <a:r>
              <a:rPr lang="nl-NL" sz="900">
                <a:cs typeface="Arial" panose="020B0604020202020204" pitchFamily="34" charset="0"/>
              </a:rPr>
              <a:t>De economische trends op de lange termijn kunnen worden beïnvloed door de groeiende vraag naar huurwoningen naarmate de kosten voor eigenwoningbezit stijgen. </a:t>
            </a:r>
          </a:p>
          <a:p>
            <a:pPr marL="171450" indent="-171450">
              <a:spcAft>
                <a:spcPts val="100"/>
              </a:spcAft>
              <a:buFont typeface="Arial" panose="020B0604020202020204" pitchFamily="34" charset="0"/>
              <a:buChar char="•"/>
            </a:pPr>
            <a:r>
              <a:rPr lang="nl-NL" sz="900">
                <a:cs typeface="Arial" panose="020B0604020202020204" pitchFamily="34" charset="0"/>
              </a:rPr>
              <a:t>Omdat de reisregels en het belastingbeleid voortdurend evolueren, kunnen onze activiteiten te maken krijgen met verstoringen die de bezettingsgraad en de inkomsten kunnen verlagen.</a:t>
            </a:r>
          </a:p>
          <a:p>
            <a:pPr marL="171450" indent="-171450">
              <a:spcAft>
                <a:spcPts val="100"/>
              </a:spcAft>
              <a:buFont typeface="Arial" panose="020B0604020202020204" pitchFamily="34" charset="0"/>
              <a:buChar char="•"/>
            </a:pPr>
            <a:r>
              <a:rPr lang="nl-NL" sz="900">
                <a:cs typeface="Arial" panose="020B0604020202020204" pitchFamily="34" charset="0"/>
              </a:rPr>
              <a:t>De sector maakt zich vooral zorgen over de gevolgen van de hoge inflatie en stijgende importbelastingen uit andere landen. </a:t>
            </a:r>
          </a:p>
          <a:p>
            <a:pPr marL="171450" indent="-171450">
              <a:spcAft>
                <a:spcPts val="100"/>
              </a:spcAft>
              <a:buFont typeface="Arial" panose="020B0604020202020204" pitchFamily="34" charset="0"/>
              <a:buChar char="•"/>
            </a:pPr>
            <a:endParaRPr lang="nl-NL" sz="900">
              <a:cs typeface="Arial" panose="020B0604020202020204" pitchFamily="34" charset="0"/>
            </a:endParaRPr>
          </a:p>
        </p:txBody>
      </p:sp>
      <p:sp>
        <p:nvSpPr>
          <p:cNvPr id="60" name="TextBox 59"/>
          <p:cNvSpPr txBox="1"/>
          <p:nvPr/>
        </p:nvSpPr>
        <p:spPr>
          <a:xfrm>
            <a:off x="8056002" y="1697995"/>
            <a:ext cx="1764792" cy="4559105"/>
          </a:xfrm>
          <a:prstGeom prst="rect">
            <a:avLst/>
          </a:prstGeom>
          <a:noFill/>
        </p:spPr>
        <p:txBody>
          <a:bodyPr wrap="square" rtlCol="0">
            <a:noAutofit/>
          </a:bodyPr>
          <a:lstStyle/>
          <a:p>
            <a:pPr marL="171450" indent="-171450">
              <a:spcAft>
                <a:spcPts val="100"/>
              </a:spcAft>
              <a:buFont typeface="Arial" panose="020B0604020202020204" pitchFamily="34" charset="0"/>
              <a:buChar char="•"/>
            </a:pPr>
            <a:r>
              <a:rPr lang="nl-NL" sz="900">
                <a:cs typeface="Arial" panose="020B0604020202020204" pitchFamily="34" charset="0"/>
              </a:rPr>
              <a:t>Er zijn verschillende zorgen die een belangrijke rol spelen in de wereld van vandaag, zoals de klimaatverandering die negatieve gevolgen heeft en de wereldoorlog die een uitwerking heeft op het onderwijssysteem. </a:t>
            </a:r>
          </a:p>
          <a:p>
            <a:pPr marL="171450" indent="-171450">
              <a:spcAft>
                <a:spcPts val="100"/>
              </a:spcAft>
              <a:buFont typeface="Arial" panose="020B0604020202020204" pitchFamily="34" charset="0"/>
              <a:buChar char="•"/>
            </a:pPr>
            <a:r>
              <a:rPr lang="nl-NL" sz="900">
                <a:cs typeface="Arial" panose="020B0604020202020204" pitchFamily="34" charset="0"/>
              </a:rPr>
              <a:t>De gezondheidszorgsector kampt momenteel met kritieke personeelstekorten.</a:t>
            </a:r>
          </a:p>
          <a:p>
            <a:pPr marL="171450" indent="-171450">
              <a:spcAft>
                <a:spcPts val="100"/>
              </a:spcAft>
              <a:buFont typeface="Arial" panose="020B0604020202020204" pitchFamily="34" charset="0"/>
              <a:buChar char="•"/>
            </a:pPr>
            <a:r>
              <a:rPr lang="nl-NL" sz="900">
                <a:cs typeface="Arial" panose="020B0604020202020204" pitchFamily="34" charset="0"/>
              </a:rPr>
              <a:t>Zorgverzekeringen verhogen de kosten en ook beleid en regelgeving.</a:t>
            </a:r>
          </a:p>
          <a:p>
            <a:pPr marL="171450" indent="-171450">
              <a:spcAft>
                <a:spcPts val="100"/>
              </a:spcAft>
              <a:buFont typeface="Arial" panose="020B0604020202020204" pitchFamily="34" charset="0"/>
              <a:buChar char="•"/>
            </a:pPr>
            <a:r>
              <a:rPr lang="nl-NL" sz="900">
                <a:cs typeface="Arial" panose="020B0604020202020204" pitchFamily="34" charset="0"/>
              </a:rPr>
              <a:t>Naarmate bedrijven steeds afhankelijker worden van digitale platforms, worden ze kwetsbaarder voor cyberaanvallen, datalekken en ransomware. </a:t>
            </a:r>
          </a:p>
          <a:p>
            <a:pPr marL="171450" indent="-171450">
              <a:spcAft>
                <a:spcPts val="100"/>
              </a:spcAft>
              <a:buFont typeface="Arial" panose="020B0604020202020204" pitchFamily="34" charset="0"/>
              <a:buChar char="•"/>
            </a:pPr>
            <a:r>
              <a:rPr lang="nl-NL" sz="900">
                <a:cs typeface="Arial" panose="020B0604020202020204" pitchFamily="34" charset="0"/>
              </a:rPr>
              <a:t>Duurzaamheidswetgeving kan operationele processen verstoren. </a:t>
            </a:r>
          </a:p>
        </p:txBody>
      </p:sp>
      <p:sp>
        <p:nvSpPr>
          <p:cNvPr id="19458" name="Title 1"/>
          <p:cNvSpPr>
            <a:spLocks noGrp="1"/>
          </p:cNvSpPr>
          <p:nvPr>
            <p:ph type="title"/>
          </p:nvPr>
        </p:nvSpPr>
        <p:spPr/>
        <p:txBody>
          <a:bodyPr/>
          <a:lstStyle/>
          <a:p>
            <a:r>
              <a:rPr lang="nl-NL" altLang="en-US" dirty="0">
                <a:solidFill>
                  <a:schemeClr val="bg2"/>
                </a:solidFill>
              </a:rPr>
              <a:t>Quotes per sector - </a:t>
            </a:r>
            <a:r>
              <a:rPr lang="nl-NL" dirty="0"/>
              <a:t>actuele zorgen binnen de sector en verwachte impact daarvan</a:t>
            </a:r>
            <a:br>
              <a:rPr lang="LID4096" dirty="0"/>
            </a:br>
            <a:endParaRPr lang="nl-NL" altLang="en-US" dirty="0">
              <a:solidFill>
                <a:schemeClr val="bg2"/>
              </a:solidFill>
            </a:endParaRPr>
          </a:p>
        </p:txBody>
      </p:sp>
      <p:sp>
        <p:nvSpPr>
          <p:cNvPr id="7" name="Rectangle 6"/>
          <p:cNvSpPr/>
          <p:nvPr/>
        </p:nvSpPr>
        <p:spPr bwMode="ltGray">
          <a:xfrm>
            <a:off x="479376" y="1697996"/>
            <a:ext cx="1794597" cy="475529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21" name="Rectangle 20"/>
          <p:cNvSpPr/>
          <p:nvPr/>
        </p:nvSpPr>
        <p:spPr bwMode="ltGray">
          <a:xfrm>
            <a:off x="479376" y="1356869"/>
            <a:ext cx="1794597" cy="346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200" b="1">
                <a:solidFill>
                  <a:prstClr val="white"/>
                </a:solidFill>
              </a:rPr>
              <a:t>Financiële instellingen</a:t>
            </a:r>
          </a:p>
        </p:txBody>
      </p:sp>
      <p:sp>
        <p:nvSpPr>
          <p:cNvPr id="46" name="Rectangle 45"/>
          <p:cNvSpPr/>
          <p:nvPr/>
        </p:nvSpPr>
        <p:spPr bwMode="ltGray">
          <a:xfrm>
            <a:off x="2369807" y="1697996"/>
            <a:ext cx="1794597" cy="475529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64" name="Rectangle 63"/>
          <p:cNvSpPr/>
          <p:nvPr/>
        </p:nvSpPr>
        <p:spPr bwMode="ltGray">
          <a:xfrm>
            <a:off x="2369807" y="1356869"/>
            <a:ext cx="1794597" cy="34648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200" b="1">
                <a:solidFill>
                  <a:prstClr val="white"/>
                </a:solidFill>
              </a:rPr>
              <a:t>Detailhandel </a:t>
            </a:r>
          </a:p>
          <a:p>
            <a:pPr algn="ctr"/>
            <a:r>
              <a:rPr lang="nl-NL" sz="1200" b="1">
                <a:solidFill>
                  <a:prstClr val="white"/>
                </a:solidFill>
              </a:rPr>
              <a:t>(E-commerce)</a:t>
            </a:r>
          </a:p>
        </p:txBody>
      </p:sp>
      <p:sp>
        <p:nvSpPr>
          <p:cNvPr id="51" name="Rectangle 50"/>
          <p:cNvSpPr/>
          <p:nvPr/>
        </p:nvSpPr>
        <p:spPr bwMode="ltGray">
          <a:xfrm>
            <a:off x="4260238" y="1697996"/>
            <a:ext cx="1794597" cy="475529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65" name="Rectangle 64"/>
          <p:cNvSpPr/>
          <p:nvPr/>
        </p:nvSpPr>
        <p:spPr bwMode="ltGray">
          <a:xfrm>
            <a:off x="4260238" y="1356869"/>
            <a:ext cx="1794597" cy="34648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200" b="1">
                <a:solidFill>
                  <a:prstClr val="white"/>
                </a:solidFill>
              </a:rPr>
              <a:t>IT/Tech en Communicatie</a:t>
            </a:r>
          </a:p>
        </p:txBody>
      </p:sp>
      <p:sp>
        <p:nvSpPr>
          <p:cNvPr id="56" name="Rectangle 55"/>
          <p:cNvSpPr/>
          <p:nvPr/>
        </p:nvSpPr>
        <p:spPr bwMode="ltGray">
          <a:xfrm>
            <a:off x="6150669" y="1697996"/>
            <a:ext cx="1794597" cy="4755290"/>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66" name="Rectangle 65"/>
          <p:cNvSpPr/>
          <p:nvPr/>
        </p:nvSpPr>
        <p:spPr bwMode="ltGray">
          <a:xfrm>
            <a:off x="6150669" y="1356869"/>
            <a:ext cx="1794597" cy="3464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200" b="1">
                <a:solidFill>
                  <a:prstClr val="white"/>
                </a:solidFill>
              </a:rPr>
              <a:t>Transport en logistiek</a:t>
            </a:r>
          </a:p>
        </p:txBody>
      </p:sp>
      <p:sp>
        <p:nvSpPr>
          <p:cNvPr id="61" name="Rectangle 60"/>
          <p:cNvSpPr/>
          <p:nvPr/>
        </p:nvSpPr>
        <p:spPr bwMode="ltGray">
          <a:xfrm>
            <a:off x="8041100" y="1697996"/>
            <a:ext cx="1794597" cy="4755292"/>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67" name="Rectangle 66"/>
          <p:cNvSpPr/>
          <p:nvPr/>
        </p:nvSpPr>
        <p:spPr bwMode="ltGray">
          <a:xfrm>
            <a:off x="8041100" y="1356869"/>
            <a:ext cx="1794597" cy="3464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fontAlgn="b"/>
            <a:r>
              <a:rPr lang="nl-NL" sz="1200" b="0" i="0" u="none" strike="noStrike">
                <a:solidFill>
                  <a:srgbClr val="535353"/>
                </a:solidFill>
                <a:effectLst/>
                <a:latin typeface="Calibri" panose="020F0502020204030204" pitchFamily="34" charset="0"/>
              </a:rPr>
              <a:t>Gezondheid en welvaart</a:t>
            </a:r>
          </a:p>
        </p:txBody>
      </p:sp>
      <p:sp>
        <p:nvSpPr>
          <p:cNvPr id="27" name="Rectangle 26"/>
          <p:cNvSpPr/>
          <p:nvPr/>
        </p:nvSpPr>
        <p:spPr bwMode="ltGray">
          <a:xfrm>
            <a:off x="9931529" y="1697995"/>
            <a:ext cx="1794597" cy="4755291"/>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solidFill>
                <a:prstClr val="white"/>
              </a:solidFill>
            </a:endParaRPr>
          </a:p>
        </p:txBody>
      </p:sp>
      <p:sp>
        <p:nvSpPr>
          <p:cNvPr id="31" name="Rectangle 30">
            <a:extLst>
              <a:ext uri="{FF2B5EF4-FFF2-40B4-BE49-F238E27FC236}">
                <a16:creationId xmlns:a16="http://schemas.microsoft.com/office/drawing/2014/main" id="{D0F32B99-3168-497E-A727-AE705DA2CEAD}"/>
              </a:ext>
            </a:extLst>
          </p:cNvPr>
          <p:cNvSpPr/>
          <p:nvPr/>
        </p:nvSpPr>
        <p:spPr bwMode="ltGray">
          <a:xfrm>
            <a:off x="9931529" y="1356869"/>
            <a:ext cx="1794597" cy="3464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200" b="1">
                <a:solidFill>
                  <a:prstClr val="white"/>
                </a:solidFill>
              </a:rPr>
              <a:t>Overige sectoren</a:t>
            </a:r>
          </a:p>
        </p:txBody>
      </p:sp>
    </p:spTree>
    <p:extLst>
      <p:ext uri="{BB962C8B-B14F-4D97-AF65-F5344CB8AC3E}">
        <p14:creationId xmlns:p14="http://schemas.microsoft.com/office/powerpoint/2010/main" val="19989797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BD4EE2-5BA4-9A50-4773-CF41F2F01B3D}"/>
              </a:ext>
            </a:extLst>
          </p:cNvPr>
          <p:cNvSpPr>
            <a:spLocks noGrp="1"/>
          </p:cNvSpPr>
          <p:nvPr>
            <p:ph type="sldNum" sz="quarter" idx="4294967295"/>
          </p:nvPr>
        </p:nvSpPr>
        <p:spPr>
          <a:xfrm>
            <a:off x="11712575" y="6453188"/>
            <a:ext cx="479425" cy="404812"/>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FF9B0DE-3FEB-4AA0-B465-B80EF7C1333D}" type="slidenum">
              <a:rPr kumimoji="0" lang="nl-NL" sz="1000" b="0" i="0" u="none" strike="noStrike" kern="1200" cap="none" spc="0" normalizeH="0" baseline="0" noProof="0" smtClean="0">
                <a:ln>
                  <a:noFill/>
                </a:ln>
                <a:solidFill>
                  <a:srgbClr val="535353"/>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nl-NL" sz="1000" b="0" i="0" u="none" strike="noStrike" kern="1200" cap="none" spc="0" normalizeH="0" baseline="0" noProof="0">
              <a:ln>
                <a:noFill/>
              </a:ln>
              <a:solidFill>
                <a:srgbClr val="535353"/>
              </a:solidFill>
              <a:effectLst/>
              <a:uLnTx/>
              <a:uFillTx/>
              <a:latin typeface="Calibri"/>
              <a:ea typeface="+mn-ea"/>
              <a:cs typeface="+mn-cs"/>
            </a:endParaRPr>
          </a:p>
        </p:txBody>
      </p:sp>
    </p:spTree>
    <p:extLst>
      <p:ext uri="{BB962C8B-B14F-4D97-AF65-F5344CB8AC3E}">
        <p14:creationId xmlns:p14="http://schemas.microsoft.com/office/powerpoint/2010/main" val="4205206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B1EB5663-E6E9-5127-35E5-85476943ECC0}"/>
              </a:ext>
            </a:extLst>
          </p:cNvPr>
          <p:cNvSpPr txBox="1"/>
          <p:nvPr/>
        </p:nvSpPr>
        <p:spPr bwMode="gray">
          <a:xfrm>
            <a:off x="4258448" y="3386570"/>
            <a:ext cx="869913" cy="461665"/>
          </a:xfrm>
          <a:prstGeom prst="rect">
            <a:avLst/>
          </a:prstGeom>
          <a:noFill/>
        </p:spPr>
        <p:txBody>
          <a:bodyPr wrap="square">
            <a:spAutoFit/>
          </a:bodyPr>
          <a:lstStyle/>
          <a:p>
            <a:pPr algn="ctr"/>
            <a:r>
              <a:rPr lang="nl-NL" sz="2400">
                <a:solidFill>
                  <a:schemeClr val="tx1"/>
                </a:solidFill>
              </a:rPr>
              <a:t>85</a:t>
            </a:r>
            <a:r>
              <a:rPr lang="nl-NL">
                <a:solidFill>
                  <a:schemeClr val="tx1"/>
                </a:solidFill>
              </a:rPr>
              <a:t>%</a:t>
            </a:r>
            <a:endParaRPr lang="nl-NL"/>
          </a:p>
        </p:txBody>
      </p:sp>
      <p:graphicFrame>
        <p:nvGraphicFramePr>
          <p:cNvPr id="32" name="Content Placeholder 50">
            <a:extLst>
              <a:ext uri="{FF2B5EF4-FFF2-40B4-BE49-F238E27FC236}">
                <a16:creationId xmlns:a16="http://schemas.microsoft.com/office/drawing/2014/main" id="{EFA2AE7E-C42A-E4C7-FC0B-2BF3B50A7C86}"/>
              </a:ext>
            </a:extLst>
          </p:cNvPr>
          <p:cNvGraphicFramePr>
            <a:graphicFrameLocks/>
          </p:cNvGraphicFramePr>
          <p:nvPr>
            <p:extLst>
              <p:ext uri="{D42A27DB-BD31-4B8C-83A1-F6EECF244321}">
                <p14:modId xmlns:p14="http://schemas.microsoft.com/office/powerpoint/2010/main" val="2130129822"/>
              </p:ext>
            </p:extLst>
          </p:nvPr>
        </p:nvGraphicFramePr>
        <p:xfrm>
          <a:off x="108135" y="1467292"/>
          <a:ext cx="5377556" cy="41998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ontent Placeholder 50">
            <a:extLst>
              <a:ext uri="{FF2B5EF4-FFF2-40B4-BE49-F238E27FC236}">
                <a16:creationId xmlns:a16="http://schemas.microsoft.com/office/drawing/2014/main" id="{8EE985E3-E928-A046-DB97-7F437F747E08}"/>
              </a:ext>
            </a:extLst>
          </p:cNvPr>
          <p:cNvGraphicFramePr>
            <a:graphicFrameLocks/>
          </p:cNvGraphicFramePr>
          <p:nvPr>
            <p:extLst>
              <p:ext uri="{D42A27DB-BD31-4B8C-83A1-F6EECF244321}">
                <p14:modId xmlns:p14="http://schemas.microsoft.com/office/powerpoint/2010/main" val="2383500761"/>
              </p:ext>
            </p:extLst>
          </p:nvPr>
        </p:nvGraphicFramePr>
        <p:xfrm>
          <a:off x="3922120" y="2583229"/>
          <a:ext cx="2474512" cy="195235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3">
            <a:extLst>
              <a:ext uri="{FF2B5EF4-FFF2-40B4-BE49-F238E27FC236}">
                <a16:creationId xmlns:a16="http://schemas.microsoft.com/office/drawing/2014/main" id="{AAF37E0A-651D-4F2E-43F3-0BB38E4ED3DC}"/>
              </a:ext>
            </a:extLst>
          </p:cNvPr>
          <p:cNvSpPr txBox="1">
            <a:spLocks/>
          </p:cNvSpPr>
          <p:nvPr/>
        </p:nvSpPr>
        <p:spPr bwMode="gray">
          <a:xfrm>
            <a:off x="4080178" y="2668681"/>
            <a:ext cx="1414584"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pPr algn="ctr"/>
            <a:r>
              <a:rPr lang="nl-NL" sz="1200" i="1" dirty="0">
                <a:solidFill>
                  <a:schemeClr val="tx1"/>
                </a:solidFill>
              </a:rPr>
              <a:t>Verwachting 2024* </a:t>
            </a:r>
          </a:p>
        </p:txBody>
      </p:sp>
      <p:sp>
        <p:nvSpPr>
          <p:cNvPr id="10" name="Rectangle 9">
            <a:extLst>
              <a:ext uri="{FF2B5EF4-FFF2-40B4-BE49-F238E27FC236}">
                <a16:creationId xmlns:a16="http://schemas.microsoft.com/office/drawing/2014/main" id="{160D53CD-B9A5-B196-20BC-36257A1D3E5A}"/>
              </a:ext>
            </a:extLst>
          </p:cNvPr>
          <p:cNvSpPr/>
          <p:nvPr/>
        </p:nvSpPr>
        <p:spPr bwMode="gray">
          <a:xfrm>
            <a:off x="3849228" y="2668681"/>
            <a:ext cx="1688351" cy="1674720"/>
          </a:xfrm>
          <a:prstGeom prst="rect">
            <a:avLst/>
          </a:prstGeom>
          <a:solidFill>
            <a:srgbClr val="FFFFFF">
              <a:alpha val="50196"/>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3" name="Slide Number Placeholder 2">
            <a:extLst>
              <a:ext uri="{FF2B5EF4-FFF2-40B4-BE49-F238E27FC236}">
                <a16:creationId xmlns:a16="http://schemas.microsoft.com/office/drawing/2014/main" id="{B9AFC473-E891-B495-DD7C-563C6CF34FBD}"/>
              </a:ext>
            </a:extLst>
          </p:cNvPr>
          <p:cNvSpPr>
            <a:spLocks noGrp="1"/>
          </p:cNvSpPr>
          <p:nvPr>
            <p:ph type="sldNum" sz="quarter" idx="12"/>
          </p:nvPr>
        </p:nvSpPr>
        <p:spPr/>
        <p:txBody>
          <a:bodyPr/>
          <a:lstStyle/>
          <a:p>
            <a:fld id="{8FF9B0DE-3FEB-4AA0-B465-B80EF7C1333D}" type="slidenum">
              <a:rPr lang="nl-NL" smtClean="0"/>
              <a:t>5</a:t>
            </a:fld>
            <a:endParaRPr lang="nl-NL"/>
          </a:p>
        </p:txBody>
      </p:sp>
      <p:sp>
        <p:nvSpPr>
          <p:cNvPr id="4" name="Text Placeholder 3">
            <a:extLst>
              <a:ext uri="{FF2B5EF4-FFF2-40B4-BE49-F238E27FC236}">
                <a16:creationId xmlns:a16="http://schemas.microsoft.com/office/drawing/2014/main" id="{087F1024-216E-F2C1-7679-A885F573B04F}"/>
              </a:ext>
            </a:extLst>
          </p:cNvPr>
          <p:cNvSpPr>
            <a:spLocks noGrp="1"/>
          </p:cNvSpPr>
          <p:nvPr>
            <p:ph type="body" sz="quarter" idx="15"/>
          </p:nvPr>
        </p:nvSpPr>
        <p:spPr>
          <a:xfrm>
            <a:off x="460326" y="1528763"/>
            <a:ext cx="7416849" cy="288000"/>
          </a:xfrm>
        </p:spPr>
        <p:txBody>
          <a:bodyPr/>
          <a:lstStyle/>
          <a:p>
            <a:r>
              <a:rPr lang="nl-NL"/>
              <a:t>Verwachtingen 2025</a:t>
            </a:r>
          </a:p>
        </p:txBody>
      </p:sp>
      <p:sp>
        <p:nvSpPr>
          <p:cNvPr id="5" name="Title 4">
            <a:extLst>
              <a:ext uri="{FF2B5EF4-FFF2-40B4-BE49-F238E27FC236}">
                <a16:creationId xmlns:a16="http://schemas.microsoft.com/office/drawing/2014/main" id="{DA8A6D77-6A83-09ED-F5A2-A093A8AC9BB5}"/>
              </a:ext>
            </a:extLst>
          </p:cNvPr>
          <p:cNvSpPr>
            <a:spLocks noGrp="1"/>
          </p:cNvSpPr>
          <p:nvPr>
            <p:ph type="title"/>
          </p:nvPr>
        </p:nvSpPr>
        <p:spPr>
          <a:xfrm>
            <a:off x="479425" y="404812"/>
            <a:ext cx="9360000" cy="720000"/>
          </a:xfrm>
        </p:spPr>
        <p:txBody>
          <a:bodyPr/>
          <a:lstStyle/>
          <a:p>
            <a:r>
              <a:rPr lang="nl-NL"/>
              <a:t>De topmanagers zijn (zeer) optimistisch als het gaat om de verwachtingen voor 2025. Zorgen zijn er omtrent hogere (financiële) kosten, de toename van het gebruik van kunstmatige intelligentie AI en cyberbeveiliging.</a:t>
            </a:r>
          </a:p>
        </p:txBody>
      </p:sp>
      <p:grpSp>
        <p:nvGrpSpPr>
          <p:cNvPr id="8" name="Group 7">
            <a:extLst>
              <a:ext uri="{FF2B5EF4-FFF2-40B4-BE49-F238E27FC236}">
                <a16:creationId xmlns:a16="http://schemas.microsoft.com/office/drawing/2014/main" id="{381BC1F4-9A9C-300B-6FE7-D915A212AACE}"/>
              </a:ext>
            </a:extLst>
          </p:cNvPr>
          <p:cNvGrpSpPr/>
          <p:nvPr/>
        </p:nvGrpSpPr>
        <p:grpSpPr>
          <a:xfrm>
            <a:off x="9420473" y="2956681"/>
            <a:ext cx="1750416" cy="2243249"/>
            <a:chOff x="9637411" y="2641588"/>
            <a:chExt cx="1127433" cy="1541061"/>
          </a:xfrm>
        </p:grpSpPr>
        <p:pic>
          <p:nvPicPr>
            <p:cNvPr id="16" name="Picture 15" descr="A picture containing text, clipart&#10;&#10;Description automatically generated">
              <a:extLst>
                <a:ext uri="{FF2B5EF4-FFF2-40B4-BE49-F238E27FC236}">
                  <a16:creationId xmlns:a16="http://schemas.microsoft.com/office/drawing/2014/main" id="{CEA2EDE8-8533-40AE-9F86-C3BA2CBAA0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49939" y="2641588"/>
              <a:ext cx="614905" cy="1393700"/>
            </a:xfrm>
            <a:prstGeom prst="rect">
              <a:avLst/>
            </a:prstGeom>
          </p:spPr>
        </p:pic>
        <p:pic>
          <p:nvPicPr>
            <p:cNvPr id="14" name="Picture 13">
              <a:extLst>
                <a:ext uri="{FF2B5EF4-FFF2-40B4-BE49-F238E27FC236}">
                  <a16:creationId xmlns:a16="http://schemas.microsoft.com/office/drawing/2014/main" id="{8DF2F84E-7958-4D29-A7D7-AB943DE320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7411" y="2674963"/>
              <a:ext cx="546654" cy="1335434"/>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81EAF19F-8298-450A-A1A5-DD971598AF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10738" y="2820011"/>
              <a:ext cx="601200" cy="1362638"/>
            </a:xfrm>
            <a:prstGeom prst="rect">
              <a:avLst/>
            </a:prstGeom>
          </p:spPr>
        </p:pic>
      </p:grpSp>
      <p:pic>
        <p:nvPicPr>
          <p:cNvPr id="17" name="Graphic 16">
            <a:extLst>
              <a:ext uri="{FF2B5EF4-FFF2-40B4-BE49-F238E27FC236}">
                <a16:creationId xmlns:a16="http://schemas.microsoft.com/office/drawing/2014/main" id="{DC6639B5-CF86-4094-9E4C-57910B01428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024321" y="1852163"/>
            <a:ext cx="657111" cy="452676"/>
          </a:xfrm>
          <a:prstGeom prst="rect">
            <a:avLst/>
          </a:prstGeom>
        </p:spPr>
      </p:pic>
      <p:sp>
        <p:nvSpPr>
          <p:cNvPr id="2" name="Text Placeholder 7">
            <a:extLst>
              <a:ext uri="{FF2B5EF4-FFF2-40B4-BE49-F238E27FC236}">
                <a16:creationId xmlns:a16="http://schemas.microsoft.com/office/drawing/2014/main" id="{3379DD90-70B1-0603-4356-13EF6FC58759}"/>
              </a:ext>
            </a:extLst>
          </p:cNvPr>
          <p:cNvSpPr>
            <a:spLocks noGrp="1"/>
          </p:cNvSpPr>
          <p:nvPr>
            <p:ph type="body" sz="quarter" idx="16"/>
          </p:nvPr>
        </p:nvSpPr>
        <p:spPr>
          <a:xfrm>
            <a:off x="479425" y="6164263"/>
            <a:ext cx="9721850" cy="288925"/>
          </a:xfrm>
        </p:spPr>
        <p:txBody>
          <a:bodyPr/>
          <a:lstStyle/>
          <a:p>
            <a:r>
              <a:rPr lang="nl-NL"/>
              <a:t>Q: Wat zijn voor uw bedrijf over het algemeen uw verwachtingen voor 2025? | Q: Kunt u toelichten welke actuele zorgen er spelen binnen uw sector en wat u verwacht dat daar </a:t>
            </a:r>
          </a:p>
          <a:p>
            <a:r>
              <a:rPr lang="nl-NL"/>
              <a:t>de impact van zal zijn? (Open antwoord} |*Resultaten afkomstig uit onderzoek 2023</a:t>
            </a:r>
          </a:p>
        </p:txBody>
      </p:sp>
      <p:sp>
        <p:nvSpPr>
          <p:cNvPr id="6" name="Text Placeholder 3">
            <a:extLst>
              <a:ext uri="{FF2B5EF4-FFF2-40B4-BE49-F238E27FC236}">
                <a16:creationId xmlns:a16="http://schemas.microsoft.com/office/drawing/2014/main" id="{3A9DF296-F697-DCB9-7CC6-7E08B432B500}"/>
              </a:ext>
            </a:extLst>
          </p:cNvPr>
          <p:cNvSpPr txBox="1">
            <a:spLocks/>
          </p:cNvSpPr>
          <p:nvPr/>
        </p:nvSpPr>
        <p:spPr bwMode="gray">
          <a:xfrm>
            <a:off x="6096000" y="1534750"/>
            <a:ext cx="5218548" cy="288000"/>
          </a:xfrm>
          <a:prstGeom prst="rect">
            <a:avLst/>
          </a:prstGeom>
        </p:spPr>
        <p:txBody>
          <a:bodyPr vert="horz" lIns="0" tIns="0" rIns="0" bIns="0" rtlCol="0">
            <a:noAutofit/>
          </a:bodyPr>
          <a:lstStyle>
            <a:lvl1pPr marL="0" indent="0" algn="l" defTabSz="914400" rtl="0" eaLnBrk="1" latinLnBrk="0" hangingPunct="1">
              <a:lnSpc>
                <a:spcPct val="120000"/>
              </a:lnSpc>
              <a:spcBef>
                <a:spcPts val="0"/>
              </a:spcBef>
              <a:spcAft>
                <a:spcPts val="0"/>
              </a:spcAft>
              <a:buFont typeface="Arial" panose="020B0604020202020204" pitchFamily="34" charset="0"/>
              <a:buNone/>
              <a:defRPr sz="1600" b="1" kern="1200">
                <a:solidFill>
                  <a:schemeClr val="bg2"/>
                </a:solidFill>
                <a:latin typeface="+mn-lt"/>
                <a:ea typeface="+mn-ea"/>
                <a:cs typeface="+mn-cs"/>
              </a:defRPr>
            </a:lvl1pPr>
            <a:lvl2pPr marL="0" indent="0" algn="l" defTabSz="914400" rtl="0" eaLnBrk="1" latinLnBrk="0" hangingPunct="1">
              <a:lnSpc>
                <a:spcPct val="120000"/>
              </a:lnSpc>
              <a:spcBef>
                <a:spcPts val="0"/>
              </a:spcBef>
              <a:spcAft>
                <a:spcPts val="0"/>
              </a:spcAft>
              <a:buFont typeface="Arial" panose="020B0604020202020204" pitchFamily="34" charset="0"/>
              <a:buNone/>
              <a:defRPr sz="1500" b="1" kern="1200">
                <a:solidFill>
                  <a:schemeClr val="bg2"/>
                </a:solidFill>
                <a:latin typeface="+mn-lt"/>
                <a:ea typeface="+mn-ea"/>
                <a:cs typeface="+mn-cs"/>
              </a:defRPr>
            </a:lvl2pPr>
            <a:lvl3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3pPr>
            <a:lvl4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4pPr>
            <a:lvl5pPr marL="0" indent="0" algn="l" defTabSz="914400" rtl="0" eaLnBrk="1" latinLnBrk="0" hangingPunct="1">
              <a:lnSpc>
                <a:spcPct val="120000"/>
              </a:lnSpc>
              <a:spcBef>
                <a:spcPts val="0"/>
              </a:spcBef>
              <a:spcAft>
                <a:spcPts val="0"/>
              </a:spcAft>
              <a:buSzPct val="100000"/>
              <a:buFont typeface="Arial" panose="020B0604020202020204" pitchFamily="34" charset="0"/>
              <a:buNone/>
              <a:defRPr sz="1500" b="1" kern="1200">
                <a:solidFill>
                  <a:schemeClr val="bg2"/>
                </a:solidFill>
                <a:latin typeface="+mn-lt"/>
                <a:ea typeface="+mn-ea"/>
                <a:cs typeface="+mn-cs"/>
              </a:defRPr>
            </a:lvl5pPr>
            <a:lvl6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6pPr>
            <a:lvl7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7pPr>
            <a:lvl8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8pPr>
            <a:lvl9pPr marL="720000" indent="-180000" algn="l" defTabSz="914400" rtl="0" eaLnBrk="1" latinLnBrk="0" hangingPunct="1">
              <a:lnSpc>
                <a:spcPct val="120000"/>
              </a:lnSpc>
              <a:spcBef>
                <a:spcPts val="0"/>
              </a:spcBef>
              <a:spcAft>
                <a:spcPts val="0"/>
              </a:spcAft>
              <a:buSzPct val="100000"/>
              <a:buFont typeface="Arial" panose="020B0604020202020204" pitchFamily="34" charset="0"/>
              <a:buChar char="•"/>
              <a:defRPr sz="1500" kern="1200">
                <a:solidFill>
                  <a:schemeClr val="tx1"/>
                </a:solidFill>
                <a:latin typeface="+mn-lt"/>
                <a:ea typeface="+mn-ea"/>
                <a:cs typeface="+mn-cs"/>
              </a:defRPr>
            </a:lvl9pPr>
          </a:lstStyle>
          <a:p>
            <a:r>
              <a:rPr lang="nl-NL"/>
              <a:t>Actuele zorgen</a:t>
            </a:r>
          </a:p>
        </p:txBody>
      </p:sp>
      <p:sp>
        <p:nvSpPr>
          <p:cNvPr id="21" name="TextBox 20">
            <a:extLst>
              <a:ext uri="{FF2B5EF4-FFF2-40B4-BE49-F238E27FC236}">
                <a16:creationId xmlns:a16="http://schemas.microsoft.com/office/drawing/2014/main" id="{228BB337-9DDA-0B24-1844-DFB15F69FA0D}"/>
              </a:ext>
            </a:extLst>
          </p:cNvPr>
          <p:cNvSpPr txBox="1"/>
          <p:nvPr/>
        </p:nvSpPr>
        <p:spPr bwMode="gray">
          <a:xfrm>
            <a:off x="1760273" y="3383111"/>
            <a:ext cx="1123518" cy="707886"/>
          </a:xfrm>
          <a:prstGeom prst="rect">
            <a:avLst/>
          </a:prstGeom>
          <a:noFill/>
        </p:spPr>
        <p:txBody>
          <a:bodyPr wrap="square">
            <a:spAutoFit/>
          </a:bodyPr>
          <a:lstStyle/>
          <a:p>
            <a:pPr algn="ctr"/>
            <a:r>
              <a:rPr lang="nl-NL" sz="4000">
                <a:solidFill>
                  <a:schemeClr val="tx1"/>
                </a:solidFill>
              </a:rPr>
              <a:t>90</a:t>
            </a:r>
            <a:r>
              <a:rPr lang="nl-NL" sz="3200">
                <a:solidFill>
                  <a:schemeClr val="tx1"/>
                </a:solidFill>
              </a:rPr>
              <a:t>%</a:t>
            </a:r>
            <a:endParaRPr lang="nl-NL" sz="3200"/>
          </a:p>
        </p:txBody>
      </p:sp>
      <p:sp>
        <p:nvSpPr>
          <p:cNvPr id="11" name="TextBox 10">
            <a:extLst>
              <a:ext uri="{FF2B5EF4-FFF2-40B4-BE49-F238E27FC236}">
                <a16:creationId xmlns:a16="http://schemas.microsoft.com/office/drawing/2014/main" id="{A66F15CA-51C9-732A-27DE-76240BDB02B1}"/>
              </a:ext>
            </a:extLst>
          </p:cNvPr>
          <p:cNvSpPr txBox="1"/>
          <p:nvPr/>
        </p:nvSpPr>
        <p:spPr bwMode="gray">
          <a:xfrm>
            <a:off x="6096000" y="2424623"/>
            <a:ext cx="3384525" cy="3125792"/>
          </a:xfrm>
          <a:prstGeom prst="rect">
            <a:avLst/>
          </a:prstGeom>
          <a:noFill/>
        </p:spPr>
        <p:txBody>
          <a:bodyPr wrap="square">
            <a:spAutoFit/>
          </a:bodyPr>
          <a:lstStyle/>
          <a:p>
            <a:pPr>
              <a:lnSpc>
                <a:spcPct val="120000"/>
              </a:lnSpc>
              <a:buSzPct val="80000"/>
            </a:pPr>
            <a:r>
              <a:rPr lang="nl-NL" sz="1100" b="1" i="1">
                <a:solidFill>
                  <a:schemeClr val="accent1"/>
                </a:solidFill>
              </a:rPr>
              <a:t>Stijgende inflatie </a:t>
            </a:r>
            <a:r>
              <a:rPr lang="nl-NL" sz="1100" i="1"/>
              <a:t>drijft de </a:t>
            </a:r>
            <a:r>
              <a:rPr lang="nl-NL" sz="1100" b="1" i="1">
                <a:solidFill>
                  <a:schemeClr val="accent1"/>
                </a:solidFill>
              </a:rPr>
              <a:t>operationele kosten </a:t>
            </a:r>
            <a:r>
              <a:rPr lang="nl-NL" sz="1100" i="1"/>
              <a:t>op, waardoor de winstgevendheid onder druk komt te staan en prijsverhogingen en budgetaanpassingen mogelijk zijn.</a:t>
            </a:r>
          </a:p>
          <a:p>
            <a:pPr>
              <a:lnSpc>
                <a:spcPct val="120000"/>
              </a:lnSpc>
              <a:buSzPct val="80000"/>
            </a:pPr>
            <a:endParaRPr lang="nl-NL" sz="1100" i="1"/>
          </a:p>
          <a:p>
            <a:pPr>
              <a:lnSpc>
                <a:spcPct val="120000"/>
              </a:lnSpc>
              <a:buSzPct val="80000"/>
            </a:pPr>
            <a:r>
              <a:rPr lang="nl-NL" sz="1100" i="1"/>
              <a:t>De </a:t>
            </a:r>
            <a:r>
              <a:rPr lang="nl-NL" sz="1100" b="1" i="1">
                <a:solidFill>
                  <a:schemeClr val="accent1"/>
                </a:solidFill>
              </a:rPr>
              <a:t>integratie van de nieuwe technologieën</a:t>
            </a:r>
            <a:r>
              <a:rPr lang="nl-NL" sz="1100" i="1"/>
              <a:t>, zoals machine learning en </a:t>
            </a:r>
            <a:r>
              <a:rPr lang="nl-NL" sz="1100" b="1" i="1">
                <a:solidFill>
                  <a:schemeClr val="accent1"/>
                </a:solidFill>
              </a:rPr>
              <a:t>AI</a:t>
            </a:r>
            <a:r>
              <a:rPr lang="nl-NL" sz="1100" i="1"/>
              <a:t>, kan de prestaties en betrouwbaarheid verbeteren, maar geeft ook aanleiding tot uitdagingen met betrekking tot </a:t>
            </a:r>
            <a:r>
              <a:rPr lang="nl-NL" sz="1100" b="1" i="1">
                <a:solidFill>
                  <a:schemeClr val="accent1"/>
                </a:solidFill>
              </a:rPr>
              <a:t>gegevensbeveiliging en privacy</a:t>
            </a:r>
            <a:r>
              <a:rPr lang="nl-NL" sz="1100" i="1"/>
              <a:t>.</a:t>
            </a:r>
          </a:p>
          <a:p>
            <a:pPr>
              <a:lnSpc>
                <a:spcPct val="120000"/>
              </a:lnSpc>
              <a:buSzPct val="80000"/>
            </a:pPr>
            <a:endParaRPr lang="nl-NL" sz="1100" i="1"/>
          </a:p>
          <a:p>
            <a:pPr>
              <a:lnSpc>
                <a:spcPct val="120000"/>
              </a:lnSpc>
              <a:buSzPct val="80000"/>
            </a:pPr>
            <a:r>
              <a:rPr lang="nl-NL" sz="1100" b="1" i="1">
                <a:solidFill>
                  <a:schemeClr val="accent1"/>
                </a:solidFill>
              </a:rPr>
              <a:t>Toenemende cyberdreigingen </a:t>
            </a:r>
            <a:r>
              <a:rPr lang="nl-NL" sz="1100" i="1"/>
              <a:t>zoals ransomware en phishing-aanvallen brengen de IT-infrastructuur in gevaar, waardoor </a:t>
            </a:r>
            <a:r>
              <a:rPr lang="nl-NL" sz="1100" b="1" i="1">
                <a:solidFill>
                  <a:schemeClr val="accent1"/>
                </a:solidFill>
              </a:rPr>
              <a:t>robuustere beveiligingsmaatregelen </a:t>
            </a:r>
            <a:r>
              <a:rPr lang="nl-NL" sz="1100" i="1"/>
              <a:t>en mogelijk </a:t>
            </a:r>
            <a:r>
              <a:rPr lang="nl-NL" sz="1100" b="1" i="1">
                <a:solidFill>
                  <a:schemeClr val="accent1"/>
                </a:solidFill>
              </a:rPr>
              <a:t>hogere uitgaven </a:t>
            </a:r>
            <a:r>
              <a:rPr lang="nl-NL" sz="1100" i="1"/>
              <a:t>nodig zijn.</a:t>
            </a:r>
          </a:p>
        </p:txBody>
      </p:sp>
    </p:spTree>
    <p:extLst>
      <p:ext uri="{BB962C8B-B14F-4D97-AF65-F5344CB8AC3E}">
        <p14:creationId xmlns:p14="http://schemas.microsoft.com/office/powerpoint/2010/main" val="123899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11">
            <a:extLst>
              <a:ext uri="{FF2B5EF4-FFF2-40B4-BE49-F238E27FC236}">
                <a16:creationId xmlns:a16="http://schemas.microsoft.com/office/drawing/2014/main" id="{93BCFACC-0C7C-4BDA-E99D-4976AA5CC5D5}"/>
              </a:ext>
            </a:extLst>
          </p:cNvPr>
          <p:cNvGraphicFramePr>
            <a:graphicFrameLocks noGrp="1"/>
          </p:cNvGraphicFramePr>
          <p:nvPr>
            <p:ph idx="1"/>
            <p:extLst>
              <p:ext uri="{D42A27DB-BD31-4B8C-83A1-F6EECF244321}">
                <p14:modId xmlns:p14="http://schemas.microsoft.com/office/powerpoint/2010/main" val="482283877"/>
              </p:ext>
            </p:extLst>
          </p:nvPr>
        </p:nvGraphicFramePr>
        <p:xfrm>
          <a:off x="457200" y="1942230"/>
          <a:ext cx="11233099"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D4ADD5F3-248B-C2DF-4E44-94AD288E418A}"/>
              </a:ext>
            </a:extLst>
          </p:cNvPr>
          <p:cNvSpPr>
            <a:spLocks noGrp="1"/>
          </p:cNvSpPr>
          <p:nvPr>
            <p:ph type="sldNum" sz="quarter" idx="12"/>
          </p:nvPr>
        </p:nvSpPr>
        <p:spPr/>
        <p:txBody>
          <a:bodyPr/>
          <a:lstStyle/>
          <a:p>
            <a:fld id="{8FF9B0DE-3FEB-4AA0-B465-B80EF7C1333D}" type="slidenum">
              <a:rPr lang="nl-NL" smtClean="0"/>
              <a:t>6</a:t>
            </a:fld>
            <a:endParaRPr lang="nl-NL"/>
          </a:p>
        </p:txBody>
      </p:sp>
      <p:sp>
        <p:nvSpPr>
          <p:cNvPr id="4" name="Text Placeholder 3">
            <a:extLst>
              <a:ext uri="{FF2B5EF4-FFF2-40B4-BE49-F238E27FC236}">
                <a16:creationId xmlns:a16="http://schemas.microsoft.com/office/drawing/2014/main" id="{F9268028-FCFC-450B-2F9F-8BDCC19673EB}"/>
              </a:ext>
            </a:extLst>
          </p:cNvPr>
          <p:cNvSpPr>
            <a:spLocks noGrp="1"/>
          </p:cNvSpPr>
          <p:nvPr>
            <p:ph type="body" sz="quarter" idx="15"/>
          </p:nvPr>
        </p:nvSpPr>
        <p:spPr>
          <a:xfrm>
            <a:off x="479375" y="1557338"/>
            <a:ext cx="11233149" cy="217487"/>
          </a:xfrm>
        </p:spPr>
        <p:txBody>
          <a:bodyPr/>
          <a:lstStyle/>
          <a:p>
            <a:r>
              <a:rPr lang="nl-NL"/>
              <a:t>Belangrijkste zorgen</a:t>
            </a:r>
          </a:p>
        </p:txBody>
      </p:sp>
      <p:sp>
        <p:nvSpPr>
          <p:cNvPr id="5" name="Title 4">
            <a:extLst>
              <a:ext uri="{FF2B5EF4-FFF2-40B4-BE49-F238E27FC236}">
                <a16:creationId xmlns:a16="http://schemas.microsoft.com/office/drawing/2014/main" id="{9B61B0CD-DE3D-5AD4-6EEA-3AC3C1986F81}"/>
              </a:ext>
            </a:extLst>
          </p:cNvPr>
          <p:cNvSpPr>
            <a:spLocks noGrp="1"/>
          </p:cNvSpPr>
          <p:nvPr>
            <p:ph type="title"/>
          </p:nvPr>
        </p:nvSpPr>
        <p:spPr>
          <a:xfrm>
            <a:off x="479376" y="414337"/>
            <a:ext cx="9360000" cy="720000"/>
          </a:xfrm>
        </p:spPr>
        <p:txBody>
          <a:bodyPr/>
          <a:lstStyle/>
          <a:p>
            <a:r>
              <a:rPr lang="nl-NL" dirty="0"/>
              <a:t>Toenemend gebruik van kunstmatige intelligentie blijft een grote zorg, net als in het voorgaande jaar. Ook ontwikkelingen op de financiële markten komen terug in de top drie. Omgaan met de impact van hoge energieprijzen is daarnaast een grote zorg dit jaar.</a:t>
            </a:r>
          </a:p>
        </p:txBody>
      </p:sp>
      <p:sp>
        <p:nvSpPr>
          <p:cNvPr id="8" name="Text Placeholder 7">
            <a:extLst>
              <a:ext uri="{FF2B5EF4-FFF2-40B4-BE49-F238E27FC236}">
                <a16:creationId xmlns:a16="http://schemas.microsoft.com/office/drawing/2014/main" id="{8C1A36BE-E8CD-A0C1-EB60-165B307E4181}"/>
              </a:ext>
            </a:extLst>
          </p:cNvPr>
          <p:cNvSpPr>
            <a:spLocks noGrp="1"/>
          </p:cNvSpPr>
          <p:nvPr>
            <p:ph type="body" sz="quarter" idx="16"/>
          </p:nvPr>
        </p:nvSpPr>
        <p:spPr/>
        <p:txBody>
          <a:bodyPr/>
          <a:lstStyle/>
          <a:p>
            <a:r>
              <a:rPr lang="nl-NL" dirty="0"/>
              <a:t>Q: Wat zijn daarbij uw belangrijkste zorgen? [meerdere antwoorden mogelijk)| Q: Kunt u toelichten welke actuele zorgen er spelen binnen uw sector en wat verwacht u dat de impact daarvan zal zijn?</a:t>
            </a:r>
          </a:p>
        </p:txBody>
      </p:sp>
      <p:sp>
        <p:nvSpPr>
          <p:cNvPr id="6" name="TextBox 5">
            <a:extLst>
              <a:ext uri="{FF2B5EF4-FFF2-40B4-BE49-F238E27FC236}">
                <a16:creationId xmlns:a16="http://schemas.microsoft.com/office/drawing/2014/main" id="{CDC09D92-F776-684D-32C2-9F0197BE90B4}"/>
              </a:ext>
            </a:extLst>
          </p:cNvPr>
          <p:cNvSpPr txBox="1"/>
          <p:nvPr/>
        </p:nvSpPr>
        <p:spPr bwMode="gray">
          <a:xfrm>
            <a:off x="6979765" y="1823885"/>
            <a:ext cx="4610639" cy="4103688"/>
          </a:xfrm>
          <a:prstGeom prst="wedgeRoundRectCallout">
            <a:avLst>
              <a:gd name="adj1" fmla="val -54501"/>
              <a:gd name="adj2" fmla="val 7783"/>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marL="171450" indent="-171450">
              <a:lnSpc>
                <a:spcPct val="120000"/>
              </a:lnSpc>
              <a:buSzPct val="80000"/>
              <a:buFont typeface="Arial" panose="020B0604020202020204" pitchFamily="34" charset="0"/>
              <a:buChar char="•"/>
            </a:pPr>
            <a:endParaRPr lang="nl-NL" sz="1100" dirty="0"/>
          </a:p>
          <a:p>
            <a:pPr marL="171450" indent="-171450">
              <a:lnSpc>
                <a:spcPct val="120000"/>
              </a:lnSpc>
              <a:buSzPct val="80000"/>
              <a:buFont typeface="Arial" panose="020B0604020202020204" pitchFamily="34" charset="0"/>
              <a:buChar char="•"/>
            </a:pPr>
            <a:endParaRPr lang="nl-NL" sz="1100" dirty="0"/>
          </a:p>
          <a:p>
            <a:pPr marL="171450" indent="-171450">
              <a:lnSpc>
                <a:spcPct val="120000"/>
              </a:lnSpc>
              <a:buSzPct val="80000"/>
              <a:buFont typeface="Arial" panose="020B0604020202020204" pitchFamily="34" charset="0"/>
              <a:buChar char="•"/>
            </a:pPr>
            <a:r>
              <a:rPr lang="nl-NL" sz="1100" b="1" dirty="0">
                <a:solidFill>
                  <a:srgbClr val="F49800"/>
                </a:solidFill>
              </a:rPr>
              <a:t>Financiële dienstverleners </a:t>
            </a:r>
            <a:r>
              <a:rPr lang="nl-NL" sz="1100" dirty="0"/>
              <a:t>omarmen steeds vaker </a:t>
            </a:r>
            <a:r>
              <a:rPr lang="nl-NL" sz="1100" b="1" dirty="0">
                <a:solidFill>
                  <a:srgbClr val="F49800"/>
                </a:solidFill>
              </a:rPr>
              <a:t>nieuwe technologieën</a:t>
            </a:r>
            <a:r>
              <a:rPr lang="nl-NL" sz="1100" dirty="0"/>
              <a:t>, zoals </a:t>
            </a:r>
            <a:r>
              <a:rPr lang="nl-NL" sz="1100" b="1" dirty="0">
                <a:solidFill>
                  <a:srgbClr val="F49800"/>
                </a:solidFill>
              </a:rPr>
              <a:t>kunstmatige intelligentie </a:t>
            </a:r>
            <a:r>
              <a:rPr lang="nl-NL" sz="1100" dirty="0"/>
              <a:t>en blockchain, om de </a:t>
            </a:r>
            <a:r>
              <a:rPr lang="nl-NL" sz="1100" b="1" dirty="0">
                <a:solidFill>
                  <a:srgbClr val="F49800"/>
                </a:solidFill>
              </a:rPr>
              <a:t>efficiëntie</a:t>
            </a:r>
            <a:r>
              <a:rPr lang="nl-NL" sz="1100" dirty="0"/>
              <a:t> te verbeteren. Naarmate financiële transacties digitaler worden, nemen </a:t>
            </a:r>
            <a:r>
              <a:rPr lang="nl-NL" sz="1100" b="1" dirty="0">
                <a:solidFill>
                  <a:srgbClr val="F49800"/>
                </a:solidFill>
              </a:rPr>
              <a:t>cybercriminaliteit en datalekken </a:t>
            </a:r>
            <a:r>
              <a:rPr lang="nl-NL" sz="1100" dirty="0"/>
              <a:t>toe.</a:t>
            </a:r>
          </a:p>
          <a:p>
            <a:pPr marL="171450" indent="-171450">
              <a:lnSpc>
                <a:spcPct val="120000"/>
              </a:lnSpc>
              <a:buSzPct val="80000"/>
              <a:buFont typeface="Arial" panose="020B0604020202020204" pitchFamily="34" charset="0"/>
              <a:buChar char="•"/>
            </a:pPr>
            <a:r>
              <a:rPr lang="nl-NL" sz="1100" dirty="0"/>
              <a:t>De </a:t>
            </a:r>
            <a:r>
              <a:rPr lang="nl-NL" sz="1100" b="1" dirty="0">
                <a:solidFill>
                  <a:srgbClr val="F49800"/>
                </a:solidFill>
              </a:rPr>
              <a:t>mondiale energiecrisis </a:t>
            </a:r>
            <a:r>
              <a:rPr lang="nl-NL" sz="1100" dirty="0"/>
              <a:t>heeft de </a:t>
            </a:r>
            <a:r>
              <a:rPr lang="nl-NL" sz="1100" b="1" dirty="0">
                <a:solidFill>
                  <a:srgbClr val="F49800"/>
                </a:solidFill>
              </a:rPr>
              <a:t>energiekosten</a:t>
            </a:r>
            <a:r>
              <a:rPr lang="nl-NL" sz="1100" dirty="0"/>
              <a:t> tot nooit eerder geziene niveaus doen </a:t>
            </a:r>
            <a:r>
              <a:rPr lang="nl-NL" sz="1100" b="1" dirty="0">
                <a:solidFill>
                  <a:srgbClr val="F49800"/>
                </a:solidFill>
              </a:rPr>
              <a:t>stijgen</a:t>
            </a:r>
            <a:r>
              <a:rPr lang="nl-NL" sz="1100" dirty="0"/>
              <a:t>, vooral als gevolg van de </a:t>
            </a:r>
            <a:r>
              <a:rPr lang="nl-NL" sz="1100" b="1" dirty="0">
                <a:solidFill>
                  <a:srgbClr val="F49800"/>
                </a:solidFill>
              </a:rPr>
              <a:t>instabiliteit in de politiek</a:t>
            </a:r>
            <a:r>
              <a:rPr lang="nl-NL" sz="1100" dirty="0"/>
              <a:t>.</a:t>
            </a:r>
          </a:p>
          <a:p>
            <a:pPr marL="171450" indent="-171450">
              <a:lnSpc>
                <a:spcPct val="120000"/>
              </a:lnSpc>
              <a:buSzPct val="80000"/>
              <a:buFont typeface="Arial" panose="020B0604020202020204" pitchFamily="34" charset="0"/>
              <a:buChar char="•"/>
            </a:pPr>
            <a:r>
              <a:rPr lang="nl-NL" sz="1100" dirty="0"/>
              <a:t>We worden geconfronteerd met </a:t>
            </a:r>
            <a:r>
              <a:rPr lang="nl-NL" sz="1100" b="1" dirty="0">
                <a:solidFill>
                  <a:srgbClr val="F49800"/>
                </a:solidFill>
              </a:rPr>
              <a:t>stijgende inflatie </a:t>
            </a:r>
            <a:r>
              <a:rPr lang="nl-NL" sz="1100" dirty="0"/>
              <a:t>en een </a:t>
            </a:r>
            <a:r>
              <a:rPr lang="nl-NL" sz="1100" b="1" dirty="0">
                <a:solidFill>
                  <a:srgbClr val="F49800"/>
                </a:solidFill>
              </a:rPr>
              <a:t>grotere vraag naar duurzaamheid</a:t>
            </a:r>
            <a:r>
              <a:rPr lang="nl-NL" sz="1100" dirty="0"/>
              <a:t>, waardoor de </a:t>
            </a:r>
            <a:r>
              <a:rPr lang="nl-NL" sz="1100" b="1" dirty="0">
                <a:solidFill>
                  <a:srgbClr val="F49800"/>
                </a:solidFill>
              </a:rPr>
              <a:t>kosten stijgen </a:t>
            </a:r>
            <a:r>
              <a:rPr lang="nl-NL" sz="1100" dirty="0"/>
              <a:t>en </a:t>
            </a:r>
            <a:r>
              <a:rPr lang="nl-NL" sz="1100" b="1" dirty="0">
                <a:solidFill>
                  <a:srgbClr val="F49800"/>
                </a:solidFill>
              </a:rPr>
              <a:t>aanzienlijke investeringen</a:t>
            </a:r>
            <a:r>
              <a:rPr lang="nl-NL" sz="1100" dirty="0"/>
              <a:t> </a:t>
            </a:r>
            <a:r>
              <a:rPr lang="nl-NL" sz="1100" b="1" dirty="0">
                <a:solidFill>
                  <a:srgbClr val="F49800"/>
                </a:solidFill>
              </a:rPr>
              <a:t>nodig</a:t>
            </a:r>
            <a:r>
              <a:rPr lang="nl-NL" sz="1100" dirty="0"/>
              <a:t> zijn.</a:t>
            </a:r>
          </a:p>
          <a:p>
            <a:pPr marL="171450" indent="-171450">
              <a:lnSpc>
                <a:spcPct val="120000"/>
              </a:lnSpc>
              <a:buSzPct val="80000"/>
              <a:buFont typeface="Arial" panose="020B0604020202020204" pitchFamily="34" charset="0"/>
              <a:buChar char="•"/>
            </a:pPr>
            <a:r>
              <a:rPr lang="nl-NL" sz="1100" dirty="0"/>
              <a:t>De </a:t>
            </a:r>
            <a:r>
              <a:rPr lang="nl-NL" sz="1100" b="1" dirty="0">
                <a:solidFill>
                  <a:srgbClr val="F49800"/>
                </a:solidFill>
              </a:rPr>
              <a:t>logistieke sector </a:t>
            </a:r>
            <a:r>
              <a:rPr lang="nl-NL" sz="1100" dirty="0"/>
              <a:t>heeft </a:t>
            </a:r>
            <a:r>
              <a:rPr lang="nl-NL" sz="1100" b="1" dirty="0">
                <a:solidFill>
                  <a:srgbClr val="F49800"/>
                </a:solidFill>
              </a:rPr>
              <a:t>behoefte aan beter personeel</a:t>
            </a:r>
            <a:r>
              <a:rPr lang="nl-NL" sz="1100" dirty="0"/>
              <a:t>, </a:t>
            </a:r>
            <a:r>
              <a:rPr lang="nl-NL" sz="1100" b="1" dirty="0">
                <a:solidFill>
                  <a:srgbClr val="F49800"/>
                </a:solidFill>
              </a:rPr>
              <a:t>hogere lonen</a:t>
            </a:r>
            <a:r>
              <a:rPr lang="nl-NL" sz="1100" dirty="0"/>
              <a:t>, </a:t>
            </a:r>
            <a:r>
              <a:rPr lang="nl-NL" sz="1100" b="1" dirty="0">
                <a:solidFill>
                  <a:srgbClr val="F49800"/>
                </a:solidFill>
              </a:rPr>
              <a:t>betere werkomstandigheden </a:t>
            </a:r>
            <a:r>
              <a:rPr lang="nl-NL" sz="1100" dirty="0"/>
              <a:t>en </a:t>
            </a:r>
            <a:r>
              <a:rPr lang="nl-NL" sz="1100" b="1" dirty="0">
                <a:solidFill>
                  <a:srgbClr val="F49800"/>
                </a:solidFill>
              </a:rPr>
              <a:t>meer automatsering</a:t>
            </a:r>
            <a:r>
              <a:rPr lang="nl-NL" sz="1100" dirty="0"/>
              <a:t>.</a:t>
            </a:r>
          </a:p>
          <a:p>
            <a:pPr marL="171450" indent="-171450">
              <a:lnSpc>
                <a:spcPct val="120000"/>
              </a:lnSpc>
              <a:buSzPct val="80000"/>
              <a:buFont typeface="Arial" panose="020B0604020202020204" pitchFamily="34" charset="0"/>
              <a:buChar char="•"/>
            </a:pPr>
            <a:r>
              <a:rPr lang="nl-NL" sz="1100" dirty="0"/>
              <a:t>Een belangrijk </a:t>
            </a:r>
            <a:r>
              <a:rPr lang="nl-NL" sz="1100" b="1" dirty="0">
                <a:solidFill>
                  <a:srgbClr val="F49800"/>
                </a:solidFill>
              </a:rPr>
              <a:t>punt van zorg </a:t>
            </a:r>
            <a:r>
              <a:rPr lang="nl-NL" sz="1100" dirty="0"/>
              <a:t>vandaag de dag is de </a:t>
            </a:r>
            <a:r>
              <a:rPr lang="nl-NL" sz="1100" b="1" dirty="0">
                <a:solidFill>
                  <a:srgbClr val="F49800"/>
                </a:solidFill>
              </a:rPr>
              <a:t>aanscherping van de regelgeving</a:t>
            </a:r>
            <a:r>
              <a:rPr lang="nl-NL" sz="1100" dirty="0"/>
              <a:t> rond </a:t>
            </a:r>
            <a:r>
              <a:rPr lang="nl-NL" sz="1100" b="1" dirty="0">
                <a:solidFill>
                  <a:srgbClr val="F49800"/>
                </a:solidFill>
              </a:rPr>
              <a:t>compliance</a:t>
            </a:r>
            <a:r>
              <a:rPr lang="nl-NL" sz="1100" dirty="0"/>
              <a:t> en </a:t>
            </a:r>
            <a:r>
              <a:rPr lang="nl-NL" sz="1100" b="1" dirty="0">
                <a:solidFill>
                  <a:srgbClr val="F49800"/>
                </a:solidFill>
              </a:rPr>
              <a:t>transparantie</a:t>
            </a:r>
            <a:r>
              <a:rPr lang="nl-NL" sz="1100" dirty="0"/>
              <a:t>, die naar verwachting </a:t>
            </a:r>
            <a:r>
              <a:rPr lang="nl-NL" sz="1100" b="1" dirty="0">
                <a:solidFill>
                  <a:srgbClr val="F49800"/>
                </a:solidFill>
              </a:rPr>
              <a:t>zal leiden tot hogere kosten </a:t>
            </a:r>
            <a:r>
              <a:rPr lang="nl-NL" sz="1100" dirty="0"/>
              <a:t>en een </a:t>
            </a:r>
            <a:r>
              <a:rPr lang="nl-NL" sz="1100" b="1" dirty="0">
                <a:solidFill>
                  <a:srgbClr val="F49800"/>
                </a:solidFill>
              </a:rPr>
              <a:t>dringende behoefte aan beter risicobeheer</a:t>
            </a:r>
            <a:r>
              <a:rPr lang="nl-NL" sz="1100" dirty="0"/>
              <a:t>.</a:t>
            </a:r>
          </a:p>
        </p:txBody>
      </p:sp>
      <p:pic>
        <p:nvPicPr>
          <p:cNvPr id="11" name="Graphic 10">
            <a:extLst>
              <a:ext uri="{FF2B5EF4-FFF2-40B4-BE49-F238E27FC236}">
                <a16:creationId xmlns:a16="http://schemas.microsoft.com/office/drawing/2014/main" id="{5ECBDA95-DFF6-4E7D-83C6-5B86B3B32B15}"/>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219910" y="1966173"/>
            <a:ext cx="672542" cy="463306"/>
          </a:xfrm>
          <a:prstGeom prst="rect">
            <a:avLst/>
          </a:prstGeom>
        </p:spPr>
      </p:pic>
      <p:sp>
        <p:nvSpPr>
          <p:cNvPr id="2" name="Rectangle 1">
            <a:extLst>
              <a:ext uri="{FF2B5EF4-FFF2-40B4-BE49-F238E27FC236}">
                <a16:creationId xmlns:a16="http://schemas.microsoft.com/office/drawing/2014/main" id="{865F6F49-FFB0-AAB0-2FFE-66C4A1975AC9}"/>
              </a:ext>
            </a:extLst>
          </p:cNvPr>
          <p:cNvSpPr/>
          <p:nvPr/>
        </p:nvSpPr>
        <p:spPr bwMode="gray">
          <a:xfrm>
            <a:off x="457200" y="1868640"/>
            <a:ext cx="6124576" cy="2025945"/>
          </a:xfrm>
          <a:prstGeom prst="rect">
            <a:avLst/>
          </a:prstGeom>
          <a:noFill/>
          <a:ln w="19050">
            <a:solidFill>
              <a:schemeClr val="accent4">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cxnSp>
        <p:nvCxnSpPr>
          <p:cNvPr id="10" name="Straight Arrow Connector 9">
            <a:extLst>
              <a:ext uri="{FF2B5EF4-FFF2-40B4-BE49-F238E27FC236}">
                <a16:creationId xmlns:a16="http://schemas.microsoft.com/office/drawing/2014/main" id="{5D3F6300-5EE1-2D31-CA57-D9347218B9D1}"/>
              </a:ext>
            </a:extLst>
          </p:cNvPr>
          <p:cNvCxnSpPr/>
          <p:nvPr/>
        </p:nvCxnSpPr>
        <p:spPr bwMode="gray">
          <a:xfrm>
            <a:off x="5239126" y="4962525"/>
            <a:ext cx="342148" cy="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3" name="TextBox 12">
            <a:extLst>
              <a:ext uri="{FF2B5EF4-FFF2-40B4-BE49-F238E27FC236}">
                <a16:creationId xmlns:a16="http://schemas.microsoft.com/office/drawing/2014/main" id="{48904A86-8817-4482-6C32-06CF53C8B3CC}"/>
              </a:ext>
            </a:extLst>
          </p:cNvPr>
          <p:cNvSpPr txBox="1"/>
          <p:nvPr/>
        </p:nvSpPr>
        <p:spPr bwMode="gray">
          <a:xfrm>
            <a:off x="5638800" y="4876800"/>
            <a:ext cx="914400" cy="219074"/>
          </a:xfrm>
          <a:prstGeom prst="rect">
            <a:avLst/>
          </a:prstGeom>
          <a:noFill/>
        </p:spPr>
        <p:txBody>
          <a:bodyPr wrap="none" lIns="0" tIns="0" rIns="0" bIns="0" rtlCol="0">
            <a:noAutofit/>
          </a:bodyPr>
          <a:lstStyle/>
          <a:p>
            <a:pPr>
              <a:lnSpc>
                <a:spcPct val="120000"/>
              </a:lnSpc>
              <a:buSzPct val="80000"/>
            </a:pPr>
            <a:r>
              <a:rPr lang="nl-NL" sz="800">
                <a:solidFill>
                  <a:schemeClr val="accent4"/>
                </a:solidFill>
              </a:rPr>
              <a:t>Verdieping op volgende slide</a:t>
            </a:r>
          </a:p>
        </p:txBody>
      </p:sp>
    </p:spTree>
    <p:extLst>
      <p:ext uri="{BB962C8B-B14F-4D97-AF65-F5344CB8AC3E}">
        <p14:creationId xmlns:p14="http://schemas.microsoft.com/office/powerpoint/2010/main" val="2096298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278A1-C832-2603-8362-B0910CDFBF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7C38D9D-EBA2-501F-22DA-35ADB24F5A5C}"/>
              </a:ext>
            </a:extLst>
          </p:cNvPr>
          <p:cNvSpPr>
            <a:spLocks noGrp="1"/>
          </p:cNvSpPr>
          <p:nvPr>
            <p:ph type="body" sz="quarter" idx="15"/>
          </p:nvPr>
        </p:nvSpPr>
        <p:spPr>
          <a:xfrm>
            <a:off x="4705815" y="1557338"/>
            <a:ext cx="7006709" cy="360362"/>
          </a:xfrm>
        </p:spPr>
        <p:txBody>
          <a:bodyPr/>
          <a:lstStyle/>
          <a:p>
            <a:r>
              <a:rPr lang="nl-NL"/>
              <a:t>Belangrijkste redenen van zorgen m.b.t geopolitiek en veiligheid </a:t>
            </a:r>
          </a:p>
        </p:txBody>
      </p:sp>
      <p:sp>
        <p:nvSpPr>
          <p:cNvPr id="5" name="Title 4">
            <a:extLst>
              <a:ext uri="{FF2B5EF4-FFF2-40B4-BE49-F238E27FC236}">
                <a16:creationId xmlns:a16="http://schemas.microsoft.com/office/drawing/2014/main" id="{2899E499-5FC6-1D60-1BAE-907F39CC63BE}"/>
              </a:ext>
            </a:extLst>
          </p:cNvPr>
          <p:cNvSpPr>
            <a:spLocks noGrp="1"/>
          </p:cNvSpPr>
          <p:nvPr>
            <p:ph type="title"/>
          </p:nvPr>
        </p:nvSpPr>
        <p:spPr>
          <a:xfrm>
            <a:off x="479376" y="414337"/>
            <a:ext cx="9360000" cy="720000"/>
          </a:xfrm>
        </p:spPr>
        <p:txBody>
          <a:bodyPr/>
          <a:lstStyle/>
          <a:p>
            <a:r>
              <a:rPr lang="nl-NL" dirty="0"/>
              <a:t>Zorgen op het gebied van geopolitiek en veiligheid lijken vooral een financiele grondslag te kennen. Zorgen over een directe impact op het eigen bedrijf zijn voor topmanagers eerder reden tot zorg dan eventuele onrust in de Verenigde Staten en de situatie in Oekraïne.</a:t>
            </a:r>
          </a:p>
        </p:txBody>
      </p:sp>
      <p:sp>
        <p:nvSpPr>
          <p:cNvPr id="8" name="Text Placeholder 7">
            <a:extLst>
              <a:ext uri="{FF2B5EF4-FFF2-40B4-BE49-F238E27FC236}">
                <a16:creationId xmlns:a16="http://schemas.microsoft.com/office/drawing/2014/main" id="{3AAF20CD-DA29-C31E-6EB7-CA2604E67BCE}"/>
              </a:ext>
            </a:extLst>
          </p:cNvPr>
          <p:cNvSpPr>
            <a:spLocks noGrp="1"/>
          </p:cNvSpPr>
          <p:nvPr>
            <p:ph type="body" sz="quarter" idx="16"/>
          </p:nvPr>
        </p:nvSpPr>
        <p:spPr/>
        <p:txBody>
          <a:bodyPr/>
          <a:lstStyle/>
          <a:p>
            <a:r>
              <a:rPr lang="nl-NL"/>
              <a:t>Q: U noemt geopolitieke spanningen en veiligheid een belangrijke zorg. Welke geopolitieke spanningen zijn voor u het meest zorgwekkend? [meerdere antwoorden mogelijk)| Indien ‘geopolitiek en veiligheid’ genoemd bij belangrijkste zorgen in het algemeen. N=40</a:t>
            </a:r>
          </a:p>
        </p:txBody>
      </p:sp>
      <p:graphicFrame>
        <p:nvGraphicFramePr>
          <p:cNvPr id="16" name="Content Placeholder 11">
            <a:extLst>
              <a:ext uri="{FF2B5EF4-FFF2-40B4-BE49-F238E27FC236}">
                <a16:creationId xmlns:a16="http://schemas.microsoft.com/office/drawing/2014/main" id="{BB0C0B6A-4801-839A-B796-9CFC98D5BCB0}"/>
              </a:ext>
            </a:extLst>
          </p:cNvPr>
          <p:cNvGraphicFramePr>
            <a:graphicFrameLocks noGrp="1"/>
          </p:cNvGraphicFramePr>
          <p:nvPr>
            <p:ph idx="1"/>
            <p:extLst>
              <p:ext uri="{D42A27DB-BD31-4B8C-83A1-F6EECF244321}">
                <p14:modId xmlns:p14="http://schemas.microsoft.com/office/powerpoint/2010/main" val="852469502"/>
              </p:ext>
            </p:extLst>
          </p:nvPr>
        </p:nvGraphicFramePr>
        <p:xfrm>
          <a:off x="4584726" y="1917700"/>
          <a:ext cx="7244418" cy="4103688"/>
        </p:xfrm>
        <a:graphic>
          <a:graphicData uri="http://schemas.openxmlformats.org/drawingml/2006/chart">
            <c:chart xmlns:c="http://schemas.openxmlformats.org/drawingml/2006/chart" xmlns:r="http://schemas.openxmlformats.org/officeDocument/2006/relationships" r:id="rId3"/>
          </a:graphicData>
        </a:graphic>
      </p:graphicFrame>
      <p:grpSp>
        <p:nvGrpSpPr>
          <p:cNvPr id="18" name="Group 17">
            <a:extLst>
              <a:ext uri="{FF2B5EF4-FFF2-40B4-BE49-F238E27FC236}">
                <a16:creationId xmlns:a16="http://schemas.microsoft.com/office/drawing/2014/main" id="{995D101E-9744-C75D-487A-BEAA193BBFC2}"/>
              </a:ext>
            </a:extLst>
          </p:cNvPr>
          <p:cNvGrpSpPr/>
          <p:nvPr/>
        </p:nvGrpSpPr>
        <p:grpSpPr>
          <a:xfrm>
            <a:off x="601596" y="2129462"/>
            <a:ext cx="3656065" cy="921033"/>
            <a:chOff x="601596" y="2129462"/>
            <a:chExt cx="3656065" cy="921033"/>
          </a:xfrm>
        </p:grpSpPr>
        <p:sp>
          <p:nvSpPr>
            <p:cNvPr id="17" name="Rectangle: Rounded Corners 16">
              <a:extLst>
                <a:ext uri="{FF2B5EF4-FFF2-40B4-BE49-F238E27FC236}">
                  <a16:creationId xmlns:a16="http://schemas.microsoft.com/office/drawing/2014/main" id="{354D010B-6DFB-6C37-FB12-F42B68F68C3C}"/>
                </a:ext>
              </a:extLst>
            </p:cNvPr>
            <p:cNvSpPr/>
            <p:nvPr/>
          </p:nvSpPr>
          <p:spPr bwMode="gray">
            <a:xfrm>
              <a:off x="601596" y="2132742"/>
              <a:ext cx="3656065" cy="917753"/>
            </a:xfrm>
            <a:prstGeom prst="roundRect">
              <a:avLst>
                <a:gd name="adj" fmla="val 50000"/>
              </a:avLst>
            </a:prstGeom>
            <a:solidFill>
              <a:srgbClr val="FFEBCA"/>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F6B449C6-D991-3B79-AC10-4090716D46F7}"/>
                </a:ext>
              </a:extLst>
            </p:cNvPr>
            <p:cNvSpPr/>
            <p:nvPr/>
          </p:nvSpPr>
          <p:spPr>
            <a:xfrm>
              <a:off x="601596" y="2132742"/>
              <a:ext cx="917753" cy="917753"/>
            </a:xfrm>
            <a:prstGeom prst="ellipse">
              <a:avLst/>
            </a:prstGeom>
            <a:solidFill>
              <a:srgbClr val="F49800"/>
            </a:solidFill>
            <a:ln w="19050" cmpd="sng">
              <a:solidFill>
                <a:srgbClr val="FFFFFF"/>
              </a:solidFill>
            </a:ln>
          </p:spPr>
          <p:txBody>
            <a:bodyPr wrap="non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nl-NL" sz="2800" b="1" dirty="0">
                <a:solidFill>
                  <a:schemeClr val="bg1"/>
                </a:solidFill>
              </a:endParaRPr>
            </a:p>
          </p:txBody>
        </p:sp>
        <p:sp>
          <p:nvSpPr>
            <p:cNvPr id="7" name="TextBox 27">
              <a:extLst>
                <a:ext uri="{FF2B5EF4-FFF2-40B4-BE49-F238E27FC236}">
                  <a16:creationId xmlns:a16="http://schemas.microsoft.com/office/drawing/2014/main" id="{5AACF758-515B-812E-DF31-AB2B52F6172E}"/>
                </a:ext>
              </a:extLst>
            </p:cNvPr>
            <p:cNvSpPr txBox="1"/>
            <p:nvPr/>
          </p:nvSpPr>
          <p:spPr bwMode="gray">
            <a:xfrm>
              <a:off x="601596" y="2129464"/>
              <a:ext cx="917753" cy="843004"/>
            </a:xfrm>
            <a:prstGeom prst="rect">
              <a:avLst/>
            </a:prstGeom>
            <a:noFill/>
            <a:ln w="12700">
              <a:noFill/>
              <a:prstDash val="dash"/>
            </a:ln>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lnSpc>
                  <a:spcPct val="120000"/>
                </a:lnSpc>
                <a:buSzPct val="80000"/>
              </a:pPr>
              <a:r>
                <a:rPr lang="nl-NL" sz="2800" b="1" dirty="0">
                  <a:solidFill>
                    <a:schemeClr val="bg1"/>
                  </a:solidFill>
                </a:rPr>
                <a:t>15</a:t>
              </a:r>
              <a:r>
                <a:rPr lang="nl-NL" sz="2200" b="1" dirty="0">
                  <a:solidFill>
                    <a:schemeClr val="bg1"/>
                  </a:solidFill>
                </a:rPr>
                <a:t>%</a:t>
              </a:r>
            </a:p>
          </p:txBody>
        </p:sp>
        <p:sp>
          <p:nvSpPr>
            <p:cNvPr id="9" name="TextBox 25">
              <a:extLst>
                <a:ext uri="{FF2B5EF4-FFF2-40B4-BE49-F238E27FC236}">
                  <a16:creationId xmlns:a16="http://schemas.microsoft.com/office/drawing/2014/main" id="{9A9E5A0E-B57B-9391-8FD6-A19C9D2277E9}"/>
                </a:ext>
              </a:extLst>
            </p:cNvPr>
            <p:cNvSpPr txBox="1"/>
            <p:nvPr/>
          </p:nvSpPr>
          <p:spPr bwMode="gray">
            <a:xfrm>
              <a:off x="1555769" y="2129462"/>
              <a:ext cx="2539815" cy="917753"/>
            </a:xfrm>
            <a:prstGeom prst="rect">
              <a:avLst/>
            </a:prstGeom>
            <a:noFill/>
          </p:spPr>
          <p:txBody>
            <a:bodyPr wrap="square" lIns="0" tIns="0" rIns="0" bIns="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nSpc>
                  <a:spcPct val="120000"/>
                </a:lnSpc>
                <a:buSzPct val="80000"/>
              </a:pPr>
              <a:r>
                <a:rPr lang="nl-NL" sz="1300" dirty="0"/>
                <a:t>van de topmanagers maakt zich (onder meer) zorgen om de </a:t>
              </a:r>
              <a:r>
                <a:rPr lang="nl-NL" sz="1300" b="1" dirty="0"/>
                <a:t>geopolitieke situatie en veiligheid</a:t>
              </a:r>
              <a:endParaRPr lang="nl-NL" sz="1300" b="1" dirty="0">
                <a:solidFill>
                  <a:schemeClr val="bg2"/>
                </a:solidFill>
              </a:endParaRPr>
            </a:p>
          </p:txBody>
        </p:sp>
      </p:grpSp>
      <p:sp>
        <p:nvSpPr>
          <p:cNvPr id="10" name="Slide Number Placeholder 2">
            <a:extLst>
              <a:ext uri="{FF2B5EF4-FFF2-40B4-BE49-F238E27FC236}">
                <a16:creationId xmlns:a16="http://schemas.microsoft.com/office/drawing/2014/main" id="{86A4CFA2-DAA7-FCF7-050C-5B0256AF0986}"/>
              </a:ext>
            </a:extLst>
          </p:cNvPr>
          <p:cNvSpPr>
            <a:spLocks noGrp="1"/>
          </p:cNvSpPr>
          <p:nvPr>
            <p:ph type="sldNum" sz="quarter" idx="12"/>
          </p:nvPr>
        </p:nvSpPr>
        <p:spPr>
          <a:xfrm>
            <a:off x="11712574" y="6453352"/>
            <a:ext cx="479425" cy="404648"/>
          </a:xfrm>
        </p:spPr>
        <p:txBody>
          <a:bodyPr/>
          <a:lstStyle/>
          <a:p>
            <a:fld id="{8FF9B0DE-3FEB-4AA0-B465-B80EF7C1333D}" type="slidenum">
              <a:rPr lang="nl-NL" smtClean="0"/>
              <a:t>7</a:t>
            </a:fld>
            <a:endParaRPr lang="nl-NL"/>
          </a:p>
        </p:txBody>
      </p:sp>
      <p:sp>
        <p:nvSpPr>
          <p:cNvPr id="12" name="Rectangle 11">
            <a:extLst>
              <a:ext uri="{FF2B5EF4-FFF2-40B4-BE49-F238E27FC236}">
                <a16:creationId xmlns:a16="http://schemas.microsoft.com/office/drawing/2014/main" id="{1B8719DD-6752-9292-20AA-9712D9D2D594}"/>
              </a:ext>
            </a:extLst>
          </p:cNvPr>
          <p:cNvSpPr/>
          <p:nvPr/>
        </p:nvSpPr>
        <p:spPr bwMode="gray">
          <a:xfrm>
            <a:off x="4487585" y="1917701"/>
            <a:ext cx="6503688" cy="1511300"/>
          </a:xfrm>
          <a:prstGeom prst="rect">
            <a:avLst/>
          </a:prstGeom>
          <a:noFill/>
          <a:ln w="19050">
            <a:solidFill>
              <a:schemeClr val="accent4">
                <a:lumMod val="40000"/>
                <a:lumOff val="6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endParaRPr>
          </a:p>
        </p:txBody>
      </p:sp>
      <p:sp>
        <p:nvSpPr>
          <p:cNvPr id="15" name="TextBox 14">
            <a:extLst>
              <a:ext uri="{FF2B5EF4-FFF2-40B4-BE49-F238E27FC236}">
                <a16:creationId xmlns:a16="http://schemas.microsoft.com/office/drawing/2014/main" id="{EB7B4916-E74C-E4A7-8A7A-00D53C69D302}"/>
              </a:ext>
            </a:extLst>
          </p:cNvPr>
          <p:cNvSpPr txBox="1"/>
          <p:nvPr/>
        </p:nvSpPr>
        <p:spPr bwMode="gray">
          <a:xfrm>
            <a:off x="479376" y="3540154"/>
            <a:ext cx="3778285" cy="2377422"/>
          </a:xfrm>
          <a:prstGeom prst="wedgeRoundRectCallout">
            <a:avLst>
              <a:gd name="adj1" fmla="val 54772"/>
              <a:gd name="adj2" fmla="val -37711"/>
              <a:gd name="adj3" fmla="val 16667"/>
            </a:avLst>
          </a:prstGeom>
          <a:solidFill>
            <a:schemeClr val="accent4">
              <a:lumMod val="20000"/>
              <a:lumOff val="80000"/>
            </a:schemeClr>
          </a:solidFill>
          <a:ln>
            <a:solidFill>
              <a:schemeClr val="accent4"/>
            </a:solidFill>
          </a:ln>
        </p:spPr>
        <p:txBody>
          <a:bodyPr wrap="square" lIns="0" tIns="0" rIns="0" bIns="0" rtlCol="0">
            <a:noAutofit/>
          </a:bodyPr>
          <a:lstStyle/>
          <a:p>
            <a:pPr>
              <a:lnSpc>
                <a:spcPct val="120000"/>
              </a:lnSpc>
              <a:buSzPct val="80000"/>
            </a:pPr>
            <a:endParaRPr lang="nl-NL" sz="1100"/>
          </a:p>
          <a:p>
            <a:pPr marL="171450" indent="-171450">
              <a:lnSpc>
                <a:spcPct val="120000"/>
              </a:lnSpc>
              <a:buSzPct val="80000"/>
              <a:buFont typeface="Arial" panose="020B0604020202020204" pitchFamily="34" charset="0"/>
              <a:buChar char="•"/>
            </a:pPr>
            <a:r>
              <a:rPr lang="nl-NL" sz="1100" b="1">
                <a:solidFill>
                  <a:srgbClr val="F49800"/>
                </a:solidFill>
              </a:rPr>
              <a:t>Geopolitieke kwesties </a:t>
            </a:r>
            <a:r>
              <a:rPr lang="nl-NL" sz="1100">
                <a:solidFill>
                  <a:schemeClr val="tx1"/>
                </a:solidFill>
              </a:rPr>
              <a:t>zoals de </a:t>
            </a:r>
            <a:r>
              <a:rPr lang="nl-NL" sz="1100" b="1">
                <a:solidFill>
                  <a:srgbClr val="F49800"/>
                </a:solidFill>
              </a:rPr>
              <a:t>Oekraine-Rusland oorlog </a:t>
            </a:r>
            <a:r>
              <a:rPr lang="nl-NL" sz="1100">
                <a:solidFill>
                  <a:schemeClr val="tx1"/>
                </a:solidFill>
              </a:rPr>
              <a:t>en als gevolg daarvan een </a:t>
            </a:r>
            <a:r>
              <a:rPr lang="nl-NL" sz="1100" b="1">
                <a:solidFill>
                  <a:srgbClr val="F49800"/>
                </a:solidFill>
              </a:rPr>
              <a:t>stijging van de energieprijzen</a:t>
            </a:r>
            <a:r>
              <a:rPr lang="nl-NL" sz="1100">
                <a:solidFill>
                  <a:schemeClr val="tx1"/>
                </a:solidFill>
              </a:rPr>
              <a:t>.</a:t>
            </a:r>
          </a:p>
          <a:p>
            <a:pPr marL="171450" indent="-171450">
              <a:lnSpc>
                <a:spcPct val="120000"/>
              </a:lnSpc>
              <a:buSzPct val="80000"/>
              <a:buFont typeface="Arial" panose="020B0604020202020204" pitchFamily="34" charset="0"/>
              <a:buChar char="•"/>
            </a:pPr>
            <a:r>
              <a:rPr lang="nl-NL" sz="1100">
                <a:solidFill>
                  <a:schemeClr val="tx1"/>
                </a:solidFill>
              </a:rPr>
              <a:t>De </a:t>
            </a:r>
            <a:r>
              <a:rPr lang="nl-NL" sz="1100" b="1">
                <a:solidFill>
                  <a:srgbClr val="F49800"/>
                </a:solidFill>
              </a:rPr>
              <a:t>aanhoudende impact van de wereldwijde verstoringen </a:t>
            </a:r>
            <a:r>
              <a:rPr lang="nl-NL" sz="1100">
                <a:solidFill>
                  <a:schemeClr val="tx1"/>
                </a:solidFill>
              </a:rPr>
              <a:t>van de </a:t>
            </a:r>
            <a:r>
              <a:rPr lang="nl-NL" sz="1100" b="1">
                <a:solidFill>
                  <a:srgbClr val="F49800"/>
                </a:solidFill>
              </a:rPr>
              <a:t>toeleveringsketen</a:t>
            </a:r>
            <a:r>
              <a:rPr lang="nl-NL" sz="1100">
                <a:solidFill>
                  <a:schemeClr val="tx1"/>
                </a:solidFill>
              </a:rPr>
              <a:t>, verergerd door </a:t>
            </a:r>
            <a:r>
              <a:rPr lang="nl-NL" sz="1100" b="1">
                <a:solidFill>
                  <a:srgbClr val="F49800"/>
                </a:solidFill>
              </a:rPr>
              <a:t>geopolitieke conflicten </a:t>
            </a:r>
            <a:r>
              <a:rPr lang="nl-NL" sz="1100">
                <a:solidFill>
                  <a:schemeClr val="tx1"/>
                </a:solidFill>
              </a:rPr>
              <a:t>en </a:t>
            </a:r>
            <a:r>
              <a:rPr lang="nl-NL" sz="1100" b="1">
                <a:solidFill>
                  <a:srgbClr val="F49800"/>
                </a:solidFill>
              </a:rPr>
              <a:t>stijgende energieprijzen</a:t>
            </a:r>
            <a:r>
              <a:rPr lang="nl-NL" sz="1100">
                <a:solidFill>
                  <a:schemeClr val="tx1"/>
                </a:solidFill>
              </a:rPr>
              <a:t>, blijft een </a:t>
            </a:r>
            <a:r>
              <a:rPr lang="nl-NL" sz="1100" b="1">
                <a:solidFill>
                  <a:srgbClr val="F49800"/>
                </a:solidFill>
              </a:rPr>
              <a:t>grote uitdaging</a:t>
            </a:r>
            <a:r>
              <a:rPr lang="nl-NL" sz="1100">
                <a:solidFill>
                  <a:schemeClr val="tx1"/>
                </a:solidFill>
              </a:rPr>
              <a:t>. </a:t>
            </a:r>
          </a:p>
          <a:p>
            <a:pPr marL="171450" indent="-171450">
              <a:lnSpc>
                <a:spcPct val="120000"/>
              </a:lnSpc>
              <a:buSzPct val="80000"/>
              <a:buFont typeface="Arial" panose="020B0604020202020204" pitchFamily="34" charset="0"/>
              <a:buChar char="•"/>
            </a:pPr>
            <a:r>
              <a:rPr lang="nl-NL" sz="1100">
                <a:solidFill>
                  <a:schemeClr val="tx1"/>
                </a:solidFill>
              </a:rPr>
              <a:t>Uitdagingen bij het </a:t>
            </a:r>
            <a:r>
              <a:rPr lang="nl-NL" sz="1100" b="1">
                <a:solidFill>
                  <a:srgbClr val="F49800"/>
                </a:solidFill>
              </a:rPr>
              <a:t>verkrijgen van materialen </a:t>
            </a:r>
            <a:r>
              <a:rPr lang="nl-NL" sz="1100">
                <a:solidFill>
                  <a:schemeClr val="tx1"/>
                </a:solidFill>
              </a:rPr>
              <a:t>of </a:t>
            </a:r>
            <a:r>
              <a:rPr lang="nl-NL" sz="1100" b="1">
                <a:solidFill>
                  <a:srgbClr val="F49800"/>
                </a:solidFill>
              </a:rPr>
              <a:t>goederen</a:t>
            </a:r>
            <a:r>
              <a:rPr lang="nl-NL" sz="1100">
                <a:solidFill>
                  <a:schemeClr val="tx1"/>
                </a:solidFill>
              </a:rPr>
              <a:t>, vaak </a:t>
            </a:r>
            <a:r>
              <a:rPr lang="nl-NL" sz="1100" b="1">
                <a:solidFill>
                  <a:srgbClr val="F49800"/>
                </a:solidFill>
              </a:rPr>
              <a:t>als gevolg van geopolitieke spanningen </a:t>
            </a:r>
            <a:r>
              <a:rPr lang="nl-NL" sz="1100">
                <a:solidFill>
                  <a:schemeClr val="tx1"/>
                </a:solidFill>
              </a:rPr>
              <a:t>of logistieke beperkingen.</a:t>
            </a:r>
          </a:p>
        </p:txBody>
      </p:sp>
    </p:spTree>
    <p:extLst>
      <p:ext uri="{BB962C8B-B14F-4D97-AF65-F5344CB8AC3E}">
        <p14:creationId xmlns:p14="http://schemas.microsoft.com/office/powerpoint/2010/main" val="2155250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4ADD5F3-248B-C2DF-4E44-94AD288E418A}"/>
              </a:ext>
            </a:extLst>
          </p:cNvPr>
          <p:cNvSpPr>
            <a:spLocks noGrp="1"/>
          </p:cNvSpPr>
          <p:nvPr>
            <p:ph type="sldNum" sz="quarter" idx="12"/>
          </p:nvPr>
        </p:nvSpPr>
        <p:spPr/>
        <p:txBody>
          <a:bodyPr/>
          <a:lstStyle/>
          <a:p>
            <a:fld id="{8FF9B0DE-3FEB-4AA0-B465-B80EF7C1333D}" type="slidenum">
              <a:rPr lang="nl-NL" smtClean="0"/>
              <a:t>8</a:t>
            </a:fld>
            <a:endParaRPr lang="nl-NL"/>
          </a:p>
        </p:txBody>
      </p:sp>
      <p:sp>
        <p:nvSpPr>
          <p:cNvPr id="4" name="Text Placeholder 3">
            <a:extLst>
              <a:ext uri="{FF2B5EF4-FFF2-40B4-BE49-F238E27FC236}">
                <a16:creationId xmlns:a16="http://schemas.microsoft.com/office/drawing/2014/main" id="{F9268028-FCFC-450B-2F9F-8BDCC19673EB}"/>
              </a:ext>
            </a:extLst>
          </p:cNvPr>
          <p:cNvSpPr>
            <a:spLocks noGrp="1"/>
          </p:cNvSpPr>
          <p:nvPr>
            <p:ph type="body" sz="quarter" idx="15"/>
          </p:nvPr>
        </p:nvSpPr>
        <p:spPr/>
        <p:txBody>
          <a:bodyPr/>
          <a:lstStyle/>
          <a:p>
            <a:r>
              <a:rPr lang="nl-NL"/>
              <a:t>Belangrijkste zorgen – Top-10</a:t>
            </a:r>
          </a:p>
          <a:p>
            <a:r>
              <a:rPr lang="nl-NL"/>
              <a:t>2024</a:t>
            </a:r>
          </a:p>
        </p:txBody>
      </p:sp>
      <p:sp>
        <p:nvSpPr>
          <p:cNvPr id="5" name="Title 4">
            <a:extLst>
              <a:ext uri="{FF2B5EF4-FFF2-40B4-BE49-F238E27FC236}">
                <a16:creationId xmlns:a16="http://schemas.microsoft.com/office/drawing/2014/main" id="{9B61B0CD-DE3D-5AD4-6EEA-3AC3C1986F81}"/>
              </a:ext>
            </a:extLst>
          </p:cNvPr>
          <p:cNvSpPr>
            <a:spLocks noGrp="1"/>
          </p:cNvSpPr>
          <p:nvPr>
            <p:ph type="title"/>
          </p:nvPr>
        </p:nvSpPr>
        <p:spPr>
          <a:xfrm>
            <a:off x="479375" y="404712"/>
            <a:ext cx="9721849" cy="720000"/>
          </a:xfrm>
        </p:spPr>
        <p:txBody>
          <a:bodyPr/>
          <a:lstStyle/>
          <a:p>
            <a:r>
              <a:rPr lang="nl-NL" dirty="0"/>
              <a:t>Zorg om de impact van hoge energieprijzen en inflatie komen dit jaar bovendrijven. Ontwikkelingen op de financiële markten en het toenemende gebruik van AI blijven belangrijke focuspunten. Groei via nieuwe producten en of markten worden als minder belangrijk gezien dan in 2023.</a:t>
            </a:r>
            <a:br>
              <a:rPr lang="nl-NL" dirty="0"/>
            </a:br>
            <a:endParaRPr lang="nl-NL" dirty="0"/>
          </a:p>
        </p:txBody>
      </p:sp>
      <p:sp>
        <p:nvSpPr>
          <p:cNvPr id="9" name="Text Placeholder 8">
            <a:extLst>
              <a:ext uri="{FF2B5EF4-FFF2-40B4-BE49-F238E27FC236}">
                <a16:creationId xmlns:a16="http://schemas.microsoft.com/office/drawing/2014/main" id="{0962C965-1A1C-2EEE-C92D-14E3DC3FC19C}"/>
              </a:ext>
            </a:extLst>
          </p:cNvPr>
          <p:cNvSpPr>
            <a:spLocks noGrp="1"/>
          </p:cNvSpPr>
          <p:nvPr>
            <p:ph type="body" sz="quarter" idx="18"/>
          </p:nvPr>
        </p:nvSpPr>
        <p:spPr>
          <a:xfrm>
            <a:off x="6605310" y="1555127"/>
            <a:ext cx="5472162" cy="288000"/>
          </a:xfrm>
        </p:spPr>
        <p:txBody>
          <a:bodyPr/>
          <a:lstStyle/>
          <a:p>
            <a:endParaRPr lang="nl-NL"/>
          </a:p>
          <a:p>
            <a:r>
              <a:rPr lang="nl-NL"/>
              <a:t>2023</a:t>
            </a:r>
          </a:p>
        </p:txBody>
      </p:sp>
      <p:sp>
        <p:nvSpPr>
          <p:cNvPr id="8" name="Text Placeholder 7">
            <a:extLst>
              <a:ext uri="{FF2B5EF4-FFF2-40B4-BE49-F238E27FC236}">
                <a16:creationId xmlns:a16="http://schemas.microsoft.com/office/drawing/2014/main" id="{8C1A36BE-E8CD-A0C1-EB60-165B307E4181}"/>
              </a:ext>
            </a:extLst>
          </p:cNvPr>
          <p:cNvSpPr>
            <a:spLocks noGrp="1"/>
          </p:cNvSpPr>
          <p:nvPr>
            <p:ph type="body" sz="quarter" idx="16"/>
          </p:nvPr>
        </p:nvSpPr>
        <p:spPr/>
        <p:txBody>
          <a:bodyPr/>
          <a:lstStyle/>
          <a:p>
            <a:endParaRPr lang="nl-NL"/>
          </a:p>
          <a:p>
            <a:endParaRPr lang="nl-NL"/>
          </a:p>
          <a:p>
            <a:endParaRPr lang="nl-NL"/>
          </a:p>
          <a:p>
            <a:r>
              <a:rPr lang="nl-NL"/>
              <a:t>Q: Wat zijn daarbij uw belangrijkste zorgen? [meerdere antwoorden mogelijk)| Q: Kunt u toelichten welke actuele zorgen er spelen binnen uw sector en wat verwacht u dat de impact daarvan zal zijn? </a:t>
            </a:r>
          </a:p>
          <a:p>
            <a:r>
              <a:rPr lang="nl-NL"/>
              <a:t>*=antwoordopties zijn meegenomen in 2024 en niet in 2023</a:t>
            </a:r>
          </a:p>
        </p:txBody>
      </p:sp>
      <p:cxnSp>
        <p:nvCxnSpPr>
          <p:cNvPr id="30" name="Straight Connector 20">
            <a:extLst>
              <a:ext uri="{FF2B5EF4-FFF2-40B4-BE49-F238E27FC236}">
                <a16:creationId xmlns:a16="http://schemas.microsoft.com/office/drawing/2014/main" id="{0E63B84F-F461-8A0F-EB92-C2B0085FE167}"/>
              </a:ext>
            </a:extLst>
          </p:cNvPr>
          <p:cNvCxnSpPr>
            <a:cxnSpLocks/>
          </p:cNvCxnSpPr>
          <p:nvPr>
            <p:custDataLst>
              <p:tags r:id="rId1"/>
            </p:custDataLst>
          </p:nvPr>
        </p:nvCxnSpPr>
        <p:spPr bwMode="gray">
          <a:xfrm>
            <a:off x="636268" y="2169188"/>
            <a:ext cx="0" cy="339521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27">
            <a:extLst>
              <a:ext uri="{FF2B5EF4-FFF2-40B4-BE49-F238E27FC236}">
                <a16:creationId xmlns:a16="http://schemas.microsoft.com/office/drawing/2014/main" id="{8A807316-29BA-481C-FE70-AE53DD1F911A}"/>
              </a:ext>
            </a:extLst>
          </p:cNvPr>
          <p:cNvSpPr/>
          <p:nvPr>
            <p:custDataLst>
              <p:tags r:id="rId2"/>
            </p:custDataLst>
          </p:nvPr>
        </p:nvSpPr>
        <p:spPr bwMode="gray">
          <a:xfrm>
            <a:off x="479376" y="2173809"/>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1</a:t>
            </a:r>
          </a:p>
        </p:txBody>
      </p:sp>
      <p:sp>
        <p:nvSpPr>
          <p:cNvPr id="36" name="Rectangle 27">
            <a:extLst>
              <a:ext uri="{FF2B5EF4-FFF2-40B4-BE49-F238E27FC236}">
                <a16:creationId xmlns:a16="http://schemas.microsoft.com/office/drawing/2014/main" id="{720817C3-829D-910E-C593-D000A130CF81}"/>
              </a:ext>
            </a:extLst>
          </p:cNvPr>
          <p:cNvSpPr/>
          <p:nvPr>
            <p:custDataLst>
              <p:tags r:id="rId3"/>
            </p:custDataLst>
          </p:nvPr>
        </p:nvSpPr>
        <p:spPr bwMode="gray">
          <a:xfrm>
            <a:off x="479376" y="2523093"/>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2</a:t>
            </a:r>
          </a:p>
        </p:txBody>
      </p:sp>
      <p:sp>
        <p:nvSpPr>
          <p:cNvPr id="37" name="Rectangle 27">
            <a:extLst>
              <a:ext uri="{FF2B5EF4-FFF2-40B4-BE49-F238E27FC236}">
                <a16:creationId xmlns:a16="http://schemas.microsoft.com/office/drawing/2014/main" id="{E2D431D9-C9F4-8562-B3CA-08656B11E19B}"/>
              </a:ext>
            </a:extLst>
          </p:cNvPr>
          <p:cNvSpPr/>
          <p:nvPr>
            <p:custDataLst>
              <p:tags r:id="rId4"/>
            </p:custDataLst>
          </p:nvPr>
        </p:nvSpPr>
        <p:spPr bwMode="gray">
          <a:xfrm>
            <a:off x="479376" y="2872377"/>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3</a:t>
            </a:r>
          </a:p>
        </p:txBody>
      </p:sp>
      <p:sp>
        <p:nvSpPr>
          <p:cNvPr id="38" name="Rectangle 27">
            <a:extLst>
              <a:ext uri="{FF2B5EF4-FFF2-40B4-BE49-F238E27FC236}">
                <a16:creationId xmlns:a16="http://schemas.microsoft.com/office/drawing/2014/main" id="{C0187522-5911-A908-3AE0-943DF7045102}"/>
              </a:ext>
            </a:extLst>
          </p:cNvPr>
          <p:cNvSpPr/>
          <p:nvPr>
            <p:custDataLst>
              <p:tags r:id="rId5"/>
            </p:custDataLst>
          </p:nvPr>
        </p:nvSpPr>
        <p:spPr bwMode="gray">
          <a:xfrm>
            <a:off x="479376" y="3221661"/>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4</a:t>
            </a:r>
          </a:p>
        </p:txBody>
      </p:sp>
      <p:sp>
        <p:nvSpPr>
          <p:cNvPr id="39" name="Rectangle 27">
            <a:extLst>
              <a:ext uri="{FF2B5EF4-FFF2-40B4-BE49-F238E27FC236}">
                <a16:creationId xmlns:a16="http://schemas.microsoft.com/office/drawing/2014/main" id="{A4191098-EE1E-F455-AC91-3EB879E23416}"/>
              </a:ext>
            </a:extLst>
          </p:cNvPr>
          <p:cNvSpPr/>
          <p:nvPr>
            <p:custDataLst>
              <p:tags r:id="rId6"/>
            </p:custDataLst>
          </p:nvPr>
        </p:nvSpPr>
        <p:spPr bwMode="gray">
          <a:xfrm>
            <a:off x="479376" y="3570945"/>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5</a:t>
            </a:r>
          </a:p>
        </p:txBody>
      </p:sp>
      <p:sp>
        <p:nvSpPr>
          <p:cNvPr id="40" name="Rectangle 27">
            <a:extLst>
              <a:ext uri="{FF2B5EF4-FFF2-40B4-BE49-F238E27FC236}">
                <a16:creationId xmlns:a16="http://schemas.microsoft.com/office/drawing/2014/main" id="{248E524C-534E-07EB-8E26-8945D58406AF}"/>
              </a:ext>
            </a:extLst>
          </p:cNvPr>
          <p:cNvSpPr/>
          <p:nvPr>
            <p:custDataLst>
              <p:tags r:id="rId7"/>
            </p:custDataLst>
          </p:nvPr>
        </p:nvSpPr>
        <p:spPr bwMode="gray">
          <a:xfrm>
            <a:off x="479376" y="3920229"/>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6</a:t>
            </a:r>
          </a:p>
        </p:txBody>
      </p:sp>
      <p:sp>
        <p:nvSpPr>
          <p:cNvPr id="41" name="Rectangle 27">
            <a:extLst>
              <a:ext uri="{FF2B5EF4-FFF2-40B4-BE49-F238E27FC236}">
                <a16:creationId xmlns:a16="http://schemas.microsoft.com/office/drawing/2014/main" id="{ECB38802-F8A0-C4A8-96FA-F0CB5EB1BDAB}"/>
              </a:ext>
            </a:extLst>
          </p:cNvPr>
          <p:cNvSpPr/>
          <p:nvPr>
            <p:custDataLst>
              <p:tags r:id="rId8"/>
            </p:custDataLst>
          </p:nvPr>
        </p:nvSpPr>
        <p:spPr bwMode="gray">
          <a:xfrm>
            <a:off x="479376" y="4269513"/>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7</a:t>
            </a:r>
          </a:p>
        </p:txBody>
      </p:sp>
      <p:sp>
        <p:nvSpPr>
          <p:cNvPr id="42" name="Rectangle 27">
            <a:extLst>
              <a:ext uri="{FF2B5EF4-FFF2-40B4-BE49-F238E27FC236}">
                <a16:creationId xmlns:a16="http://schemas.microsoft.com/office/drawing/2014/main" id="{849C6CD8-C015-E92B-97E4-8C977CB87B4A}"/>
              </a:ext>
            </a:extLst>
          </p:cNvPr>
          <p:cNvSpPr/>
          <p:nvPr>
            <p:custDataLst>
              <p:tags r:id="rId9"/>
            </p:custDataLst>
          </p:nvPr>
        </p:nvSpPr>
        <p:spPr bwMode="gray">
          <a:xfrm>
            <a:off x="479376" y="4618797"/>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8</a:t>
            </a:r>
          </a:p>
        </p:txBody>
      </p:sp>
      <p:sp>
        <p:nvSpPr>
          <p:cNvPr id="43" name="Rectangle 27">
            <a:extLst>
              <a:ext uri="{FF2B5EF4-FFF2-40B4-BE49-F238E27FC236}">
                <a16:creationId xmlns:a16="http://schemas.microsoft.com/office/drawing/2014/main" id="{4EC98110-16E9-ECE0-00BF-A8E4AFD582E5}"/>
              </a:ext>
            </a:extLst>
          </p:cNvPr>
          <p:cNvSpPr/>
          <p:nvPr>
            <p:custDataLst>
              <p:tags r:id="rId10"/>
            </p:custDataLst>
          </p:nvPr>
        </p:nvSpPr>
        <p:spPr bwMode="gray">
          <a:xfrm>
            <a:off x="479376" y="4968081"/>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9</a:t>
            </a:r>
          </a:p>
        </p:txBody>
      </p:sp>
      <p:sp>
        <p:nvSpPr>
          <p:cNvPr id="44" name="Rectangle 27">
            <a:extLst>
              <a:ext uri="{FF2B5EF4-FFF2-40B4-BE49-F238E27FC236}">
                <a16:creationId xmlns:a16="http://schemas.microsoft.com/office/drawing/2014/main" id="{368F0C7C-4768-4B86-E888-03326A66EE88}"/>
              </a:ext>
            </a:extLst>
          </p:cNvPr>
          <p:cNvSpPr/>
          <p:nvPr>
            <p:custDataLst>
              <p:tags r:id="rId11"/>
            </p:custDataLst>
          </p:nvPr>
        </p:nvSpPr>
        <p:spPr bwMode="gray">
          <a:xfrm>
            <a:off x="493215" y="5311108"/>
            <a:ext cx="286106" cy="288000"/>
          </a:xfrm>
          <a:prstGeom prst="rect">
            <a:avLst/>
          </a:prstGeom>
          <a:solidFill>
            <a:schemeClr val="accent1"/>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bg1"/>
              </a:solidFill>
            </a:endParaRPr>
          </a:p>
        </p:txBody>
      </p:sp>
      <p:sp>
        <p:nvSpPr>
          <p:cNvPr id="45" name="TextBox 44">
            <a:extLst>
              <a:ext uri="{FF2B5EF4-FFF2-40B4-BE49-F238E27FC236}">
                <a16:creationId xmlns:a16="http://schemas.microsoft.com/office/drawing/2014/main" id="{21DD1AD3-EAC7-631A-C827-52A13D1FD8BA}"/>
              </a:ext>
            </a:extLst>
          </p:cNvPr>
          <p:cNvSpPr txBox="1"/>
          <p:nvPr/>
        </p:nvSpPr>
        <p:spPr bwMode="gray">
          <a:xfrm>
            <a:off x="503368" y="5317365"/>
            <a:ext cx="298021" cy="288000"/>
          </a:xfrm>
          <a:prstGeom prst="rect">
            <a:avLst/>
          </a:prstGeom>
          <a:noFill/>
        </p:spPr>
        <p:txBody>
          <a:bodyPr wrap="square" lIns="0" tIns="0" rIns="0" bIns="0" rtlCol="0">
            <a:noAutofit/>
          </a:bodyPr>
          <a:lstStyle/>
          <a:p>
            <a:pPr algn="ctr">
              <a:lnSpc>
                <a:spcPct val="120000"/>
              </a:lnSpc>
              <a:buSzPct val="80000"/>
            </a:pPr>
            <a:r>
              <a:rPr lang="nl-NL" sz="1600">
                <a:solidFill>
                  <a:schemeClr val="bg1"/>
                </a:solidFill>
              </a:rPr>
              <a:t>10</a:t>
            </a:r>
          </a:p>
        </p:txBody>
      </p:sp>
      <p:sp>
        <p:nvSpPr>
          <p:cNvPr id="59" name="TextBox 58">
            <a:extLst>
              <a:ext uri="{FF2B5EF4-FFF2-40B4-BE49-F238E27FC236}">
                <a16:creationId xmlns:a16="http://schemas.microsoft.com/office/drawing/2014/main" id="{14B5A846-674F-C8D9-2608-98B6C9F1BBCF}"/>
              </a:ext>
            </a:extLst>
          </p:cNvPr>
          <p:cNvSpPr txBox="1"/>
          <p:nvPr/>
        </p:nvSpPr>
        <p:spPr bwMode="gray">
          <a:xfrm>
            <a:off x="6306032" y="5671908"/>
            <a:ext cx="1016000" cy="288000"/>
          </a:xfrm>
          <a:prstGeom prst="rect">
            <a:avLst/>
          </a:prstGeom>
          <a:noFill/>
        </p:spPr>
        <p:txBody>
          <a:bodyPr wrap="square" lIns="0" tIns="0" rIns="0" bIns="0" rtlCol="0">
            <a:noAutofit/>
          </a:bodyPr>
          <a:lstStyle/>
          <a:p>
            <a:pPr>
              <a:lnSpc>
                <a:spcPct val="120000"/>
              </a:lnSpc>
              <a:buSzPct val="80000"/>
            </a:pPr>
            <a:r>
              <a:rPr lang="nl-NL" sz="1600">
                <a:solidFill>
                  <a:schemeClr val="bg1"/>
                </a:solidFill>
              </a:rPr>
              <a:t>10</a:t>
            </a:r>
          </a:p>
        </p:txBody>
      </p:sp>
      <p:graphicFrame>
        <p:nvGraphicFramePr>
          <p:cNvPr id="61" name="Table 60">
            <a:extLst>
              <a:ext uri="{FF2B5EF4-FFF2-40B4-BE49-F238E27FC236}">
                <a16:creationId xmlns:a16="http://schemas.microsoft.com/office/drawing/2014/main" id="{6ED491CB-058A-A85C-C339-4B1C2F8B2B1A}"/>
              </a:ext>
            </a:extLst>
          </p:cNvPr>
          <p:cNvGraphicFramePr>
            <a:graphicFrameLocks noGrp="1"/>
          </p:cNvGraphicFramePr>
          <p:nvPr>
            <p:extLst>
              <p:ext uri="{D42A27DB-BD31-4B8C-83A1-F6EECF244321}">
                <p14:modId xmlns:p14="http://schemas.microsoft.com/office/powerpoint/2010/main" val="1910239149"/>
              </p:ext>
            </p:extLst>
          </p:nvPr>
        </p:nvGraphicFramePr>
        <p:xfrm>
          <a:off x="922374" y="2169187"/>
          <a:ext cx="4393412" cy="3502720"/>
        </p:xfrm>
        <a:graphic>
          <a:graphicData uri="http://schemas.openxmlformats.org/drawingml/2006/table">
            <a:tbl>
              <a:tblPr firstRow="1" bandRow="1">
                <a:tableStyleId>{2D5ABB26-0587-4C30-8999-92F81FD0307C}</a:tableStyleId>
              </a:tblPr>
              <a:tblGrid>
                <a:gridCol w="4393412">
                  <a:extLst>
                    <a:ext uri="{9D8B030D-6E8A-4147-A177-3AD203B41FA5}">
                      <a16:colId xmlns:a16="http://schemas.microsoft.com/office/drawing/2014/main" val="607445474"/>
                    </a:ext>
                  </a:extLst>
                </a:gridCol>
              </a:tblGrid>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Toenemend gebruik van kunstmatige intelligentie (AI)</a:t>
                      </a:r>
                    </a:p>
                  </a:txBody>
                  <a:tcPr marL="0" marR="0" marT="0" marB="0" anchor="ctr"/>
                </a:tc>
                <a:extLst>
                  <a:ext uri="{0D108BD9-81ED-4DB2-BD59-A6C34878D82A}">
                    <a16:rowId xmlns:a16="http://schemas.microsoft.com/office/drawing/2014/main" val="3850766922"/>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Het omgaan met de impact van hoge energieprijzen</a:t>
                      </a:r>
                    </a:p>
                  </a:txBody>
                  <a:tcPr marL="0" marR="0" marT="0" marB="0" anchor="ctr"/>
                </a:tc>
                <a:extLst>
                  <a:ext uri="{0D108BD9-81ED-4DB2-BD59-A6C34878D82A}">
                    <a16:rowId xmlns:a16="http://schemas.microsoft.com/office/drawing/2014/main" val="2405493204"/>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Ontwikkelingen op financiële markten, zoals monetair beleid</a:t>
                      </a:r>
                    </a:p>
                  </a:txBody>
                  <a:tcPr marL="0" marR="0" marT="0" marB="0" anchor="ctr"/>
                </a:tc>
                <a:extLst>
                  <a:ext uri="{0D108BD9-81ED-4DB2-BD59-A6C34878D82A}">
                    <a16:rowId xmlns:a16="http://schemas.microsoft.com/office/drawing/2014/main" val="2439324505"/>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Het omgaan met de impact van hoge inflatie</a:t>
                      </a:r>
                    </a:p>
                  </a:txBody>
                  <a:tcPr marL="0" marR="0" marT="0" marB="0" anchor="ctr"/>
                </a:tc>
                <a:extLst>
                  <a:ext uri="{0D108BD9-81ED-4DB2-BD59-A6C34878D82A}">
                    <a16:rowId xmlns:a16="http://schemas.microsoft.com/office/drawing/2014/main" val="3362827549"/>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Veranderende regulering</a:t>
                      </a:r>
                    </a:p>
                  </a:txBody>
                  <a:tcPr marL="0" marR="0" marT="0" marB="0" anchor="ctr"/>
                </a:tc>
                <a:extLst>
                  <a:ext uri="{0D108BD9-81ED-4DB2-BD59-A6C34878D82A}">
                    <a16:rowId xmlns:a16="http://schemas.microsoft.com/office/drawing/2014/main" val="298597559"/>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Voldoende investeren in digitalisering*</a:t>
                      </a:r>
                    </a:p>
                  </a:txBody>
                  <a:tcPr marL="0" marR="0" marT="0" marB="0" anchor="ctr"/>
                </a:tc>
                <a:extLst>
                  <a:ext uri="{0D108BD9-81ED-4DB2-BD59-A6C34878D82A}">
                    <a16:rowId xmlns:a16="http://schemas.microsoft.com/office/drawing/2014/main" val="704547496"/>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Arbeidsmarkttekorten/Geen personeel kunnen vinden</a:t>
                      </a:r>
                    </a:p>
                  </a:txBody>
                  <a:tcPr marL="0" marR="0" marT="0" marB="0" anchor="ctr"/>
                </a:tc>
                <a:extLst>
                  <a:ext uri="{0D108BD9-81ED-4DB2-BD59-A6C34878D82A}">
                    <a16:rowId xmlns:a16="http://schemas.microsoft.com/office/drawing/2014/main" val="1883803488"/>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Groei via nieuwe producten en of markten</a:t>
                      </a:r>
                    </a:p>
                  </a:txBody>
                  <a:tcPr marL="0" marR="0" marT="0" marB="0" anchor="ctr"/>
                </a:tc>
                <a:extLst>
                  <a:ext uri="{0D108BD9-81ED-4DB2-BD59-A6C34878D82A}">
                    <a16:rowId xmlns:a16="http://schemas.microsoft.com/office/drawing/2014/main" val="3276520012"/>
                  </a:ext>
                </a:extLst>
              </a:tr>
              <a:tr h="35027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nl-NL" sz="1400" b="0" i="0" u="none" strike="noStrike" kern="1200">
                          <a:solidFill>
                            <a:srgbClr val="535353"/>
                          </a:solidFill>
                          <a:effectLst/>
                          <a:latin typeface="Calibri" panose="020F0502020204030204" pitchFamily="34" charset="0"/>
                          <a:ea typeface="+mn-ea"/>
                          <a:cs typeface="+mn-cs"/>
                        </a:rPr>
                        <a:t>Talent vasthouden</a:t>
                      </a:r>
                    </a:p>
                  </a:txBody>
                  <a:tcPr marL="0" marR="0" marT="0" marB="0" anchor="ctr"/>
                </a:tc>
                <a:extLst>
                  <a:ext uri="{0D108BD9-81ED-4DB2-BD59-A6C34878D82A}">
                    <a16:rowId xmlns:a16="http://schemas.microsoft.com/office/drawing/2014/main" val="972161294"/>
                  </a:ext>
                </a:extLst>
              </a:tr>
              <a:tr h="35027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Toenemende concurrentie uit China*</a:t>
                      </a:r>
                    </a:p>
                  </a:txBody>
                  <a:tcPr marL="0" marR="0" marT="0" marB="0" anchor="ctr"/>
                </a:tc>
                <a:extLst>
                  <a:ext uri="{0D108BD9-81ED-4DB2-BD59-A6C34878D82A}">
                    <a16:rowId xmlns:a16="http://schemas.microsoft.com/office/drawing/2014/main" val="1884798580"/>
                  </a:ext>
                </a:extLst>
              </a:tr>
            </a:tbl>
          </a:graphicData>
        </a:graphic>
      </p:graphicFrame>
      <p:cxnSp>
        <p:nvCxnSpPr>
          <p:cNvPr id="63" name="Straight Connector 20">
            <a:extLst>
              <a:ext uri="{FF2B5EF4-FFF2-40B4-BE49-F238E27FC236}">
                <a16:creationId xmlns:a16="http://schemas.microsoft.com/office/drawing/2014/main" id="{8E2F77BE-A51C-3242-8C60-3030E6D0C3DD}"/>
              </a:ext>
            </a:extLst>
          </p:cNvPr>
          <p:cNvCxnSpPr>
            <a:cxnSpLocks/>
          </p:cNvCxnSpPr>
          <p:nvPr>
            <p:custDataLst>
              <p:tags r:id="rId12"/>
            </p:custDataLst>
          </p:nvPr>
        </p:nvCxnSpPr>
        <p:spPr bwMode="gray">
          <a:xfrm>
            <a:off x="6762202" y="2144736"/>
            <a:ext cx="0" cy="3395214"/>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27">
            <a:extLst>
              <a:ext uri="{FF2B5EF4-FFF2-40B4-BE49-F238E27FC236}">
                <a16:creationId xmlns:a16="http://schemas.microsoft.com/office/drawing/2014/main" id="{84418547-6F87-61F3-FF45-DBED074EF6D0}"/>
              </a:ext>
            </a:extLst>
          </p:cNvPr>
          <p:cNvSpPr/>
          <p:nvPr>
            <p:custDataLst>
              <p:tags r:id="rId13"/>
            </p:custDataLst>
          </p:nvPr>
        </p:nvSpPr>
        <p:spPr bwMode="gray">
          <a:xfrm>
            <a:off x="6605310" y="2149357"/>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1</a:t>
            </a:r>
          </a:p>
        </p:txBody>
      </p:sp>
      <p:sp>
        <p:nvSpPr>
          <p:cNvPr id="65" name="Rectangle 27">
            <a:extLst>
              <a:ext uri="{FF2B5EF4-FFF2-40B4-BE49-F238E27FC236}">
                <a16:creationId xmlns:a16="http://schemas.microsoft.com/office/drawing/2014/main" id="{4E04BB55-8633-5F0C-ECE2-BB1DC8C75CA4}"/>
              </a:ext>
            </a:extLst>
          </p:cNvPr>
          <p:cNvSpPr/>
          <p:nvPr>
            <p:custDataLst>
              <p:tags r:id="rId14"/>
            </p:custDataLst>
          </p:nvPr>
        </p:nvSpPr>
        <p:spPr bwMode="gray">
          <a:xfrm>
            <a:off x="6605310" y="2498641"/>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2</a:t>
            </a:r>
          </a:p>
        </p:txBody>
      </p:sp>
      <p:sp>
        <p:nvSpPr>
          <p:cNvPr id="66" name="Rectangle 27">
            <a:extLst>
              <a:ext uri="{FF2B5EF4-FFF2-40B4-BE49-F238E27FC236}">
                <a16:creationId xmlns:a16="http://schemas.microsoft.com/office/drawing/2014/main" id="{87979744-3D79-3EAE-D9E3-3B42A106BC42}"/>
              </a:ext>
            </a:extLst>
          </p:cNvPr>
          <p:cNvSpPr/>
          <p:nvPr>
            <p:custDataLst>
              <p:tags r:id="rId15"/>
            </p:custDataLst>
          </p:nvPr>
        </p:nvSpPr>
        <p:spPr bwMode="gray">
          <a:xfrm>
            <a:off x="6605310" y="2847925"/>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3</a:t>
            </a:r>
          </a:p>
        </p:txBody>
      </p:sp>
      <p:sp>
        <p:nvSpPr>
          <p:cNvPr id="67" name="Rectangle 27">
            <a:extLst>
              <a:ext uri="{FF2B5EF4-FFF2-40B4-BE49-F238E27FC236}">
                <a16:creationId xmlns:a16="http://schemas.microsoft.com/office/drawing/2014/main" id="{3DE22ACA-464D-9C41-5604-1813D76BA916}"/>
              </a:ext>
            </a:extLst>
          </p:cNvPr>
          <p:cNvSpPr/>
          <p:nvPr>
            <p:custDataLst>
              <p:tags r:id="rId16"/>
            </p:custDataLst>
          </p:nvPr>
        </p:nvSpPr>
        <p:spPr bwMode="gray">
          <a:xfrm>
            <a:off x="6605310" y="3197209"/>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4</a:t>
            </a:r>
          </a:p>
        </p:txBody>
      </p:sp>
      <p:sp>
        <p:nvSpPr>
          <p:cNvPr id="68" name="Rectangle 27">
            <a:extLst>
              <a:ext uri="{FF2B5EF4-FFF2-40B4-BE49-F238E27FC236}">
                <a16:creationId xmlns:a16="http://schemas.microsoft.com/office/drawing/2014/main" id="{309D5AC1-BE23-515E-8650-BA50EB415EF9}"/>
              </a:ext>
            </a:extLst>
          </p:cNvPr>
          <p:cNvSpPr/>
          <p:nvPr>
            <p:custDataLst>
              <p:tags r:id="rId17"/>
            </p:custDataLst>
          </p:nvPr>
        </p:nvSpPr>
        <p:spPr bwMode="gray">
          <a:xfrm>
            <a:off x="6605310" y="3546493"/>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5</a:t>
            </a:r>
          </a:p>
        </p:txBody>
      </p:sp>
      <p:sp>
        <p:nvSpPr>
          <p:cNvPr id="69" name="Rectangle 27">
            <a:extLst>
              <a:ext uri="{FF2B5EF4-FFF2-40B4-BE49-F238E27FC236}">
                <a16:creationId xmlns:a16="http://schemas.microsoft.com/office/drawing/2014/main" id="{D0DDAA4F-F3EF-CC15-BC97-BC5CEC41D47D}"/>
              </a:ext>
            </a:extLst>
          </p:cNvPr>
          <p:cNvSpPr/>
          <p:nvPr>
            <p:custDataLst>
              <p:tags r:id="rId18"/>
            </p:custDataLst>
          </p:nvPr>
        </p:nvSpPr>
        <p:spPr bwMode="gray">
          <a:xfrm>
            <a:off x="6605310" y="3895777"/>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6</a:t>
            </a:r>
          </a:p>
        </p:txBody>
      </p:sp>
      <p:sp>
        <p:nvSpPr>
          <p:cNvPr id="70" name="Rectangle 27">
            <a:extLst>
              <a:ext uri="{FF2B5EF4-FFF2-40B4-BE49-F238E27FC236}">
                <a16:creationId xmlns:a16="http://schemas.microsoft.com/office/drawing/2014/main" id="{F738E0BA-0BF7-E682-9384-8A681C530C89}"/>
              </a:ext>
            </a:extLst>
          </p:cNvPr>
          <p:cNvSpPr/>
          <p:nvPr>
            <p:custDataLst>
              <p:tags r:id="rId19"/>
            </p:custDataLst>
          </p:nvPr>
        </p:nvSpPr>
        <p:spPr bwMode="gray">
          <a:xfrm>
            <a:off x="6605310" y="4245061"/>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7</a:t>
            </a:r>
          </a:p>
        </p:txBody>
      </p:sp>
      <p:sp>
        <p:nvSpPr>
          <p:cNvPr id="71" name="Rectangle 27">
            <a:extLst>
              <a:ext uri="{FF2B5EF4-FFF2-40B4-BE49-F238E27FC236}">
                <a16:creationId xmlns:a16="http://schemas.microsoft.com/office/drawing/2014/main" id="{A40DB46E-240D-D81B-B739-553D3F6F5713}"/>
              </a:ext>
            </a:extLst>
          </p:cNvPr>
          <p:cNvSpPr/>
          <p:nvPr>
            <p:custDataLst>
              <p:tags r:id="rId20"/>
            </p:custDataLst>
          </p:nvPr>
        </p:nvSpPr>
        <p:spPr bwMode="gray">
          <a:xfrm>
            <a:off x="6605310" y="4594345"/>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8</a:t>
            </a:r>
          </a:p>
        </p:txBody>
      </p:sp>
      <p:sp>
        <p:nvSpPr>
          <p:cNvPr id="72" name="Rectangle 27">
            <a:extLst>
              <a:ext uri="{FF2B5EF4-FFF2-40B4-BE49-F238E27FC236}">
                <a16:creationId xmlns:a16="http://schemas.microsoft.com/office/drawing/2014/main" id="{21452624-DA29-DA9E-83B5-9897C88EB6A7}"/>
              </a:ext>
            </a:extLst>
          </p:cNvPr>
          <p:cNvSpPr/>
          <p:nvPr>
            <p:custDataLst>
              <p:tags r:id="rId21"/>
            </p:custDataLst>
          </p:nvPr>
        </p:nvSpPr>
        <p:spPr bwMode="gray">
          <a:xfrm>
            <a:off x="6605310" y="4943629"/>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a:solidFill>
                  <a:schemeClr val="bg1"/>
                </a:solidFill>
              </a:rPr>
              <a:t>9</a:t>
            </a:r>
          </a:p>
        </p:txBody>
      </p:sp>
      <p:sp>
        <p:nvSpPr>
          <p:cNvPr id="73" name="Rectangle 27">
            <a:extLst>
              <a:ext uri="{FF2B5EF4-FFF2-40B4-BE49-F238E27FC236}">
                <a16:creationId xmlns:a16="http://schemas.microsoft.com/office/drawing/2014/main" id="{0605CAE8-6D4F-581F-420A-2B00DE7A727C}"/>
              </a:ext>
            </a:extLst>
          </p:cNvPr>
          <p:cNvSpPr/>
          <p:nvPr>
            <p:custDataLst>
              <p:tags r:id="rId22"/>
            </p:custDataLst>
          </p:nvPr>
        </p:nvSpPr>
        <p:spPr bwMode="gray">
          <a:xfrm>
            <a:off x="6619149" y="5286656"/>
            <a:ext cx="286106" cy="288000"/>
          </a:xfrm>
          <a:prstGeom prst="rect">
            <a:avLst/>
          </a:prstGeom>
          <a:solidFill>
            <a:schemeClr val="accent4"/>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solidFill>
                <a:schemeClr val="bg1"/>
              </a:solidFill>
            </a:endParaRPr>
          </a:p>
        </p:txBody>
      </p:sp>
      <p:sp>
        <p:nvSpPr>
          <p:cNvPr id="74" name="TextBox 73">
            <a:extLst>
              <a:ext uri="{FF2B5EF4-FFF2-40B4-BE49-F238E27FC236}">
                <a16:creationId xmlns:a16="http://schemas.microsoft.com/office/drawing/2014/main" id="{3FF36E27-CC7C-DFB1-7C4E-C9F39926BAF7}"/>
              </a:ext>
            </a:extLst>
          </p:cNvPr>
          <p:cNvSpPr txBox="1"/>
          <p:nvPr/>
        </p:nvSpPr>
        <p:spPr bwMode="gray">
          <a:xfrm>
            <a:off x="6684718" y="5292913"/>
            <a:ext cx="1016000" cy="288000"/>
          </a:xfrm>
          <a:prstGeom prst="rect">
            <a:avLst/>
          </a:prstGeom>
          <a:noFill/>
        </p:spPr>
        <p:txBody>
          <a:bodyPr wrap="square" lIns="0" tIns="0" rIns="0" bIns="0" rtlCol="0">
            <a:noAutofit/>
          </a:bodyPr>
          <a:lstStyle/>
          <a:p>
            <a:pPr>
              <a:lnSpc>
                <a:spcPct val="120000"/>
              </a:lnSpc>
              <a:buSzPct val="80000"/>
            </a:pPr>
            <a:r>
              <a:rPr lang="nl-NL" sz="1600">
                <a:solidFill>
                  <a:schemeClr val="bg1"/>
                </a:solidFill>
              </a:rPr>
              <a:t>10</a:t>
            </a:r>
          </a:p>
        </p:txBody>
      </p:sp>
      <p:graphicFrame>
        <p:nvGraphicFramePr>
          <p:cNvPr id="75" name="Table 74">
            <a:extLst>
              <a:ext uri="{FF2B5EF4-FFF2-40B4-BE49-F238E27FC236}">
                <a16:creationId xmlns:a16="http://schemas.microsoft.com/office/drawing/2014/main" id="{49BB5DF9-CBDC-1E4E-C079-D3E0F1840A5E}"/>
              </a:ext>
            </a:extLst>
          </p:cNvPr>
          <p:cNvGraphicFramePr>
            <a:graphicFrameLocks noGrp="1"/>
          </p:cNvGraphicFramePr>
          <p:nvPr>
            <p:extLst>
              <p:ext uri="{D42A27DB-BD31-4B8C-83A1-F6EECF244321}">
                <p14:modId xmlns:p14="http://schemas.microsoft.com/office/powerpoint/2010/main" val="3859231524"/>
              </p:ext>
            </p:extLst>
          </p:nvPr>
        </p:nvGraphicFramePr>
        <p:xfrm>
          <a:off x="7048307" y="2144735"/>
          <a:ext cx="4640325" cy="3429920"/>
        </p:xfrm>
        <a:graphic>
          <a:graphicData uri="http://schemas.openxmlformats.org/drawingml/2006/table">
            <a:tbl>
              <a:tblPr firstRow="1" bandRow="1">
                <a:tableStyleId>{2D5ABB26-0587-4C30-8999-92F81FD0307C}</a:tableStyleId>
              </a:tblPr>
              <a:tblGrid>
                <a:gridCol w="4640325">
                  <a:extLst>
                    <a:ext uri="{9D8B030D-6E8A-4147-A177-3AD203B41FA5}">
                      <a16:colId xmlns:a16="http://schemas.microsoft.com/office/drawing/2014/main" val="607445474"/>
                    </a:ext>
                  </a:extLst>
                </a:gridCol>
              </a:tblGrid>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Toenemend gebruik van kunstmatige intelligentie (AI)</a:t>
                      </a:r>
                    </a:p>
                  </a:txBody>
                  <a:tcPr marL="0" marR="0" marT="0" marB="0" anchor="ctr"/>
                </a:tc>
                <a:extLst>
                  <a:ext uri="{0D108BD9-81ED-4DB2-BD59-A6C34878D82A}">
                    <a16:rowId xmlns:a16="http://schemas.microsoft.com/office/drawing/2014/main" val="3850766922"/>
                  </a:ext>
                </a:extLst>
              </a:tr>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Groei via nieuwe producten en of markten</a:t>
                      </a:r>
                    </a:p>
                  </a:txBody>
                  <a:tcPr marL="0" marR="0" marT="0" marB="0" anchor="ctr"/>
                </a:tc>
                <a:extLst>
                  <a:ext uri="{0D108BD9-81ED-4DB2-BD59-A6C34878D82A}">
                    <a16:rowId xmlns:a16="http://schemas.microsoft.com/office/drawing/2014/main" val="2405493204"/>
                  </a:ext>
                </a:extLst>
              </a:tr>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Ontwikkelingen op financiële markten, zoals monetair beleid</a:t>
                      </a:r>
                    </a:p>
                  </a:txBody>
                  <a:tcPr marL="0" marR="0" marT="0" marB="0" anchor="ctr"/>
                </a:tc>
                <a:extLst>
                  <a:ext uri="{0D108BD9-81ED-4DB2-BD59-A6C34878D82A}">
                    <a16:rowId xmlns:a16="http://schemas.microsoft.com/office/drawing/2014/main" val="2439324505"/>
                  </a:ext>
                </a:extLst>
              </a:tr>
              <a:tr h="34299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nl-NL" sz="1400" b="0" i="0" u="none" strike="noStrike">
                          <a:solidFill>
                            <a:srgbClr val="535353"/>
                          </a:solidFill>
                          <a:effectLst/>
                          <a:latin typeface="Calibri" panose="020F0502020204030204" pitchFamily="34" charset="0"/>
                        </a:rPr>
                        <a:t>Hoge financieringskosten door opgelopen rente</a:t>
                      </a:r>
                    </a:p>
                  </a:txBody>
                  <a:tcPr marL="0" marR="0" marT="0" marB="0" anchor="ctr"/>
                </a:tc>
                <a:extLst>
                  <a:ext uri="{0D108BD9-81ED-4DB2-BD59-A6C34878D82A}">
                    <a16:rowId xmlns:a16="http://schemas.microsoft.com/office/drawing/2014/main" val="3362827549"/>
                  </a:ext>
                </a:extLst>
              </a:tr>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Geopolitieke spanningen en veiligheid</a:t>
                      </a:r>
                    </a:p>
                  </a:txBody>
                  <a:tcPr marL="0" marR="0" marT="0" marB="0" anchor="ctr"/>
                </a:tc>
                <a:extLst>
                  <a:ext uri="{0D108BD9-81ED-4DB2-BD59-A6C34878D82A}">
                    <a16:rowId xmlns:a16="http://schemas.microsoft.com/office/drawing/2014/main" val="298597559"/>
                  </a:ext>
                </a:extLst>
              </a:tr>
              <a:tr h="34299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nl-NL" sz="1400" b="0" i="0" u="none" strike="noStrike" kern="1200">
                          <a:solidFill>
                            <a:srgbClr val="535353"/>
                          </a:solidFill>
                          <a:effectLst/>
                          <a:latin typeface="Calibri" panose="020F0502020204030204" pitchFamily="34" charset="0"/>
                          <a:ea typeface="+mn-ea"/>
                          <a:cs typeface="+mn-cs"/>
                        </a:rPr>
                        <a:t>Het omgaan met de impact van hoge inflatie</a:t>
                      </a:r>
                    </a:p>
                  </a:txBody>
                  <a:tcPr marL="0" marR="0" marT="0" marB="0" anchor="ctr"/>
                </a:tc>
                <a:extLst>
                  <a:ext uri="{0D108BD9-81ED-4DB2-BD59-A6C34878D82A}">
                    <a16:rowId xmlns:a16="http://schemas.microsoft.com/office/drawing/2014/main" val="704547496"/>
                  </a:ext>
                </a:extLst>
              </a:tr>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Loongroei ten koste van winst</a:t>
                      </a:r>
                    </a:p>
                  </a:txBody>
                  <a:tcPr marL="0" marR="0" marT="0" marB="0" anchor="ctr"/>
                </a:tc>
                <a:extLst>
                  <a:ext uri="{0D108BD9-81ED-4DB2-BD59-A6C34878D82A}">
                    <a16:rowId xmlns:a16="http://schemas.microsoft.com/office/drawing/2014/main" val="1883803488"/>
                  </a:ext>
                </a:extLst>
              </a:tr>
              <a:tr h="342992">
                <a:tc>
                  <a:txBody>
                    <a:bodyPr/>
                    <a:lstStyle/>
                    <a:p>
                      <a:pPr marL="0" algn="l" defTabSz="914400" rtl="0" eaLnBrk="1" fontAlgn="b" latinLnBrk="0" hangingPunct="1"/>
                      <a:r>
                        <a:rPr lang="nl-NL" sz="1400" b="0" i="0" u="none" strike="noStrike" kern="1200">
                          <a:solidFill>
                            <a:srgbClr val="535353"/>
                          </a:solidFill>
                          <a:effectLst/>
                          <a:latin typeface="Calibri" panose="020F0502020204030204" pitchFamily="34" charset="0"/>
                          <a:ea typeface="+mn-ea"/>
                          <a:cs typeface="+mn-cs"/>
                        </a:rPr>
                        <a:t>Veranderende regulering</a:t>
                      </a:r>
                    </a:p>
                  </a:txBody>
                  <a:tcPr marL="0" marR="0" marT="0" marB="0" anchor="ctr"/>
                </a:tc>
                <a:extLst>
                  <a:ext uri="{0D108BD9-81ED-4DB2-BD59-A6C34878D82A}">
                    <a16:rowId xmlns:a16="http://schemas.microsoft.com/office/drawing/2014/main" val="3276520012"/>
                  </a:ext>
                </a:extLst>
              </a:tr>
              <a:tr h="34299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nl-NL" sz="1400" b="0" i="0" u="none" strike="noStrike" kern="1200">
                          <a:solidFill>
                            <a:srgbClr val="535353"/>
                          </a:solidFill>
                          <a:effectLst/>
                          <a:latin typeface="Calibri" panose="020F0502020204030204" pitchFamily="34" charset="0"/>
                          <a:ea typeface="+mn-ea"/>
                          <a:cs typeface="+mn-cs"/>
                        </a:rPr>
                        <a:t>Arbeidsmarkttekorten/Geen personeel kunnen vinden</a:t>
                      </a:r>
                    </a:p>
                  </a:txBody>
                  <a:tcPr marL="0" marR="0" marT="0" marB="0" anchor="ctr"/>
                </a:tc>
                <a:extLst>
                  <a:ext uri="{0D108BD9-81ED-4DB2-BD59-A6C34878D82A}">
                    <a16:rowId xmlns:a16="http://schemas.microsoft.com/office/drawing/2014/main" val="972161294"/>
                  </a:ext>
                </a:extLst>
              </a:tr>
              <a:tr h="34299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nl-NL" sz="1400" b="0" i="0" u="none" strike="noStrike" kern="1200">
                          <a:solidFill>
                            <a:srgbClr val="535353"/>
                          </a:solidFill>
                          <a:effectLst/>
                          <a:latin typeface="Calibri" panose="020F0502020204030204" pitchFamily="34" charset="0"/>
                          <a:ea typeface="+mn-ea"/>
                          <a:cs typeface="+mn-cs"/>
                        </a:rPr>
                        <a:t>Het halen van klimaatdoelstellingen door het bedrijfsleven</a:t>
                      </a:r>
                    </a:p>
                  </a:txBody>
                  <a:tcPr marL="0" marR="0" marT="0" marB="0" anchor="ctr"/>
                </a:tc>
                <a:extLst>
                  <a:ext uri="{0D108BD9-81ED-4DB2-BD59-A6C34878D82A}">
                    <a16:rowId xmlns:a16="http://schemas.microsoft.com/office/drawing/2014/main" val="1884798580"/>
                  </a:ext>
                </a:extLst>
              </a:tr>
            </a:tbl>
          </a:graphicData>
        </a:graphic>
      </p:graphicFrame>
      <p:sp>
        <p:nvSpPr>
          <p:cNvPr id="11" name="Rectangle 10">
            <a:extLst>
              <a:ext uri="{FF2B5EF4-FFF2-40B4-BE49-F238E27FC236}">
                <a16:creationId xmlns:a16="http://schemas.microsoft.com/office/drawing/2014/main" id="{36C22B42-28F3-A28B-096A-4A717ABA070E}"/>
              </a:ext>
            </a:extLst>
          </p:cNvPr>
          <p:cNvSpPr/>
          <p:nvPr/>
        </p:nvSpPr>
        <p:spPr bwMode="gray">
          <a:xfrm>
            <a:off x="5600306" y="216382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i="1">
                <a:solidFill>
                  <a:schemeClr val="tx1"/>
                </a:solidFill>
              </a:rPr>
              <a:t>-</a:t>
            </a:r>
          </a:p>
        </p:txBody>
      </p:sp>
      <p:sp>
        <p:nvSpPr>
          <p:cNvPr id="12" name="Rectangle 11">
            <a:extLst>
              <a:ext uri="{FF2B5EF4-FFF2-40B4-BE49-F238E27FC236}">
                <a16:creationId xmlns:a16="http://schemas.microsoft.com/office/drawing/2014/main" id="{185B3239-CC9C-A715-8652-6272106D0425}"/>
              </a:ext>
            </a:extLst>
          </p:cNvPr>
          <p:cNvSpPr/>
          <p:nvPr/>
        </p:nvSpPr>
        <p:spPr bwMode="gray">
          <a:xfrm>
            <a:off x="5605663" y="2510384"/>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00B050"/>
                </a:solidFill>
              </a:rPr>
              <a:t>+9</a:t>
            </a:r>
          </a:p>
        </p:txBody>
      </p:sp>
      <p:sp>
        <p:nvSpPr>
          <p:cNvPr id="24" name="Rectangle 23">
            <a:extLst>
              <a:ext uri="{FF2B5EF4-FFF2-40B4-BE49-F238E27FC236}">
                <a16:creationId xmlns:a16="http://schemas.microsoft.com/office/drawing/2014/main" id="{004A1D64-1F2A-31DF-F655-0E289F11C447}"/>
              </a:ext>
            </a:extLst>
          </p:cNvPr>
          <p:cNvSpPr/>
          <p:nvPr/>
        </p:nvSpPr>
        <p:spPr bwMode="gray">
          <a:xfrm>
            <a:off x="5608780" y="285693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chemeClr val="tx1"/>
                </a:solidFill>
              </a:rPr>
              <a:t>-</a:t>
            </a:r>
          </a:p>
        </p:txBody>
      </p:sp>
      <p:sp>
        <p:nvSpPr>
          <p:cNvPr id="25" name="Rectangle 24">
            <a:extLst>
              <a:ext uri="{FF2B5EF4-FFF2-40B4-BE49-F238E27FC236}">
                <a16:creationId xmlns:a16="http://schemas.microsoft.com/office/drawing/2014/main" id="{5BB3DC0D-7F7A-1D55-0653-7617F63CDAFD}"/>
              </a:ext>
            </a:extLst>
          </p:cNvPr>
          <p:cNvSpPr/>
          <p:nvPr/>
        </p:nvSpPr>
        <p:spPr bwMode="gray">
          <a:xfrm>
            <a:off x="5160043" y="1824573"/>
            <a:ext cx="1299607" cy="280517"/>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i="1">
                <a:solidFill>
                  <a:schemeClr val="tx1"/>
                </a:solidFill>
              </a:rPr>
              <a:t>Positie t.o.v 2023*</a:t>
            </a:r>
          </a:p>
        </p:txBody>
      </p:sp>
      <p:sp>
        <p:nvSpPr>
          <p:cNvPr id="26" name="Rectangle 25">
            <a:extLst>
              <a:ext uri="{FF2B5EF4-FFF2-40B4-BE49-F238E27FC236}">
                <a16:creationId xmlns:a16="http://schemas.microsoft.com/office/drawing/2014/main" id="{C22F8EBF-5390-4E53-E038-32224B6F5C46}"/>
              </a:ext>
            </a:extLst>
          </p:cNvPr>
          <p:cNvSpPr/>
          <p:nvPr/>
        </p:nvSpPr>
        <p:spPr bwMode="gray">
          <a:xfrm>
            <a:off x="5608780" y="3203494"/>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00B050"/>
                </a:solidFill>
              </a:rPr>
              <a:t>+3</a:t>
            </a:r>
          </a:p>
        </p:txBody>
      </p:sp>
      <p:sp>
        <p:nvSpPr>
          <p:cNvPr id="27" name="Rectangle 26">
            <a:extLst>
              <a:ext uri="{FF2B5EF4-FFF2-40B4-BE49-F238E27FC236}">
                <a16:creationId xmlns:a16="http://schemas.microsoft.com/office/drawing/2014/main" id="{7F4FFE22-D48C-5D56-8E83-14A33774B0B4}"/>
              </a:ext>
            </a:extLst>
          </p:cNvPr>
          <p:cNvSpPr/>
          <p:nvPr/>
        </p:nvSpPr>
        <p:spPr bwMode="gray">
          <a:xfrm>
            <a:off x="5608780" y="355004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00B050"/>
                </a:solidFill>
              </a:rPr>
              <a:t>+4</a:t>
            </a:r>
          </a:p>
        </p:txBody>
      </p:sp>
      <p:sp>
        <p:nvSpPr>
          <p:cNvPr id="28" name="Rectangle 27">
            <a:extLst>
              <a:ext uri="{FF2B5EF4-FFF2-40B4-BE49-F238E27FC236}">
                <a16:creationId xmlns:a16="http://schemas.microsoft.com/office/drawing/2014/main" id="{8BFDE712-ED4B-5C1E-BB41-C8627B171B6C}"/>
              </a:ext>
            </a:extLst>
          </p:cNvPr>
          <p:cNvSpPr/>
          <p:nvPr/>
        </p:nvSpPr>
        <p:spPr bwMode="gray">
          <a:xfrm>
            <a:off x="5608780" y="3896604"/>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chemeClr val="tx1"/>
                </a:solidFill>
              </a:rPr>
              <a:t>-</a:t>
            </a:r>
          </a:p>
        </p:txBody>
      </p:sp>
      <p:sp>
        <p:nvSpPr>
          <p:cNvPr id="48" name="Rectangle 47">
            <a:extLst>
              <a:ext uri="{FF2B5EF4-FFF2-40B4-BE49-F238E27FC236}">
                <a16:creationId xmlns:a16="http://schemas.microsoft.com/office/drawing/2014/main" id="{B56AF1C4-DC56-7A88-F196-E77A72A4A0C3}"/>
              </a:ext>
            </a:extLst>
          </p:cNvPr>
          <p:cNvSpPr/>
          <p:nvPr/>
        </p:nvSpPr>
        <p:spPr bwMode="gray">
          <a:xfrm>
            <a:off x="5608780" y="424315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00B050"/>
                </a:solidFill>
              </a:rPr>
              <a:t>+2</a:t>
            </a:r>
          </a:p>
        </p:txBody>
      </p:sp>
      <p:sp>
        <p:nvSpPr>
          <p:cNvPr id="49" name="Rectangle 48">
            <a:extLst>
              <a:ext uri="{FF2B5EF4-FFF2-40B4-BE49-F238E27FC236}">
                <a16:creationId xmlns:a16="http://schemas.microsoft.com/office/drawing/2014/main" id="{ECC4EABF-4F80-C71D-550E-102D3C8ABA77}"/>
              </a:ext>
            </a:extLst>
          </p:cNvPr>
          <p:cNvSpPr/>
          <p:nvPr/>
        </p:nvSpPr>
        <p:spPr bwMode="gray">
          <a:xfrm>
            <a:off x="5608780" y="459875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FF0000"/>
                </a:solidFill>
              </a:rPr>
              <a:t>-7</a:t>
            </a:r>
          </a:p>
        </p:txBody>
      </p:sp>
      <p:sp>
        <p:nvSpPr>
          <p:cNvPr id="50" name="Rectangle 49">
            <a:extLst>
              <a:ext uri="{FF2B5EF4-FFF2-40B4-BE49-F238E27FC236}">
                <a16:creationId xmlns:a16="http://schemas.microsoft.com/office/drawing/2014/main" id="{6212E988-CFBE-F017-1D48-75335F7142E8}"/>
              </a:ext>
            </a:extLst>
          </p:cNvPr>
          <p:cNvSpPr/>
          <p:nvPr/>
        </p:nvSpPr>
        <p:spPr bwMode="gray">
          <a:xfrm>
            <a:off x="5608780" y="4954360"/>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rgbClr val="00B050"/>
                </a:solidFill>
              </a:rPr>
              <a:t>+4</a:t>
            </a:r>
          </a:p>
        </p:txBody>
      </p:sp>
      <p:sp>
        <p:nvSpPr>
          <p:cNvPr id="51" name="Rectangle 50">
            <a:extLst>
              <a:ext uri="{FF2B5EF4-FFF2-40B4-BE49-F238E27FC236}">
                <a16:creationId xmlns:a16="http://schemas.microsoft.com/office/drawing/2014/main" id="{AF516F9C-0809-6928-4222-CB0A49D2F322}"/>
              </a:ext>
            </a:extLst>
          </p:cNvPr>
          <p:cNvSpPr/>
          <p:nvPr/>
        </p:nvSpPr>
        <p:spPr bwMode="gray">
          <a:xfrm>
            <a:off x="5608780" y="5304869"/>
            <a:ext cx="402134" cy="280517"/>
          </a:xfrm>
          <a:prstGeom prst="rect">
            <a:avLst/>
          </a:prstGeom>
          <a:noFill/>
          <a:ln w="63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i="1">
                <a:solidFill>
                  <a:schemeClr val="tx1"/>
                </a:solidFill>
              </a:rPr>
              <a:t>-</a:t>
            </a:r>
          </a:p>
        </p:txBody>
      </p:sp>
    </p:spTree>
    <p:extLst>
      <p:ext uri="{BB962C8B-B14F-4D97-AF65-F5344CB8AC3E}">
        <p14:creationId xmlns:p14="http://schemas.microsoft.com/office/powerpoint/2010/main" val="2557880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5A3F4-6F1A-6D19-E6D5-364FC4DEA466}"/>
            </a:ext>
          </a:extLst>
        </p:cNvPr>
        <p:cNvGrpSpPr/>
        <p:nvPr/>
      </p:nvGrpSpPr>
      <p:grpSpPr>
        <a:xfrm>
          <a:off x="0" y="0"/>
          <a:ext cx="0" cy="0"/>
          <a:chOff x="0" y="0"/>
          <a:chExt cx="0" cy="0"/>
        </a:xfrm>
      </p:grpSpPr>
      <p:sp>
        <p:nvSpPr>
          <p:cNvPr id="45" name="Rectangle 27">
            <a:extLst>
              <a:ext uri="{FF2B5EF4-FFF2-40B4-BE49-F238E27FC236}">
                <a16:creationId xmlns:a16="http://schemas.microsoft.com/office/drawing/2014/main" id="{7B4C9817-4E7C-62B7-BAB3-ECC11B702BEA}"/>
              </a:ext>
            </a:extLst>
          </p:cNvPr>
          <p:cNvSpPr/>
          <p:nvPr>
            <p:custDataLst>
              <p:tags r:id="rId1"/>
            </p:custDataLst>
          </p:nvPr>
        </p:nvSpPr>
        <p:spPr bwMode="gray">
          <a:xfrm>
            <a:off x="0" y="3093702"/>
            <a:ext cx="12192000" cy="3764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1200150" lvl="2" indent="-285750">
              <a:buFont typeface="Arial" panose="020B0604020202020204" pitchFamily="34" charset="0"/>
              <a:buChar char="•"/>
            </a:pPr>
            <a:r>
              <a:rPr lang="nl-NL"/>
              <a:t>Nederlandse topmanagers zien vooral kansen in het hernieuwde presidentschap van Donald Trump, met positieve verwachtingen voor hun bedrijfsvoering.</a:t>
            </a:r>
          </a:p>
          <a:p>
            <a:pPr marL="1200150" lvl="2" indent="-285750">
              <a:buFont typeface="Arial" panose="020B0604020202020204" pitchFamily="34" charset="0"/>
              <a:buChar char="•"/>
            </a:pPr>
            <a:r>
              <a:rPr lang="nl-NL"/>
              <a:t>Financiële belangen, zoals belastingen en importtarieven, en handelsrestricties richting China zijn belangrijke aandachtspunten.</a:t>
            </a:r>
          </a:p>
          <a:p>
            <a:pPr marL="1200150" lvl="2" indent="-285750">
              <a:buFont typeface="Arial" panose="020B0604020202020204" pitchFamily="34" charset="0"/>
              <a:buChar char="•"/>
            </a:pPr>
            <a:r>
              <a:rPr lang="nl-NL"/>
              <a:t>Er is weinig zorg over dalende afzet- en omzetcijfers, ondanks geopolitieke onzekerheden.</a:t>
            </a:r>
          </a:p>
          <a:p>
            <a:pPr marL="1200150" lvl="2" indent="-285750">
              <a:buFont typeface="Arial" panose="020B0604020202020204" pitchFamily="34" charset="0"/>
              <a:buChar char="•"/>
            </a:pPr>
            <a:r>
              <a:rPr lang="nl-NL"/>
              <a:t>Men verwacht dat de verkiezingsuitslag gunstig kan uitpakken voor de Nederlandse zakelijke markt.</a:t>
            </a:r>
          </a:p>
        </p:txBody>
      </p:sp>
      <p:graphicFrame>
        <p:nvGraphicFramePr>
          <p:cNvPr id="12" name="Objekt 11" hidden="1">
            <a:extLst>
              <a:ext uri="{FF2B5EF4-FFF2-40B4-BE49-F238E27FC236}">
                <a16:creationId xmlns:a16="http://schemas.microsoft.com/office/drawing/2014/main" id="{9312DF61-0FA1-71DC-3E64-36C749AE8D07}"/>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0" imgW="306" imgH="306" progId="TCLayout.ActiveDocument.1">
                  <p:embed/>
                </p:oleObj>
              </mc:Choice>
              <mc:Fallback>
                <p:oleObj name="think-cell Folie" r:id="rId10" imgW="306" imgH="306" progId="TCLayout.ActiveDocument.1">
                  <p:embed/>
                  <p:pic>
                    <p:nvPicPr>
                      <p:cNvPr id="12" name="Objekt 11" hidden="1">
                        <a:extLst>
                          <a:ext uri="{FF2B5EF4-FFF2-40B4-BE49-F238E27FC236}">
                            <a16:creationId xmlns:a16="http://schemas.microsoft.com/office/drawing/2014/main" id="{9312DF61-0FA1-71DC-3E64-36C749AE8D07}"/>
                          </a:ext>
                        </a:extLst>
                      </p:cNvPr>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57" name="Rechteck 56">
            <a:extLst>
              <a:ext uri="{FF2B5EF4-FFF2-40B4-BE49-F238E27FC236}">
                <a16:creationId xmlns:a16="http://schemas.microsoft.com/office/drawing/2014/main" id="{F6BF90F2-A694-4EF3-75CE-3D7016EA9CA7}"/>
              </a:ext>
            </a:extLst>
          </p:cNvPr>
          <p:cNvSpPr/>
          <p:nvPr>
            <p:custDataLst>
              <p:tags r:id="rId3"/>
            </p:custDataLst>
          </p:nvPr>
        </p:nvSpPr>
        <p:spPr bwMode="gray">
          <a:xfrm>
            <a:off x="482415" y="3690987"/>
            <a:ext cx="11709585" cy="323014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342900" indent="-342900">
              <a:spcBef>
                <a:spcPts val="1200"/>
              </a:spcBef>
              <a:buFont typeface="Arial" panose="020B0604020202020204" pitchFamily="34" charset="0"/>
              <a:buChar char="•"/>
            </a:pPr>
            <a:endParaRPr lang="nl-NL" sz="2000">
              <a:solidFill>
                <a:schemeClr val="bg1"/>
              </a:solidFill>
            </a:endParaRPr>
          </a:p>
        </p:txBody>
      </p:sp>
      <p:sp>
        <p:nvSpPr>
          <p:cNvPr id="64" name="Rechteck 42">
            <a:extLst>
              <a:ext uri="{FF2B5EF4-FFF2-40B4-BE49-F238E27FC236}">
                <a16:creationId xmlns:a16="http://schemas.microsoft.com/office/drawing/2014/main" id="{14DD2698-2607-C7FF-2D1E-B1B58C319747}"/>
              </a:ext>
            </a:extLst>
          </p:cNvPr>
          <p:cNvSpPr/>
          <p:nvPr>
            <p:custDataLst>
              <p:tags r:id="rId4"/>
            </p:custDataLst>
          </p:nvPr>
        </p:nvSpPr>
        <p:spPr bwMode="gray">
          <a:xfrm>
            <a:off x="828675" y="1556792"/>
            <a:ext cx="10883899" cy="72006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spcBef>
                <a:spcPts val="400"/>
              </a:spcBef>
            </a:pPr>
            <a:r>
              <a:rPr lang="nl-NL" sz="2800" b="1">
                <a:solidFill>
                  <a:schemeClr val="accent1"/>
                </a:solidFill>
              </a:rPr>
              <a:t>3. Gevolgen uitslag Amerikaanse verkiezingen</a:t>
            </a:r>
          </a:p>
        </p:txBody>
      </p:sp>
      <p:sp>
        <p:nvSpPr>
          <p:cNvPr id="40" name="Rechteck 56">
            <a:extLst>
              <a:ext uri="{FF2B5EF4-FFF2-40B4-BE49-F238E27FC236}">
                <a16:creationId xmlns:a16="http://schemas.microsoft.com/office/drawing/2014/main" id="{4A18EF12-068A-A378-C090-54DC25D4A5BA}"/>
              </a:ext>
            </a:extLst>
          </p:cNvPr>
          <p:cNvSpPr/>
          <p:nvPr>
            <p:custDataLst>
              <p:tags r:id="rId5"/>
            </p:custDataLst>
          </p:nvPr>
        </p:nvSpPr>
        <p:spPr bwMode="gray">
          <a:xfrm>
            <a:off x="480471" y="3934624"/>
            <a:ext cx="11232153" cy="2086576"/>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285750" indent="-285750">
              <a:buFont typeface="Arial" panose="020B0604020202020204" pitchFamily="34" charset="0"/>
              <a:buChar char="•"/>
            </a:pPr>
            <a:endParaRPr lang="nl-NL"/>
          </a:p>
        </p:txBody>
      </p:sp>
      <p:grpSp>
        <p:nvGrpSpPr>
          <p:cNvPr id="2" name="Group 1">
            <a:extLst>
              <a:ext uri="{FF2B5EF4-FFF2-40B4-BE49-F238E27FC236}">
                <a16:creationId xmlns:a16="http://schemas.microsoft.com/office/drawing/2014/main" id="{24A1EB94-19C5-9454-B23C-5AE6F0B1E6EA}"/>
              </a:ext>
            </a:extLst>
          </p:cNvPr>
          <p:cNvGrpSpPr/>
          <p:nvPr/>
        </p:nvGrpSpPr>
        <p:grpSpPr>
          <a:xfrm>
            <a:off x="457200" y="2286000"/>
            <a:ext cx="11038027" cy="1371600"/>
            <a:chOff x="457200" y="2286000"/>
            <a:chExt cx="11038027" cy="1371600"/>
          </a:xfrm>
        </p:grpSpPr>
        <p:sp>
          <p:nvSpPr>
            <p:cNvPr id="3" name="Oval 2">
              <a:extLst>
                <a:ext uri="{FF2B5EF4-FFF2-40B4-BE49-F238E27FC236}">
                  <a16:creationId xmlns:a16="http://schemas.microsoft.com/office/drawing/2014/main" id="{317A54FF-16E7-E424-4963-B92618869F5F}"/>
                </a:ext>
              </a:extLst>
            </p:cNvPr>
            <p:cNvSpPr/>
            <p:nvPr/>
          </p:nvSpPr>
          <p:spPr bwMode="gray">
            <a:xfrm>
              <a:off x="45720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 name="Oval 3">
              <a:extLst>
                <a:ext uri="{FF2B5EF4-FFF2-40B4-BE49-F238E27FC236}">
                  <a16:creationId xmlns:a16="http://schemas.microsoft.com/office/drawing/2014/main" id="{79093B59-0E5D-3C99-4BA7-B0DE1B9B6FA8}"/>
                </a:ext>
              </a:extLst>
            </p:cNvPr>
            <p:cNvSpPr/>
            <p:nvPr/>
          </p:nvSpPr>
          <p:spPr bwMode="gray">
            <a:xfrm>
              <a:off x="237744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5" name="Oval 4">
              <a:extLst>
                <a:ext uri="{FF2B5EF4-FFF2-40B4-BE49-F238E27FC236}">
                  <a16:creationId xmlns:a16="http://schemas.microsoft.com/office/drawing/2014/main" id="{F166B474-C2AA-A554-D5DE-FCEA0E479EEF}"/>
                </a:ext>
              </a:extLst>
            </p:cNvPr>
            <p:cNvSpPr/>
            <p:nvPr/>
          </p:nvSpPr>
          <p:spPr bwMode="gray">
            <a:xfrm>
              <a:off x="621792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6" name="Oval 5">
              <a:extLst>
                <a:ext uri="{FF2B5EF4-FFF2-40B4-BE49-F238E27FC236}">
                  <a16:creationId xmlns:a16="http://schemas.microsoft.com/office/drawing/2014/main" id="{1A0D42C0-47C2-CEA6-39A5-6207C774FA1D}"/>
                </a:ext>
              </a:extLst>
            </p:cNvPr>
            <p:cNvSpPr/>
            <p:nvPr/>
          </p:nvSpPr>
          <p:spPr bwMode="gray">
            <a:xfrm>
              <a:off x="8138160"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1" name="Oval 40">
              <a:extLst>
                <a:ext uri="{FF2B5EF4-FFF2-40B4-BE49-F238E27FC236}">
                  <a16:creationId xmlns:a16="http://schemas.microsoft.com/office/drawing/2014/main" id="{B93EA237-A79E-499C-ADE9-7FB33CB7F0BA}"/>
                </a:ext>
              </a:extLst>
            </p:cNvPr>
            <p:cNvSpPr/>
            <p:nvPr/>
          </p:nvSpPr>
          <p:spPr bwMode="gray">
            <a:xfrm>
              <a:off x="10123627" y="2286000"/>
              <a:ext cx="1371600" cy="1371600"/>
            </a:xfrm>
            <a:prstGeom prst="ellipse">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grpSp>
          <p:nvGrpSpPr>
            <p:cNvPr id="42" name="Group 32">
              <a:extLst>
                <a:ext uri="{FF2B5EF4-FFF2-40B4-BE49-F238E27FC236}">
                  <a16:creationId xmlns:a16="http://schemas.microsoft.com/office/drawing/2014/main" id="{F73B3F66-F830-9850-BB11-7FC85B269DC5}"/>
                </a:ext>
              </a:extLst>
            </p:cNvPr>
            <p:cNvGrpSpPr>
              <a:grpSpLocks noChangeAspect="1"/>
            </p:cNvGrpSpPr>
            <p:nvPr>
              <p:custDataLst>
                <p:tags r:id="rId6"/>
              </p:custDataLst>
            </p:nvPr>
          </p:nvGrpSpPr>
          <p:grpSpPr bwMode="gray">
            <a:xfrm flipV="1">
              <a:off x="2651760" y="2607363"/>
              <a:ext cx="743283" cy="720000"/>
              <a:chOff x="-891" y="989"/>
              <a:chExt cx="415" cy="402"/>
            </a:xfrm>
            <a:solidFill>
              <a:schemeClr val="accent4">
                <a:lumMod val="60000"/>
                <a:lumOff val="40000"/>
              </a:schemeClr>
            </a:solidFill>
          </p:grpSpPr>
          <p:sp>
            <p:nvSpPr>
              <p:cNvPr id="70" name="Freeform 33">
                <a:extLst>
                  <a:ext uri="{FF2B5EF4-FFF2-40B4-BE49-F238E27FC236}">
                    <a16:creationId xmlns:a16="http://schemas.microsoft.com/office/drawing/2014/main" id="{068D2461-6930-FC87-04AA-DB6A7A51E22A}"/>
                  </a:ext>
                </a:extLst>
              </p:cNvPr>
              <p:cNvSpPr>
                <a:spLocks/>
              </p:cNvSpPr>
              <p:nvPr/>
            </p:nvSpPr>
            <p:spPr bwMode="gray">
              <a:xfrm>
                <a:off x="-788" y="1045"/>
                <a:ext cx="253" cy="246"/>
              </a:xfrm>
              <a:custGeom>
                <a:avLst/>
                <a:gdLst>
                  <a:gd name="T0" fmla="*/ 198 w 2322"/>
                  <a:gd name="T1" fmla="*/ 1586 h 2247"/>
                  <a:gd name="T2" fmla="*/ 198 w 2322"/>
                  <a:gd name="T3" fmla="*/ 1586 h 2247"/>
                  <a:gd name="T4" fmla="*/ 81 w 2322"/>
                  <a:gd name="T5" fmla="*/ 1538 h 2247"/>
                  <a:gd name="T6" fmla="*/ 0 w 2322"/>
                  <a:gd name="T7" fmla="*/ 1124 h 2247"/>
                  <a:gd name="T8" fmla="*/ 1161 w 2322"/>
                  <a:gd name="T9" fmla="*/ 0 h 2247"/>
                  <a:gd name="T10" fmla="*/ 2322 w 2322"/>
                  <a:gd name="T11" fmla="*/ 1124 h 2247"/>
                  <a:gd name="T12" fmla="*/ 1161 w 2322"/>
                  <a:gd name="T13" fmla="*/ 2247 h 2247"/>
                  <a:gd name="T14" fmla="*/ 733 w 2322"/>
                  <a:gd name="T15" fmla="*/ 2168 h 2247"/>
                  <a:gd name="T16" fmla="*/ 683 w 2322"/>
                  <a:gd name="T17" fmla="*/ 2055 h 2247"/>
                  <a:gd name="T18" fmla="*/ 800 w 2322"/>
                  <a:gd name="T19" fmla="*/ 2007 h 2247"/>
                  <a:gd name="T20" fmla="*/ 1161 w 2322"/>
                  <a:gd name="T21" fmla="*/ 2073 h 2247"/>
                  <a:gd name="T22" fmla="*/ 2145 w 2322"/>
                  <a:gd name="T23" fmla="*/ 1124 h 2247"/>
                  <a:gd name="T24" fmla="*/ 1161 w 2322"/>
                  <a:gd name="T25" fmla="*/ 174 h 2247"/>
                  <a:gd name="T26" fmla="*/ 180 w 2322"/>
                  <a:gd name="T27" fmla="*/ 1124 h 2247"/>
                  <a:gd name="T28" fmla="*/ 248 w 2322"/>
                  <a:gd name="T29" fmla="*/ 1473 h 2247"/>
                  <a:gd name="T30" fmla="*/ 198 w 2322"/>
                  <a:gd name="T31" fmla="*/ 1586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2" h="2247">
                    <a:moveTo>
                      <a:pt x="198" y="1586"/>
                    </a:moveTo>
                    <a:lnTo>
                      <a:pt x="198" y="1586"/>
                    </a:lnTo>
                    <a:cubicBezTo>
                      <a:pt x="152" y="1604"/>
                      <a:pt x="100" y="1582"/>
                      <a:pt x="81" y="1538"/>
                    </a:cubicBezTo>
                    <a:cubicBezTo>
                      <a:pt x="28" y="1405"/>
                      <a:pt x="0" y="1267"/>
                      <a:pt x="0" y="1124"/>
                    </a:cubicBezTo>
                    <a:cubicBezTo>
                      <a:pt x="0" y="505"/>
                      <a:pt x="520" y="0"/>
                      <a:pt x="1161" y="0"/>
                    </a:cubicBezTo>
                    <a:cubicBezTo>
                      <a:pt x="1802" y="0"/>
                      <a:pt x="2322" y="505"/>
                      <a:pt x="2322" y="1124"/>
                    </a:cubicBezTo>
                    <a:cubicBezTo>
                      <a:pt x="2322" y="1744"/>
                      <a:pt x="1802" y="2247"/>
                      <a:pt x="1161" y="2247"/>
                    </a:cubicBezTo>
                    <a:cubicBezTo>
                      <a:pt x="1015" y="2247"/>
                      <a:pt x="870" y="2220"/>
                      <a:pt x="733" y="2168"/>
                    </a:cubicBezTo>
                    <a:cubicBezTo>
                      <a:pt x="689" y="2150"/>
                      <a:pt x="667" y="2100"/>
                      <a:pt x="683" y="2055"/>
                    </a:cubicBezTo>
                    <a:cubicBezTo>
                      <a:pt x="702" y="2012"/>
                      <a:pt x="754" y="1989"/>
                      <a:pt x="800" y="2007"/>
                    </a:cubicBezTo>
                    <a:cubicBezTo>
                      <a:pt x="915" y="2052"/>
                      <a:pt x="1037" y="2073"/>
                      <a:pt x="1161" y="2073"/>
                    </a:cubicBezTo>
                    <a:cubicBezTo>
                      <a:pt x="1704" y="2073"/>
                      <a:pt x="2145" y="1647"/>
                      <a:pt x="2145" y="1124"/>
                    </a:cubicBezTo>
                    <a:cubicBezTo>
                      <a:pt x="2145" y="600"/>
                      <a:pt x="1704" y="174"/>
                      <a:pt x="1161" y="174"/>
                    </a:cubicBezTo>
                    <a:cubicBezTo>
                      <a:pt x="620" y="174"/>
                      <a:pt x="180" y="600"/>
                      <a:pt x="180" y="1124"/>
                    </a:cubicBezTo>
                    <a:cubicBezTo>
                      <a:pt x="180" y="1244"/>
                      <a:pt x="202" y="1362"/>
                      <a:pt x="248" y="1473"/>
                    </a:cubicBezTo>
                    <a:cubicBezTo>
                      <a:pt x="267" y="1518"/>
                      <a:pt x="244" y="1568"/>
                      <a:pt x="198" y="158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1" name="Freeform 34">
                <a:extLst>
                  <a:ext uri="{FF2B5EF4-FFF2-40B4-BE49-F238E27FC236}">
                    <a16:creationId xmlns:a16="http://schemas.microsoft.com/office/drawing/2014/main" id="{07FC859B-F891-6FDA-D302-87890CC1EDCA}"/>
                  </a:ext>
                </a:extLst>
              </p:cNvPr>
              <p:cNvSpPr>
                <a:spLocks/>
              </p:cNvSpPr>
              <p:nvPr/>
            </p:nvSpPr>
            <p:spPr bwMode="gray">
              <a:xfrm>
                <a:off x="-847" y="989"/>
                <a:ext cx="371" cy="359"/>
              </a:xfrm>
              <a:custGeom>
                <a:avLst/>
                <a:gdLst>
                  <a:gd name="T0" fmla="*/ 1168 w 3396"/>
                  <a:gd name="T1" fmla="*/ 3111 h 3281"/>
                  <a:gd name="T2" fmla="*/ 1168 w 3396"/>
                  <a:gd name="T3" fmla="*/ 3111 h 3281"/>
                  <a:gd name="T4" fmla="*/ 1280 w 3396"/>
                  <a:gd name="T5" fmla="*/ 3052 h 3281"/>
                  <a:gd name="T6" fmla="*/ 1698 w 3396"/>
                  <a:gd name="T7" fmla="*/ 3109 h 3281"/>
                  <a:gd name="T8" fmla="*/ 3217 w 3396"/>
                  <a:gd name="T9" fmla="*/ 1641 h 3281"/>
                  <a:gd name="T10" fmla="*/ 1698 w 3396"/>
                  <a:gd name="T11" fmla="*/ 173 h 3281"/>
                  <a:gd name="T12" fmla="*/ 180 w 3396"/>
                  <a:gd name="T13" fmla="*/ 1641 h 3281"/>
                  <a:gd name="T14" fmla="*/ 239 w 3396"/>
                  <a:gd name="T15" fmla="*/ 2046 h 3281"/>
                  <a:gd name="T16" fmla="*/ 178 w 3396"/>
                  <a:gd name="T17" fmla="*/ 2153 h 3281"/>
                  <a:gd name="T18" fmla="*/ 67 w 3396"/>
                  <a:gd name="T19" fmla="*/ 2094 h 3281"/>
                  <a:gd name="T20" fmla="*/ 0 w 3396"/>
                  <a:gd name="T21" fmla="*/ 1641 h 3281"/>
                  <a:gd name="T22" fmla="*/ 1698 w 3396"/>
                  <a:gd name="T23" fmla="*/ 0 h 3281"/>
                  <a:gd name="T24" fmla="*/ 3396 w 3396"/>
                  <a:gd name="T25" fmla="*/ 1641 h 3281"/>
                  <a:gd name="T26" fmla="*/ 1698 w 3396"/>
                  <a:gd name="T27" fmla="*/ 3281 h 3281"/>
                  <a:gd name="T28" fmla="*/ 1230 w 3396"/>
                  <a:gd name="T29" fmla="*/ 3218 h 3281"/>
                  <a:gd name="T30" fmla="*/ 1168 w 3396"/>
                  <a:gd name="T31" fmla="*/ 3111 h 3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96" h="3281">
                    <a:moveTo>
                      <a:pt x="1168" y="3111"/>
                    </a:moveTo>
                    <a:lnTo>
                      <a:pt x="1168" y="3111"/>
                    </a:lnTo>
                    <a:cubicBezTo>
                      <a:pt x="1183" y="3066"/>
                      <a:pt x="1231" y="3040"/>
                      <a:pt x="1280" y="3052"/>
                    </a:cubicBezTo>
                    <a:cubicBezTo>
                      <a:pt x="1415" y="3090"/>
                      <a:pt x="1556" y="3109"/>
                      <a:pt x="1698" y="3109"/>
                    </a:cubicBezTo>
                    <a:cubicBezTo>
                      <a:pt x="2535" y="3109"/>
                      <a:pt x="3217" y="2450"/>
                      <a:pt x="3217" y="1641"/>
                    </a:cubicBezTo>
                    <a:cubicBezTo>
                      <a:pt x="3217" y="832"/>
                      <a:pt x="2535" y="173"/>
                      <a:pt x="1698" y="173"/>
                    </a:cubicBezTo>
                    <a:cubicBezTo>
                      <a:pt x="861" y="173"/>
                      <a:pt x="180" y="832"/>
                      <a:pt x="180" y="1641"/>
                    </a:cubicBezTo>
                    <a:cubicBezTo>
                      <a:pt x="180" y="1779"/>
                      <a:pt x="200" y="1915"/>
                      <a:pt x="239" y="2046"/>
                    </a:cubicBezTo>
                    <a:cubicBezTo>
                      <a:pt x="252" y="2092"/>
                      <a:pt x="224" y="2141"/>
                      <a:pt x="178" y="2153"/>
                    </a:cubicBezTo>
                    <a:cubicBezTo>
                      <a:pt x="129" y="2166"/>
                      <a:pt x="79" y="2139"/>
                      <a:pt x="67" y="2094"/>
                    </a:cubicBezTo>
                    <a:cubicBezTo>
                      <a:pt x="22" y="1947"/>
                      <a:pt x="0" y="1795"/>
                      <a:pt x="0" y="1641"/>
                    </a:cubicBezTo>
                    <a:cubicBezTo>
                      <a:pt x="0" y="735"/>
                      <a:pt x="763" y="0"/>
                      <a:pt x="1698" y="0"/>
                    </a:cubicBezTo>
                    <a:cubicBezTo>
                      <a:pt x="2635" y="0"/>
                      <a:pt x="3396" y="735"/>
                      <a:pt x="3396" y="1641"/>
                    </a:cubicBezTo>
                    <a:cubicBezTo>
                      <a:pt x="3396" y="2545"/>
                      <a:pt x="2635" y="3281"/>
                      <a:pt x="1698" y="3281"/>
                    </a:cubicBezTo>
                    <a:cubicBezTo>
                      <a:pt x="1539" y="3281"/>
                      <a:pt x="1381" y="3260"/>
                      <a:pt x="1230" y="3218"/>
                    </a:cubicBezTo>
                    <a:cubicBezTo>
                      <a:pt x="1183" y="3206"/>
                      <a:pt x="1156" y="3158"/>
                      <a:pt x="1168" y="31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2" name="Freeform 35">
                <a:extLst>
                  <a:ext uri="{FF2B5EF4-FFF2-40B4-BE49-F238E27FC236}">
                    <a16:creationId xmlns:a16="http://schemas.microsoft.com/office/drawing/2014/main" id="{D5F3FDD9-4027-67BD-7CA5-9B8B66F00662}"/>
                  </a:ext>
                </a:extLst>
              </p:cNvPr>
              <p:cNvSpPr>
                <a:spLocks/>
              </p:cNvSpPr>
              <p:nvPr/>
            </p:nvSpPr>
            <p:spPr bwMode="gray">
              <a:xfrm>
                <a:off x="-730" y="1102"/>
                <a:ext cx="137" cy="132"/>
              </a:xfrm>
              <a:custGeom>
                <a:avLst/>
                <a:gdLst>
                  <a:gd name="T0" fmla="*/ 180 w 1252"/>
                  <a:gd name="T1" fmla="*/ 605 h 1209"/>
                  <a:gd name="T2" fmla="*/ 180 w 1252"/>
                  <a:gd name="T3" fmla="*/ 605 h 1209"/>
                  <a:gd name="T4" fmla="*/ 182 w 1252"/>
                  <a:gd name="T5" fmla="*/ 643 h 1209"/>
                  <a:gd name="T6" fmla="*/ 100 w 1252"/>
                  <a:gd name="T7" fmla="*/ 738 h 1209"/>
                  <a:gd name="T8" fmla="*/ 4 w 1252"/>
                  <a:gd name="T9" fmla="*/ 659 h 1209"/>
                  <a:gd name="T10" fmla="*/ 0 w 1252"/>
                  <a:gd name="T11" fmla="*/ 605 h 1209"/>
                  <a:gd name="T12" fmla="*/ 626 w 1252"/>
                  <a:gd name="T13" fmla="*/ 0 h 1209"/>
                  <a:gd name="T14" fmla="*/ 1252 w 1252"/>
                  <a:gd name="T15" fmla="*/ 605 h 1209"/>
                  <a:gd name="T16" fmla="*/ 626 w 1252"/>
                  <a:gd name="T17" fmla="*/ 1209 h 1209"/>
                  <a:gd name="T18" fmla="*/ 573 w 1252"/>
                  <a:gd name="T19" fmla="*/ 1207 h 1209"/>
                  <a:gd name="T20" fmla="*/ 491 w 1252"/>
                  <a:gd name="T21" fmla="*/ 1114 h 1209"/>
                  <a:gd name="T22" fmla="*/ 587 w 1252"/>
                  <a:gd name="T23" fmla="*/ 1035 h 1209"/>
                  <a:gd name="T24" fmla="*/ 626 w 1252"/>
                  <a:gd name="T25" fmla="*/ 1037 h 1209"/>
                  <a:gd name="T26" fmla="*/ 1072 w 1252"/>
                  <a:gd name="T27" fmla="*/ 605 h 1209"/>
                  <a:gd name="T28" fmla="*/ 626 w 1252"/>
                  <a:gd name="T29" fmla="*/ 174 h 1209"/>
                  <a:gd name="T30" fmla="*/ 180 w 1252"/>
                  <a:gd name="T31" fmla="*/ 605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2" h="1209">
                    <a:moveTo>
                      <a:pt x="180" y="605"/>
                    </a:moveTo>
                    <a:lnTo>
                      <a:pt x="180" y="605"/>
                    </a:lnTo>
                    <a:cubicBezTo>
                      <a:pt x="180" y="618"/>
                      <a:pt x="180" y="630"/>
                      <a:pt x="182" y="643"/>
                    </a:cubicBezTo>
                    <a:cubicBezTo>
                      <a:pt x="185" y="691"/>
                      <a:pt x="150" y="732"/>
                      <a:pt x="100" y="738"/>
                    </a:cubicBezTo>
                    <a:cubicBezTo>
                      <a:pt x="52" y="741"/>
                      <a:pt x="8" y="707"/>
                      <a:pt x="4" y="659"/>
                    </a:cubicBezTo>
                    <a:cubicBezTo>
                      <a:pt x="2" y="641"/>
                      <a:pt x="0" y="623"/>
                      <a:pt x="0" y="605"/>
                    </a:cubicBezTo>
                    <a:cubicBezTo>
                      <a:pt x="0" y="270"/>
                      <a:pt x="282" y="0"/>
                      <a:pt x="626" y="0"/>
                    </a:cubicBezTo>
                    <a:cubicBezTo>
                      <a:pt x="971" y="0"/>
                      <a:pt x="1252" y="270"/>
                      <a:pt x="1252" y="605"/>
                    </a:cubicBezTo>
                    <a:cubicBezTo>
                      <a:pt x="1252" y="938"/>
                      <a:pt x="971" y="1209"/>
                      <a:pt x="626" y="1209"/>
                    </a:cubicBezTo>
                    <a:cubicBezTo>
                      <a:pt x="608" y="1209"/>
                      <a:pt x="589" y="1209"/>
                      <a:pt x="573" y="1207"/>
                    </a:cubicBezTo>
                    <a:cubicBezTo>
                      <a:pt x="522" y="1203"/>
                      <a:pt x="487" y="1160"/>
                      <a:pt x="491" y="1114"/>
                    </a:cubicBezTo>
                    <a:cubicBezTo>
                      <a:pt x="495" y="1065"/>
                      <a:pt x="539" y="1029"/>
                      <a:pt x="587" y="1035"/>
                    </a:cubicBezTo>
                    <a:cubicBezTo>
                      <a:pt x="600" y="1035"/>
                      <a:pt x="613" y="1037"/>
                      <a:pt x="626" y="1037"/>
                    </a:cubicBezTo>
                    <a:cubicBezTo>
                      <a:pt x="872" y="1037"/>
                      <a:pt x="1072" y="843"/>
                      <a:pt x="1072" y="605"/>
                    </a:cubicBezTo>
                    <a:cubicBezTo>
                      <a:pt x="1072" y="367"/>
                      <a:pt x="872" y="174"/>
                      <a:pt x="626" y="174"/>
                    </a:cubicBezTo>
                    <a:cubicBezTo>
                      <a:pt x="380" y="174"/>
                      <a:pt x="180" y="367"/>
                      <a:pt x="180" y="605"/>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73" name="Freeform 36">
                <a:extLst>
                  <a:ext uri="{FF2B5EF4-FFF2-40B4-BE49-F238E27FC236}">
                    <a16:creationId xmlns:a16="http://schemas.microsoft.com/office/drawing/2014/main" id="{A81F8981-BD2A-6AA2-FD26-B4196A1E729D}"/>
                  </a:ext>
                </a:extLst>
              </p:cNvPr>
              <p:cNvSpPr>
                <a:spLocks noEditPoints="1"/>
              </p:cNvSpPr>
              <p:nvPr/>
            </p:nvSpPr>
            <p:spPr bwMode="gray">
              <a:xfrm>
                <a:off x="-891" y="1162"/>
                <a:ext cx="236" cy="229"/>
              </a:xfrm>
              <a:custGeom>
                <a:avLst/>
                <a:gdLst>
                  <a:gd name="T0" fmla="*/ 614 w 2163"/>
                  <a:gd name="T1" fmla="*/ 2076 h 2102"/>
                  <a:gd name="T2" fmla="*/ 614 w 2163"/>
                  <a:gd name="T3" fmla="*/ 2076 h 2102"/>
                  <a:gd name="T4" fmla="*/ 503 w 2163"/>
                  <a:gd name="T5" fmla="*/ 1914 h 2102"/>
                  <a:gd name="T6" fmla="*/ 503 w 2163"/>
                  <a:gd name="T7" fmla="*/ 1614 h 2102"/>
                  <a:gd name="T8" fmla="*/ 192 w 2163"/>
                  <a:gd name="T9" fmla="*/ 1614 h 2102"/>
                  <a:gd name="T10" fmla="*/ 27 w 2163"/>
                  <a:gd name="T11" fmla="*/ 1506 h 2102"/>
                  <a:gd name="T12" fmla="*/ 66 w 2163"/>
                  <a:gd name="T13" fmla="*/ 1318 h 2102"/>
                  <a:gd name="T14" fmla="*/ 587 w 2163"/>
                  <a:gd name="T15" fmla="*/ 813 h 2102"/>
                  <a:gd name="T16" fmla="*/ 777 w 2163"/>
                  <a:gd name="T17" fmla="*/ 738 h 2102"/>
                  <a:gd name="T18" fmla="*/ 1283 w 2163"/>
                  <a:gd name="T19" fmla="*/ 738 h 2102"/>
                  <a:gd name="T20" fmla="*/ 2011 w 2163"/>
                  <a:gd name="T21" fmla="*/ 35 h 2102"/>
                  <a:gd name="T22" fmla="*/ 2137 w 2163"/>
                  <a:gd name="T23" fmla="*/ 35 h 2102"/>
                  <a:gd name="T24" fmla="*/ 2163 w 2163"/>
                  <a:gd name="T25" fmla="*/ 95 h 2102"/>
                  <a:gd name="T26" fmla="*/ 2137 w 2163"/>
                  <a:gd name="T27" fmla="*/ 158 h 2102"/>
                  <a:gd name="T28" fmla="*/ 1409 w 2163"/>
                  <a:gd name="T29" fmla="*/ 860 h 2102"/>
                  <a:gd name="T30" fmla="*/ 1409 w 2163"/>
                  <a:gd name="T31" fmla="*/ 1351 h 2102"/>
                  <a:gd name="T32" fmla="*/ 1331 w 2163"/>
                  <a:gd name="T33" fmla="*/ 1533 h 2102"/>
                  <a:gd name="T34" fmla="*/ 809 w 2163"/>
                  <a:gd name="T35" fmla="*/ 2038 h 2102"/>
                  <a:gd name="T36" fmla="*/ 614 w 2163"/>
                  <a:gd name="T37" fmla="*/ 2076 h 2102"/>
                  <a:gd name="T38" fmla="*/ 713 w 2163"/>
                  <a:gd name="T39" fmla="*/ 937 h 2102"/>
                  <a:gd name="T40" fmla="*/ 713 w 2163"/>
                  <a:gd name="T41" fmla="*/ 937 h 2102"/>
                  <a:gd name="T42" fmla="*/ 192 w 2163"/>
                  <a:gd name="T43" fmla="*/ 1440 h 2102"/>
                  <a:gd name="T44" fmla="*/ 557 w 2163"/>
                  <a:gd name="T45" fmla="*/ 1440 h 2102"/>
                  <a:gd name="T46" fmla="*/ 1103 w 2163"/>
                  <a:gd name="T47" fmla="*/ 912 h 2102"/>
                  <a:gd name="T48" fmla="*/ 777 w 2163"/>
                  <a:gd name="T49" fmla="*/ 912 h 2102"/>
                  <a:gd name="T50" fmla="*/ 713 w 2163"/>
                  <a:gd name="T51" fmla="*/ 937 h 2102"/>
                  <a:gd name="T52" fmla="*/ 1205 w 2163"/>
                  <a:gd name="T53" fmla="*/ 1411 h 2102"/>
                  <a:gd name="T54" fmla="*/ 1205 w 2163"/>
                  <a:gd name="T55" fmla="*/ 1411 h 2102"/>
                  <a:gd name="T56" fmla="*/ 1231 w 2163"/>
                  <a:gd name="T57" fmla="*/ 1351 h 2102"/>
                  <a:gd name="T58" fmla="*/ 1231 w 2163"/>
                  <a:gd name="T59" fmla="*/ 1033 h 2102"/>
                  <a:gd name="T60" fmla="*/ 683 w 2163"/>
                  <a:gd name="T61" fmla="*/ 1564 h 2102"/>
                  <a:gd name="T62" fmla="*/ 683 w 2163"/>
                  <a:gd name="T63" fmla="*/ 1914 h 2102"/>
                  <a:gd name="T64" fmla="*/ 1205 w 2163"/>
                  <a:gd name="T65" fmla="*/ 1411 h 2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63" h="2102">
                    <a:moveTo>
                      <a:pt x="614" y="2076"/>
                    </a:moveTo>
                    <a:lnTo>
                      <a:pt x="614" y="2076"/>
                    </a:lnTo>
                    <a:cubicBezTo>
                      <a:pt x="548" y="2049"/>
                      <a:pt x="503" y="1986"/>
                      <a:pt x="503" y="1914"/>
                    </a:cubicBezTo>
                    <a:lnTo>
                      <a:pt x="503" y="1614"/>
                    </a:lnTo>
                    <a:lnTo>
                      <a:pt x="192" y="1614"/>
                    </a:lnTo>
                    <a:cubicBezTo>
                      <a:pt x="120" y="1614"/>
                      <a:pt x="55" y="1571"/>
                      <a:pt x="27" y="1506"/>
                    </a:cubicBezTo>
                    <a:cubicBezTo>
                      <a:pt x="0" y="1442"/>
                      <a:pt x="14" y="1368"/>
                      <a:pt x="66" y="1318"/>
                    </a:cubicBezTo>
                    <a:lnTo>
                      <a:pt x="587" y="813"/>
                    </a:lnTo>
                    <a:cubicBezTo>
                      <a:pt x="637" y="765"/>
                      <a:pt x="705" y="738"/>
                      <a:pt x="777" y="738"/>
                    </a:cubicBezTo>
                    <a:lnTo>
                      <a:pt x="1283" y="738"/>
                    </a:lnTo>
                    <a:lnTo>
                      <a:pt x="2011" y="35"/>
                    </a:lnTo>
                    <a:cubicBezTo>
                      <a:pt x="2046" y="0"/>
                      <a:pt x="2102" y="0"/>
                      <a:pt x="2137" y="35"/>
                    </a:cubicBezTo>
                    <a:cubicBezTo>
                      <a:pt x="2154" y="52"/>
                      <a:pt x="2163" y="74"/>
                      <a:pt x="2163" y="95"/>
                    </a:cubicBezTo>
                    <a:cubicBezTo>
                      <a:pt x="2163" y="119"/>
                      <a:pt x="2154" y="140"/>
                      <a:pt x="2137" y="158"/>
                    </a:cubicBezTo>
                    <a:lnTo>
                      <a:pt x="1409" y="860"/>
                    </a:lnTo>
                    <a:lnTo>
                      <a:pt x="1409" y="1351"/>
                    </a:lnTo>
                    <a:cubicBezTo>
                      <a:pt x="1409" y="1418"/>
                      <a:pt x="1381" y="1485"/>
                      <a:pt x="1331" y="1533"/>
                    </a:cubicBezTo>
                    <a:lnTo>
                      <a:pt x="809" y="2038"/>
                    </a:lnTo>
                    <a:cubicBezTo>
                      <a:pt x="759" y="2086"/>
                      <a:pt x="681" y="2102"/>
                      <a:pt x="614" y="2076"/>
                    </a:cubicBezTo>
                    <a:close/>
                    <a:moveTo>
                      <a:pt x="713" y="937"/>
                    </a:moveTo>
                    <a:lnTo>
                      <a:pt x="713" y="937"/>
                    </a:lnTo>
                    <a:lnTo>
                      <a:pt x="192" y="1440"/>
                    </a:lnTo>
                    <a:lnTo>
                      <a:pt x="557" y="1440"/>
                    </a:lnTo>
                    <a:lnTo>
                      <a:pt x="1103" y="912"/>
                    </a:lnTo>
                    <a:lnTo>
                      <a:pt x="777" y="912"/>
                    </a:lnTo>
                    <a:cubicBezTo>
                      <a:pt x="753" y="912"/>
                      <a:pt x="731" y="921"/>
                      <a:pt x="713" y="937"/>
                    </a:cubicBezTo>
                    <a:close/>
                    <a:moveTo>
                      <a:pt x="1205" y="1411"/>
                    </a:moveTo>
                    <a:lnTo>
                      <a:pt x="1205" y="1411"/>
                    </a:lnTo>
                    <a:cubicBezTo>
                      <a:pt x="1222" y="1395"/>
                      <a:pt x="1231" y="1372"/>
                      <a:pt x="1231" y="1351"/>
                    </a:cubicBezTo>
                    <a:lnTo>
                      <a:pt x="1231" y="1033"/>
                    </a:lnTo>
                    <a:lnTo>
                      <a:pt x="683" y="1564"/>
                    </a:lnTo>
                    <a:lnTo>
                      <a:pt x="683" y="1914"/>
                    </a:lnTo>
                    <a:lnTo>
                      <a:pt x="1205" y="141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3" name="Group 49">
              <a:extLst>
                <a:ext uri="{FF2B5EF4-FFF2-40B4-BE49-F238E27FC236}">
                  <a16:creationId xmlns:a16="http://schemas.microsoft.com/office/drawing/2014/main" id="{0A04D968-5AC3-EC53-BD85-052986B92C21}"/>
                </a:ext>
              </a:extLst>
            </p:cNvPr>
            <p:cNvGrpSpPr>
              <a:grpSpLocks noChangeAspect="1"/>
            </p:cNvGrpSpPr>
            <p:nvPr>
              <p:custDataLst>
                <p:tags r:id="rId7"/>
              </p:custDataLst>
            </p:nvPr>
          </p:nvGrpSpPr>
          <p:grpSpPr bwMode="gray">
            <a:xfrm>
              <a:off x="777269" y="2651767"/>
              <a:ext cx="730251" cy="703265"/>
              <a:chOff x="6647" y="1479"/>
              <a:chExt cx="460" cy="443"/>
            </a:xfrm>
            <a:solidFill>
              <a:schemeClr val="bg1"/>
            </a:solidFill>
          </p:grpSpPr>
          <p:sp>
            <p:nvSpPr>
              <p:cNvPr id="66" name="Freeform 50">
                <a:extLst>
                  <a:ext uri="{FF2B5EF4-FFF2-40B4-BE49-F238E27FC236}">
                    <a16:creationId xmlns:a16="http://schemas.microsoft.com/office/drawing/2014/main" id="{BBCDD12B-A088-15C3-3F38-2B1FBB6A2BE0}"/>
                  </a:ext>
                </a:extLst>
              </p:cNvPr>
              <p:cNvSpPr>
                <a:spLocks noEditPoints="1"/>
              </p:cNvSpPr>
              <p:nvPr/>
            </p:nvSpPr>
            <p:spPr bwMode="gray">
              <a:xfrm>
                <a:off x="6844" y="1513"/>
                <a:ext cx="66" cy="67"/>
              </a:xfrm>
              <a:custGeom>
                <a:avLst/>
                <a:gdLst>
                  <a:gd name="T0" fmla="*/ 276 w 553"/>
                  <a:gd name="T1" fmla="*/ 146 h 554"/>
                  <a:gd name="T2" fmla="*/ 276 w 553"/>
                  <a:gd name="T3" fmla="*/ 146 h 554"/>
                  <a:gd name="T4" fmla="*/ 398 w 553"/>
                  <a:gd name="T5" fmla="*/ 268 h 554"/>
                  <a:gd name="T6" fmla="*/ 276 w 553"/>
                  <a:gd name="T7" fmla="*/ 389 h 554"/>
                  <a:gd name="T8" fmla="*/ 154 w 553"/>
                  <a:gd name="T9" fmla="*/ 268 h 554"/>
                  <a:gd name="T10" fmla="*/ 276 w 553"/>
                  <a:gd name="T11" fmla="*/ 146 h 554"/>
                  <a:gd name="T12" fmla="*/ 276 w 553"/>
                  <a:gd name="T13" fmla="*/ 554 h 554"/>
                  <a:gd name="T14" fmla="*/ 276 w 553"/>
                  <a:gd name="T15" fmla="*/ 554 h 554"/>
                  <a:gd name="T16" fmla="*/ 553 w 553"/>
                  <a:gd name="T17" fmla="*/ 277 h 554"/>
                  <a:gd name="T18" fmla="*/ 276 w 553"/>
                  <a:gd name="T19" fmla="*/ 0 h 554"/>
                  <a:gd name="T20" fmla="*/ 0 w 553"/>
                  <a:gd name="T21" fmla="*/ 277 h 554"/>
                  <a:gd name="T22" fmla="*/ 276 w 553"/>
                  <a:gd name="T23" fmla="*/ 554 h 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4">
                    <a:moveTo>
                      <a:pt x="276" y="146"/>
                    </a:moveTo>
                    <a:lnTo>
                      <a:pt x="276" y="146"/>
                    </a:lnTo>
                    <a:cubicBezTo>
                      <a:pt x="350" y="146"/>
                      <a:pt x="398" y="203"/>
                      <a:pt x="398" y="268"/>
                    </a:cubicBezTo>
                    <a:cubicBezTo>
                      <a:pt x="398" y="332"/>
                      <a:pt x="341" y="389"/>
                      <a:pt x="276" y="389"/>
                    </a:cubicBezTo>
                    <a:cubicBezTo>
                      <a:pt x="211" y="389"/>
                      <a:pt x="154" y="340"/>
                      <a:pt x="154" y="268"/>
                    </a:cubicBezTo>
                    <a:cubicBezTo>
                      <a:pt x="154" y="203"/>
                      <a:pt x="203" y="146"/>
                      <a:pt x="276" y="146"/>
                    </a:cubicBezTo>
                    <a:close/>
                    <a:moveTo>
                      <a:pt x="276" y="554"/>
                    </a:moveTo>
                    <a:lnTo>
                      <a:pt x="276" y="554"/>
                    </a:lnTo>
                    <a:cubicBezTo>
                      <a:pt x="431" y="554"/>
                      <a:pt x="553" y="423"/>
                      <a:pt x="553" y="277"/>
                    </a:cubicBezTo>
                    <a:cubicBezTo>
                      <a:pt x="553" y="122"/>
                      <a:pt x="431" y="0"/>
                      <a:pt x="276" y="0"/>
                    </a:cubicBezTo>
                    <a:cubicBezTo>
                      <a:pt x="121" y="0"/>
                      <a:pt x="0" y="122"/>
                      <a:pt x="0" y="277"/>
                    </a:cubicBezTo>
                    <a:cubicBezTo>
                      <a:pt x="0" y="431"/>
                      <a:pt x="121" y="554"/>
                      <a:pt x="276" y="55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7" name="Freeform 51">
                <a:extLst>
                  <a:ext uri="{FF2B5EF4-FFF2-40B4-BE49-F238E27FC236}">
                    <a16:creationId xmlns:a16="http://schemas.microsoft.com/office/drawing/2014/main" id="{D33F10B2-E191-F530-1541-0C02D0705FF4}"/>
                  </a:ext>
                </a:extLst>
              </p:cNvPr>
              <p:cNvSpPr>
                <a:spLocks noEditPoints="1"/>
              </p:cNvSpPr>
              <p:nvPr/>
            </p:nvSpPr>
            <p:spPr bwMode="gray">
              <a:xfrm>
                <a:off x="6709" y="1766"/>
                <a:ext cx="66" cy="67"/>
              </a:xfrm>
              <a:custGeom>
                <a:avLst/>
                <a:gdLst>
                  <a:gd name="T0" fmla="*/ 277 w 554"/>
                  <a:gd name="T1" fmla="*/ 391 h 553"/>
                  <a:gd name="T2" fmla="*/ 277 w 554"/>
                  <a:gd name="T3" fmla="*/ 391 h 553"/>
                  <a:gd name="T4" fmla="*/ 155 w 554"/>
                  <a:gd name="T5" fmla="*/ 269 h 553"/>
                  <a:gd name="T6" fmla="*/ 277 w 554"/>
                  <a:gd name="T7" fmla="*/ 147 h 553"/>
                  <a:gd name="T8" fmla="*/ 399 w 554"/>
                  <a:gd name="T9" fmla="*/ 269 h 553"/>
                  <a:gd name="T10" fmla="*/ 277 w 554"/>
                  <a:gd name="T11" fmla="*/ 391 h 553"/>
                  <a:gd name="T12" fmla="*/ 277 w 554"/>
                  <a:gd name="T13" fmla="*/ 0 h 553"/>
                  <a:gd name="T14" fmla="*/ 277 w 554"/>
                  <a:gd name="T15" fmla="*/ 0 h 553"/>
                  <a:gd name="T16" fmla="*/ 0 w 554"/>
                  <a:gd name="T17" fmla="*/ 277 h 553"/>
                  <a:gd name="T18" fmla="*/ 277 w 554"/>
                  <a:gd name="T19" fmla="*/ 553 h 553"/>
                  <a:gd name="T20" fmla="*/ 554 w 554"/>
                  <a:gd name="T21" fmla="*/ 277 h 553"/>
                  <a:gd name="T22" fmla="*/ 277 w 554"/>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4" h="553">
                    <a:moveTo>
                      <a:pt x="277" y="391"/>
                    </a:moveTo>
                    <a:lnTo>
                      <a:pt x="277" y="391"/>
                    </a:lnTo>
                    <a:cubicBezTo>
                      <a:pt x="212" y="391"/>
                      <a:pt x="155" y="334"/>
                      <a:pt x="155" y="269"/>
                    </a:cubicBezTo>
                    <a:cubicBezTo>
                      <a:pt x="155" y="204"/>
                      <a:pt x="204" y="147"/>
                      <a:pt x="277" y="147"/>
                    </a:cubicBezTo>
                    <a:cubicBezTo>
                      <a:pt x="342" y="147"/>
                      <a:pt x="399" y="204"/>
                      <a:pt x="399" y="269"/>
                    </a:cubicBezTo>
                    <a:cubicBezTo>
                      <a:pt x="399" y="334"/>
                      <a:pt x="351" y="391"/>
                      <a:pt x="277" y="391"/>
                    </a:cubicBezTo>
                    <a:close/>
                    <a:moveTo>
                      <a:pt x="277" y="0"/>
                    </a:moveTo>
                    <a:lnTo>
                      <a:pt x="277" y="0"/>
                    </a:lnTo>
                    <a:cubicBezTo>
                      <a:pt x="122" y="0"/>
                      <a:pt x="0" y="122"/>
                      <a:pt x="0" y="277"/>
                    </a:cubicBezTo>
                    <a:cubicBezTo>
                      <a:pt x="0" y="431"/>
                      <a:pt x="122" y="553"/>
                      <a:pt x="277" y="553"/>
                    </a:cubicBezTo>
                    <a:cubicBezTo>
                      <a:pt x="424" y="553"/>
                      <a:pt x="554" y="431"/>
                      <a:pt x="554" y="277"/>
                    </a:cubicBezTo>
                    <a:cubicBezTo>
                      <a:pt x="554" y="122"/>
                      <a:pt x="432" y="0"/>
                      <a:pt x="27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8" name="Freeform 52">
                <a:extLst>
                  <a:ext uri="{FF2B5EF4-FFF2-40B4-BE49-F238E27FC236}">
                    <a16:creationId xmlns:a16="http://schemas.microsoft.com/office/drawing/2014/main" id="{F521A1E1-2B42-1227-F663-5B06B518972D}"/>
                  </a:ext>
                </a:extLst>
              </p:cNvPr>
              <p:cNvSpPr>
                <a:spLocks noEditPoints="1"/>
              </p:cNvSpPr>
              <p:nvPr/>
            </p:nvSpPr>
            <p:spPr bwMode="gray">
              <a:xfrm>
                <a:off x="6647" y="1479"/>
                <a:ext cx="460" cy="443"/>
              </a:xfrm>
              <a:custGeom>
                <a:avLst/>
                <a:gdLst>
                  <a:gd name="T0" fmla="*/ 3518 w 3831"/>
                  <a:gd name="T1" fmla="*/ 3311 h 3683"/>
                  <a:gd name="T2" fmla="*/ 2967 w 3831"/>
                  <a:gd name="T3" fmla="*/ 3062 h 3683"/>
                  <a:gd name="T4" fmla="*/ 2405 w 3831"/>
                  <a:gd name="T5" fmla="*/ 2891 h 3683"/>
                  <a:gd name="T6" fmla="*/ 3676 w 3831"/>
                  <a:gd name="T7" fmla="*/ 2891 h 3683"/>
                  <a:gd name="T8" fmla="*/ 2684 w 3831"/>
                  <a:gd name="T9" fmla="*/ 3418 h 3683"/>
                  <a:gd name="T10" fmla="*/ 2967 w 3831"/>
                  <a:gd name="T11" fmla="*/ 3209 h 3683"/>
                  <a:gd name="T12" fmla="*/ 3397 w 3831"/>
                  <a:gd name="T13" fmla="*/ 3418 h 3683"/>
                  <a:gd name="T14" fmla="*/ 2684 w 3831"/>
                  <a:gd name="T15" fmla="*/ 3418 h 3683"/>
                  <a:gd name="T16" fmla="*/ 1280 w 3831"/>
                  <a:gd name="T17" fmla="*/ 788 h 3683"/>
                  <a:gd name="T18" fmla="*/ 2551 w 3831"/>
                  <a:gd name="T19" fmla="*/ 788 h 3683"/>
                  <a:gd name="T20" fmla="*/ 1989 w 3831"/>
                  <a:gd name="T21" fmla="*/ 959 h 3683"/>
                  <a:gd name="T22" fmla="*/ 1434 w 3831"/>
                  <a:gd name="T23" fmla="*/ 1203 h 3683"/>
                  <a:gd name="T24" fmla="*/ 1915 w 3831"/>
                  <a:gd name="T25" fmla="*/ 1424 h 3683"/>
                  <a:gd name="T26" fmla="*/ 1560 w 3831"/>
                  <a:gd name="T27" fmla="*/ 1315 h 3683"/>
                  <a:gd name="T28" fmla="*/ 1990 w 3831"/>
                  <a:gd name="T29" fmla="*/ 1106 h 3683"/>
                  <a:gd name="T30" fmla="*/ 1915 w 3831"/>
                  <a:gd name="T31" fmla="*/ 1424 h 3683"/>
                  <a:gd name="T32" fmla="*/ 1268 w 3831"/>
                  <a:gd name="T33" fmla="*/ 3311 h 3683"/>
                  <a:gd name="T34" fmla="*/ 717 w 3831"/>
                  <a:gd name="T35" fmla="*/ 3062 h 3683"/>
                  <a:gd name="T36" fmla="*/ 155 w 3831"/>
                  <a:gd name="T37" fmla="*/ 2891 h 3683"/>
                  <a:gd name="T38" fmla="*/ 1427 w 3831"/>
                  <a:gd name="T39" fmla="*/ 2891 h 3683"/>
                  <a:gd name="T40" fmla="*/ 434 w 3831"/>
                  <a:gd name="T41" fmla="*/ 3418 h 3683"/>
                  <a:gd name="T42" fmla="*/ 717 w 3831"/>
                  <a:gd name="T43" fmla="*/ 3209 h 3683"/>
                  <a:gd name="T44" fmla="*/ 1147 w 3831"/>
                  <a:gd name="T45" fmla="*/ 3418 h 3683"/>
                  <a:gd name="T46" fmla="*/ 434 w 3831"/>
                  <a:gd name="T47" fmla="*/ 3418 h 3683"/>
                  <a:gd name="T48" fmla="*/ 3041 w 3831"/>
                  <a:gd name="T49" fmla="*/ 2101 h 3683"/>
                  <a:gd name="T50" fmla="*/ 1989 w 3831"/>
                  <a:gd name="T51" fmla="*/ 2025 h 3683"/>
                  <a:gd name="T52" fmla="*/ 2706 w 3831"/>
                  <a:gd name="T53" fmla="*/ 789 h 3683"/>
                  <a:gd name="T54" fmla="*/ 1125 w 3831"/>
                  <a:gd name="T55" fmla="*/ 788 h 3683"/>
                  <a:gd name="T56" fmla="*/ 1842 w 3831"/>
                  <a:gd name="T57" fmla="*/ 2019 h 3683"/>
                  <a:gd name="T58" fmla="*/ 790 w 3831"/>
                  <a:gd name="T59" fmla="*/ 2101 h 3683"/>
                  <a:gd name="T60" fmla="*/ 790 w 3831"/>
                  <a:gd name="T61" fmla="*/ 3683 h 3683"/>
                  <a:gd name="T62" fmla="*/ 1501 w 3831"/>
                  <a:gd name="T63" fmla="*/ 2542 h 3683"/>
                  <a:gd name="T64" fmla="*/ 2329 w 3831"/>
                  <a:gd name="T65" fmla="*/ 2544 h 3683"/>
                  <a:gd name="T66" fmla="*/ 3041 w 3831"/>
                  <a:gd name="T67" fmla="*/ 3683 h 3683"/>
                  <a:gd name="T68" fmla="*/ 3041 w 3831"/>
                  <a:gd name="T69" fmla="*/ 2101 h 3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31" h="3683">
                    <a:moveTo>
                      <a:pt x="3518" y="3311"/>
                    </a:moveTo>
                    <a:lnTo>
                      <a:pt x="3518" y="3311"/>
                    </a:lnTo>
                    <a:cubicBezTo>
                      <a:pt x="3440" y="3164"/>
                      <a:pt x="3287" y="3062"/>
                      <a:pt x="3114" y="3062"/>
                    </a:cubicBezTo>
                    <a:lnTo>
                      <a:pt x="2967" y="3062"/>
                    </a:lnTo>
                    <a:cubicBezTo>
                      <a:pt x="2787" y="3062"/>
                      <a:pt x="2633" y="3159"/>
                      <a:pt x="2560" y="3306"/>
                    </a:cubicBezTo>
                    <a:cubicBezTo>
                      <a:pt x="2463" y="3195"/>
                      <a:pt x="2405" y="3050"/>
                      <a:pt x="2405" y="2891"/>
                    </a:cubicBezTo>
                    <a:cubicBezTo>
                      <a:pt x="2405" y="2541"/>
                      <a:pt x="2690" y="2255"/>
                      <a:pt x="3041" y="2255"/>
                    </a:cubicBezTo>
                    <a:cubicBezTo>
                      <a:pt x="3391" y="2255"/>
                      <a:pt x="3676" y="2541"/>
                      <a:pt x="3676" y="2891"/>
                    </a:cubicBezTo>
                    <a:cubicBezTo>
                      <a:pt x="3676" y="3052"/>
                      <a:pt x="3616" y="3199"/>
                      <a:pt x="3518" y="3311"/>
                    </a:cubicBezTo>
                    <a:close/>
                    <a:moveTo>
                      <a:pt x="2684" y="3418"/>
                    </a:moveTo>
                    <a:lnTo>
                      <a:pt x="2684" y="3418"/>
                    </a:lnTo>
                    <a:cubicBezTo>
                      <a:pt x="2723" y="3295"/>
                      <a:pt x="2835" y="3209"/>
                      <a:pt x="2967" y="3209"/>
                    </a:cubicBezTo>
                    <a:lnTo>
                      <a:pt x="3114" y="3209"/>
                    </a:lnTo>
                    <a:cubicBezTo>
                      <a:pt x="3245" y="3209"/>
                      <a:pt x="3357" y="3295"/>
                      <a:pt x="3397" y="3418"/>
                    </a:cubicBezTo>
                    <a:cubicBezTo>
                      <a:pt x="3295" y="3487"/>
                      <a:pt x="3173" y="3528"/>
                      <a:pt x="3041" y="3528"/>
                    </a:cubicBezTo>
                    <a:cubicBezTo>
                      <a:pt x="2910" y="3528"/>
                      <a:pt x="2786" y="3487"/>
                      <a:pt x="2684" y="3418"/>
                    </a:cubicBezTo>
                    <a:close/>
                    <a:moveTo>
                      <a:pt x="1280" y="788"/>
                    </a:moveTo>
                    <a:lnTo>
                      <a:pt x="1280" y="788"/>
                    </a:lnTo>
                    <a:cubicBezTo>
                      <a:pt x="1280" y="438"/>
                      <a:pt x="1565" y="153"/>
                      <a:pt x="1915" y="153"/>
                    </a:cubicBezTo>
                    <a:cubicBezTo>
                      <a:pt x="2266" y="153"/>
                      <a:pt x="2551" y="438"/>
                      <a:pt x="2551" y="788"/>
                    </a:cubicBezTo>
                    <a:cubicBezTo>
                      <a:pt x="2551" y="949"/>
                      <a:pt x="2491" y="1096"/>
                      <a:pt x="2392" y="1208"/>
                    </a:cubicBezTo>
                    <a:cubicBezTo>
                      <a:pt x="2315" y="1061"/>
                      <a:pt x="2162" y="959"/>
                      <a:pt x="1989" y="959"/>
                    </a:cubicBezTo>
                    <a:lnTo>
                      <a:pt x="1842" y="959"/>
                    </a:lnTo>
                    <a:cubicBezTo>
                      <a:pt x="1662" y="959"/>
                      <a:pt x="1508" y="1055"/>
                      <a:pt x="1434" y="1203"/>
                    </a:cubicBezTo>
                    <a:cubicBezTo>
                      <a:pt x="1338" y="1093"/>
                      <a:pt x="1280" y="947"/>
                      <a:pt x="1280" y="788"/>
                    </a:cubicBezTo>
                    <a:close/>
                    <a:moveTo>
                      <a:pt x="1915" y="1424"/>
                    </a:moveTo>
                    <a:lnTo>
                      <a:pt x="1915" y="1424"/>
                    </a:lnTo>
                    <a:cubicBezTo>
                      <a:pt x="1783" y="1424"/>
                      <a:pt x="1661" y="1384"/>
                      <a:pt x="1560" y="1315"/>
                    </a:cubicBezTo>
                    <a:cubicBezTo>
                      <a:pt x="1599" y="1191"/>
                      <a:pt x="1710" y="1106"/>
                      <a:pt x="1843" y="1106"/>
                    </a:cubicBezTo>
                    <a:lnTo>
                      <a:pt x="1990" y="1106"/>
                    </a:lnTo>
                    <a:cubicBezTo>
                      <a:pt x="2121" y="1106"/>
                      <a:pt x="2233" y="1191"/>
                      <a:pt x="2273" y="1315"/>
                    </a:cubicBezTo>
                    <a:cubicBezTo>
                      <a:pt x="2169" y="1384"/>
                      <a:pt x="2047" y="1424"/>
                      <a:pt x="1915" y="1424"/>
                    </a:cubicBezTo>
                    <a:close/>
                    <a:moveTo>
                      <a:pt x="1268" y="3311"/>
                    </a:moveTo>
                    <a:lnTo>
                      <a:pt x="1268" y="3311"/>
                    </a:lnTo>
                    <a:cubicBezTo>
                      <a:pt x="1190" y="3164"/>
                      <a:pt x="1037" y="3062"/>
                      <a:pt x="864" y="3062"/>
                    </a:cubicBezTo>
                    <a:lnTo>
                      <a:pt x="717" y="3062"/>
                    </a:lnTo>
                    <a:cubicBezTo>
                      <a:pt x="537" y="3062"/>
                      <a:pt x="383" y="3159"/>
                      <a:pt x="310" y="3306"/>
                    </a:cubicBezTo>
                    <a:cubicBezTo>
                      <a:pt x="214" y="3195"/>
                      <a:pt x="155" y="3050"/>
                      <a:pt x="155" y="2891"/>
                    </a:cubicBezTo>
                    <a:cubicBezTo>
                      <a:pt x="155" y="2541"/>
                      <a:pt x="441" y="2255"/>
                      <a:pt x="791" y="2255"/>
                    </a:cubicBezTo>
                    <a:cubicBezTo>
                      <a:pt x="1133" y="2255"/>
                      <a:pt x="1427" y="2541"/>
                      <a:pt x="1427" y="2891"/>
                    </a:cubicBezTo>
                    <a:cubicBezTo>
                      <a:pt x="1426" y="3052"/>
                      <a:pt x="1366" y="3199"/>
                      <a:pt x="1268" y="3311"/>
                    </a:cubicBezTo>
                    <a:close/>
                    <a:moveTo>
                      <a:pt x="434" y="3418"/>
                    </a:moveTo>
                    <a:lnTo>
                      <a:pt x="434" y="3418"/>
                    </a:lnTo>
                    <a:cubicBezTo>
                      <a:pt x="473" y="3295"/>
                      <a:pt x="585" y="3209"/>
                      <a:pt x="717" y="3209"/>
                    </a:cubicBezTo>
                    <a:lnTo>
                      <a:pt x="864" y="3209"/>
                    </a:lnTo>
                    <a:cubicBezTo>
                      <a:pt x="996" y="3209"/>
                      <a:pt x="1108" y="3295"/>
                      <a:pt x="1147" y="3418"/>
                    </a:cubicBezTo>
                    <a:cubicBezTo>
                      <a:pt x="1046" y="3487"/>
                      <a:pt x="923" y="3528"/>
                      <a:pt x="792" y="3528"/>
                    </a:cubicBezTo>
                    <a:cubicBezTo>
                      <a:pt x="659" y="3528"/>
                      <a:pt x="536" y="3487"/>
                      <a:pt x="434" y="3418"/>
                    </a:cubicBezTo>
                    <a:close/>
                    <a:moveTo>
                      <a:pt x="3041" y="2101"/>
                    </a:moveTo>
                    <a:lnTo>
                      <a:pt x="3041" y="2101"/>
                    </a:lnTo>
                    <a:cubicBezTo>
                      <a:pt x="2783" y="2101"/>
                      <a:pt x="2556" y="2222"/>
                      <a:pt x="2412" y="2410"/>
                    </a:cubicBezTo>
                    <a:lnTo>
                      <a:pt x="1989" y="2025"/>
                    </a:lnTo>
                    <a:lnTo>
                      <a:pt x="1989" y="1577"/>
                    </a:lnTo>
                    <a:cubicBezTo>
                      <a:pt x="2388" y="1539"/>
                      <a:pt x="2706" y="1197"/>
                      <a:pt x="2706" y="789"/>
                    </a:cubicBezTo>
                    <a:cubicBezTo>
                      <a:pt x="2706" y="349"/>
                      <a:pt x="2356" y="0"/>
                      <a:pt x="1915" y="0"/>
                    </a:cubicBezTo>
                    <a:cubicBezTo>
                      <a:pt x="1475" y="0"/>
                      <a:pt x="1125" y="357"/>
                      <a:pt x="1125" y="788"/>
                    </a:cubicBezTo>
                    <a:cubicBezTo>
                      <a:pt x="1125" y="1204"/>
                      <a:pt x="1444" y="1539"/>
                      <a:pt x="1842" y="1576"/>
                    </a:cubicBezTo>
                    <a:lnTo>
                      <a:pt x="1842" y="2019"/>
                    </a:lnTo>
                    <a:lnTo>
                      <a:pt x="1417" y="2407"/>
                    </a:lnTo>
                    <a:cubicBezTo>
                      <a:pt x="1273" y="2220"/>
                      <a:pt x="1047" y="2101"/>
                      <a:pt x="790" y="2101"/>
                    </a:cubicBezTo>
                    <a:cubicBezTo>
                      <a:pt x="350" y="2101"/>
                      <a:pt x="0" y="2452"/>
                      <a:pt x="0" y="2892"/>
                    </a:cubicBezTo>
                    <a:cubicBezTo>
                      <a:pt x="0" y="3332"/>
                      <a:pt x="358" y="3683"/>
                      <a:pt x="790" y="3683"/>
                    </a:cubicBezTo>
                    <a:cubicBezTo>
                      <a:pt x="1222" y="3683"/>
                      <a:pt x="1581" y="3332"/>
                      <a:pt x="1581" y="2892"/>
                    </a:cubicBezTo>
                    <a:cubicBezTo>
                      <a:pt x="1581" y="2766"/>
                      <a:pt x="1552" y="2647"/>
                      <a:pt x="1501" y="2542"/>
                    </a:cubicBezTo>
                    <a:lnTo>
                      <a:pt x="1912" y="2164"/>
                    </a:lnTo>
                    <a:lnTo>
                      <a:pt x="2329" y="2544"/>
                    </a:lnTo>
                    <a:cubicBezTo>
                      <a:pt x="2278" y="2649"/>
                      <a:pt x="2250" y="2767"/>
                      <a:pt x="2250" y="2892"/>
                    </a:cubicBezTo>
                    <a:cubicBezTo>
                      <a:pt x="2250" y="3332"/>
                      <a:pt x="2609" y="3683"/>
                      <a:pt x="3041" y="3683"/>
                    </a:cubicBezTo>
                    <a:cubicBezTo>
                      <a:pt x="3481" y="3683"/>
                      <a:pt x="3831" y="3332"/>
                      <a:pt x="3831" y="2892"/>
                    </a:cubicBezTo>
                    <a:cubicBezTo>
                      <a:pt x="3831" y="2452"/>
                      <a:pt x="3481" y="2101"/>
                      <a:pt x="3041" y="210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69" name="Freeform 53">
                <a:extLst>
                  <a:ext uri="{FF2B5EF4-FFF2-40B4-BE49-F238E27FC236}">
                    <a16:creationId xmlns:a16="http://schemas.microsoft.com/office/drawing/2014/main" id="{DFFCBE70-F60C-6B54-43B6-DD3551DB4549}"/>
                  </a:ext>
                </a:extLst>
              </p:cNvPr>
              <p:cNvSpPr>
                <a:spLocks noEditPoints="1"/>
              </p:cNvSpPr>
              <p:nvPr/>
            </p:nvSpPr>
            <p:spPr bwMode="gray">
              <a:xfrm>
                <a:off x="6979" y="1766"/>
                <a:ext cx="67" cy="67"/>
              </a:xfrm>
              <a:custGeom>
                <a:avLst/>
                <a:gdLst>
                  <a:gd name="T0" fmla="*/ 277 w 553"/>
                  <a:gd name="T1" fmla="*/ 391 h 553"/>
                  <a:gd name="T2" fmla="*/ 277 w 553"/>
                  <a:gd name="T3" fmla="*/ 391 h 553"/>
                  <a:gd name="T4" fmla="*/ 155 w 553"/>
                  <a:gd name="T5" fmla="*/ 269 h 553"/>
                  <a:gd name="T6" fmla="*/ 277 w 553"/>
                  <a:gd name="T7" fmla="*/ 147 h 553"/>
                  <a:gd name="T8" fmla="*/ 399 w 553"/>
                  <a:gd name="T9" fmla="*/ 269 h 553"/>
                  <a:gd name="T10" fmla="*/ 277 w 553"/>
                  <a:gd name="T11" fmla="*/ 391 h 553"/>
                  <a:gd name="T12" fmla="*/ 277 w 553"/>
                  <a:gd name="T13" fmla="*/ 0 h 553"/>
                  <a:gd name="T14" fmla="*/ 277 w 553"/>
                  <a:gd name="T15" fmla="*/ 0 h 553"/>
                  <a:gd name="T16" fmla="*/ 0 w 553"/>
                  <a:gd name="T17" fmla="*/ 277 h 553"/>
                  <a:gd name="T18" fmla="*/ 277 w 553"/>
                  <a:gd name="T19" fmla="*/ 553 h 553"/>
                  <a:gd name="T20" fmla="*/ 553 w 553"/>
                  <a:gd name="T21" fmla="*/ 277 h 553"/>
                  <a:gd name="T22" fmla="*/ 277 w 553"/>
                  <a:gd name="T23"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53" h="553">
                    <a:moveTo>
                      <a:pt x="277" y="391"/>
                    </a:moveTo>
                    <a:lnTo>
                      <a:pt x="277" y="391"/>
                    </a:lnTo>
                    <a:cubicBezTo>
                      <a:pt x="212" y="391"/>
                      <a:pt x="155" y="334"/>
                      <a:pt x="155" y="269"/>
                    </a:cubicBezTo>
                    <a:cubicBezTo>
                      <a:pt x="155" y="204"/>
                      <a:pt x="204" y="147"/>
                      <a:pt x="277" y="147"/>
                    </a:cubicBezTo>
                    <a:cubicBezTo>
                      <a:pt x="349" y="147"/>
                      <a:pt x="399" y="204"/>
                      <a:pt x="399" y="269"/>
                    </a:cubicBezTo>
                    <a:cubicBezTo>
                      <a:pt x="399" y="334"/>
                      <a:pt x="350" y="391"/>
                      <a:pt x="277" y="391"/>
                    </a:cubicBezTo>
                    <a:close/>
                    <a:moveTo>
                      <a:pt x="277" y="0"/>
                    </a:moveTo>
                    <a:lnTo>
                      <a:pt x="277" y="0"/>
                    </a:lnTo>
                    <a:cubicBezTo>
                      <a:pt x="122" y="0"/>
                      <a:pt x="0" y="122"/>
                      <a:pt x="0" y="277"/>
                    </a:cubicBezTo>
                    <a:cubicBezTo>
                      <a:pt x="0" y="431"/>
                      <a:pt x="122" y="553"/>
                      <a:pt x="277" y="553"/>
                    </a:cubicBezTo>
                    <a:cubicBezTo>
                      <a:pt x="431" y="553"/>
                      <a:pt x="553" y="431"/>
                      <a:pt x="553" y="277"/>
                    </a:cubicBezTo>
                    <a:cubicBezTo>
                      <a:pt x="553" y="122"/>
                      <a:pt x="431" y="0"/>
                      <a:pt x="277" y="0"/>
                    </a:cubicBezTo>
                    <a:close/>
                  </a:path>
                </a:pathLst>
              </a:custGeom>
              <a:solidFill>
                <a:srgbClr val="12BDF9"/>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dirty="0"/>
              </a:p>
            </p:txBody>
          </p:sp>
        </p:grpSp>
        <p:grpSp>
          <p:nvGrpSpPr>
            <p:cNvPr id="44" name="Group 43">
              <a:extLst>
                <a:ext uri="{FF2B5EF4-FFF2-40B4-BE49-F238E27FC236}">
                  <a16:creationId xmlns:a16="http://schemas.microsoft.com/office/drawing/2014/main" id="{9405929F-887D-A541-391E-87BA2781BB6E}"/>
                </a:ext>
              </a:extLst>
            </p:cNvPr>
            <p:cNvGrpSpPr/>
            <p:nvPr/>
          </p:nvGrpSpPr>
          <p:grpSpPr>
            <a:xfrm>
              <a:off x="8458227" y="2377440"/>
              <a:ext cx="742323" cy="986982"/>
              <a:chOff x="5672138" y="2863850"/>
              <a:chExt cx="847725" cy="1127126"/>
            </a:xfrm>
            <a:solidFill>
              <a:schemeClr val="accent1"/>
            </a:solidFill>
          </p:grpSpPr>
          <p:sp>
            <p:nvSpPr>
              <p:cNvPr id="50" name="Freeform 30">
                <a:extLst>
                  <a:ext uri="{FF2B5EF4-FFF2-40B4-BE49-F238E27FC236}">
                    <a16:creationId xmlns:a16="http://schemas.microsoft.com/office/drawing/2014/main" id="{4DA414D6-87DB-9E9C-2010-680395453350}"/>
                  </a:ext>
                </a:extLst>
              </p:cNvPr>
              <p:cNvSpPr>
                <a:spLocks noEditPoints="1"/>
              </p:cNvSpPr>
              <p:nvPr/>
            </p:nvSpPr>
            <p:spPr bwMode="auto">
              <a:xfrm>
                <a:off x="5975351" y="3814763"/>
                <a:ext cx="238125" cy="36513"/>
              </a:xfrm>
              <a:custGeom>
                <a:avLst/>
                <a:gdLst>
                  <a:gd name="T0" fmla="*/ 5 w 72"/>
                  <a:gd name="T1" fmla="*/ 11 h 11"/>
                  <a:gd name="T2" fmla="*/ 0 w 72"/>
                  <a:gd name="T3" fmla="*/ 6 h 11"/>
                  <a:gd name="T4" fmla="*/ 5 w 72"/>
                  <a:gd name="T5" fmla="*/ 0 h 11"/>
                  <a:gd name="T6" fmla="*/ 67 w 72"/>
                  <a:gd name="T7" fmla="*/ 0 h 11"/>
                  <a:gd name="T8" fmla="*/ 72 w 72"/>
                  <a:gd name="T9" fmla="*/ 6 h 11"/>
                  <a:gd name="T10" fmla="*/ 67 w 72"/>
                  <a:gd name="T11" fmla="*/ 11 h 11"/>
                  <a:gd name="T12" fmla="*/ 5 w 72"/>
                  <a:gd name="T13" fmla="*/ 11 h 11"/>
                  <a:gd name="T14" fmla="*/ 5 w 72"/>
                  <a:gd name="T15" fmla="*/ 11 h 11"/>
                  <a:gd name="T16" fmla="*/ 5 w 7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11">
                    <a:moveTo>
                      <a:pt x="5" y="11"/>
                    </a:moveTo>
                    <a:cubicBezTo>
                      <a:pt x="2" y="11"/>
                      <a:pt x="0" y="9"/>
                      <a:pt x="0" y="6"/>
                    </a:cubicBezTo>
                    <a:cubicBezTo>
                      <a:pt x="0" y="3"/>
                      <a:pt x="2" y="0"/>
                      <a:pt x="5" y="0"/>
                    </a:cubicBezTo>
                    <a:cubicBezTo>
                      <a:pt x="67" y="0"/>
                      <a:pt x="67" y="0"/>
                      <a:pt x="67" y="0"/>
                    </a:cubicBezTo>
                    <a:cubicBezTo>
                      <a:pt x="70" y="0"/>
                      <a:pt x="72" y="3"/>
                      <a:pt x="72" y="6"/>
                    </a:cubicBezTo>
                    <a:cubicBezTo>
                      <a:pt x="72" y="9"/>
                      <a:pt x="70" y="11"/>
                      <a:pt x="67"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1" name="Freeform 31">
                <a:extLst>
                  <a:ext uri="{FF2B5EF4-FFF2-40B4-BE49-F238E27FC236}">
                    <a16:creationId xmlns:a16="http://schemas.microsoft.com/office/drawing/2014/main" id="{26484D42-F939-D64B-D6F5-40E1C331F8E4}"/>
                  </a:ext>
                </a:extLst>
              </p:cNvPr>
              <p:cNvSpPr>
                <a:spLocks noEditPoints="1"/>
              </p:cNvSpPr>
              <p:nvPr/>
            </p:nvSpPr>
            <p:spPr bwMode="auto">
              <a:xfrm>
                <a:off x="5999163" y="3884613"/>
                <a:ext cx="190500" cy="36513"/>
              </a:xfrm>
              <a:custGeom>
                <a:avLst/>
                <a:gdLst>
                  <a:gd name="T0" fmla="*/ 5 w 58"/>
                  <a:gd name="T1" fmla="*/ 11 h 11"/>
                  <a:gd name="T2" fmla="*/ 0 w 58"/>
                  <a:gd name="T3" fmla="*/ 6 h 11"/>
                  <a:gd name="T4" fmla="*/ 5 w 58"/>
                  <a:gd name="T5" fmla="*/ 0 h 11"/>
                  <a:gd name="T6" fmla="*/ 53 w 58"/>
                  <a:gd name="T7" fmla="*/ 0 h 11"/>
                  <a:gd name="T8" fmla="*/ 58 w 58"/>
                  <a:gd name="T9" fmla="*/ 6 h 11"/>
                  <a:gd name="T10" fmla="*/ 53 w 58"/>
                  <a:gd name="T11" fmla="*/ 11 h 11"/>
                  <a:gd name="T12" fmla="*/ 5 w 58"/>
                  <a:gd name="T13" fmla="*/ 11 h 11"/>
                  <a:gd name="T14" fmla="*/ 5 w 58"/>
                  <a:gd name="T15" fmla="*/ 11 h 11"/>
                  <a:gd name="T16" fmla="*/ 5 w 58"/>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1">
                    <a:moveTo>
                      <a:pt x="5" y="11"/>
                    </a:moveTo>
                    <a:cubicBezTo>
                      <a:pt x="2" y="11"/>
                      <a:pt x="0" y="9"/>
                      <a:pt x="0" y="6"/>
                    </a:cubicBezTo>
                    <a:cubicBezTo>
                      <a:pt x="0" y="3"/>
                      <a:pt x="2" y="0"/>
                      <a:pt x="5" y="0"/>
                    </a:cubicBezTo>
                    <a:cubicBezTo>
                      <a:pt x="53" y="0"/>
                      <a:pt x="53" y="0"/>
                      <a:pt x="53" y="0"/>
                    </a:cubicBezTo>
                    <a:cubicBezTo>
                      <a:pt x="56" y="0"/>
                      <a:pt x="58" y="3"/>
                      <a:pt x="58" y="6"/>
                    </a:cubicBezTo>
                    <a:cubicBezTo>
                      <a:pt x="58" y="9"/>
                      <a:pt x="56" y="11"/>
                      <a:pt x="53"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2" name="Freeform 32">
                <a:extLst>
                  <a:ext uri="{FF2B5EF4-FFF2-40B4-BE49-F238E27FC236}">
                    <a16:creationId xmlns:a16="http://schemas.microsoft.com/office/drawing/2014/main" id="{FDF8A276-C962-B658-5965-BE50FAEE3F6B}"/>
                  </a:ext>
                </a:extLst>
              </p:cNvPr>
              <p:cNvSpPr>
                <a:spLocks noEditPoints="1"/>
              </p:cNvSpPr>
              <p:nvPr/>
            </p:nvSpPr>
            <p:spPr bwMode="auto">
              <a:xfrm>
                <a:off x="5965826" y="3313113"/>
                <a:ext cx="112713" cy="381000"/>
              </a:xfrm>
              <a:custGeom>
                <a:avLst/>
                <a:gdLst>
                  <a:gd name="T0" fmla="*/ 34 w 34"/>
                  <a:gd name="T1" fmla="*/ 110 h 115"/>
                  <a:gd name="T2" fmla="*/ 29 w 34"/>
                  <a:gd name="T3" fmla="*/ 115 h 115"/>
                  <a:gd name="T4" fmla="*/ 24 w 34"/>
                  <a:gd name="T5" fmla="*/ 110 h 115"/>
                  <a:gd name="T6" fmla="*/ 20 w 34"/>
                  <a:gd name="T7" fmla="*/ 55 h 115"/>
                  <a:gd name="T8" fmla="*/ 2 w 34"/>
                  <a:gd name="T9" fmla="*/ 9 h 115"/>
                  <a:gd name="T10" fmla="*/ 4 w 34"/>
                  <a:gd name="T11" fmla="*/ 1 h 115"/>
                  <a:gd name="T12" fmla="*/ 11 w 34"/>
                  <a:gd name="T13" fmla="*/ 3 h 115"/>
                  <a:gd name="T14" fmla="*/ 30 w 34"/>
                  <a:gd name="T15" fmla="*/ 53 h 115"/>
                  <a:gd name="T16" fmla="*/ 34 w 34"/>
                  <a:gd name="T17" fmla="*/ 110 h 115"/>
                  <a:gd name="T18" fmla="*/ 34 w 34"/>
                  <a:gd name="T19" fmla="*/ 110 h 115"/>
                  <a:gd name="T20" fmla="*/ 34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34" y="110"/>
                    </a:moveTo>
                    <a:cubicBezTo>
                      <a:pt x="34" y="113"/>
                      <a:pt x="32" y="115"/>
                      <a:pt x="29" y="115"/>
                    </a:cubicBezTo>
                    <a:cubicBezTo>
                      <a:pt x="26" y="115"/>
                      <a:pt x="24" y="113"/>
                      <a:pt x="24" y="110"/>
                    </a:cubicBezTo>
                    <a:cubicBezTo>
                      <a:pt x="24" y="88"/>
                      <a:pt x="23" y="71"/>
                      <a:pt x="20" y="55"/>
                    </a:cubicBezTo>
                    <a:cubicBezTo>
                      <a:pt x="17" y="40"/>
                      <a:pt x="11" y="26"/>
                      <a:pt x="2" y="9"/>
                    </a:cubicBezTo>
                    <a:cubicBezTo>
                      <a:pt x="0" y="6"/>
                      <a:pt x="1" y="3"/>
                      <a:pt x="4" y="1"/>
                    </a:cubicBezTo>
                    <a:cubicBezTo>
                      <a:pt x="6" y="0"/>
                      <a:pt x="9" y="1"/>
                      <a:pt x="11" y="3"/>
                    </a:cubicBezTo>
                    <a:cubicBezTo>
                      <a:pt x="21" y="22"/>
                      <a:pt x="27" y="37"/>
                      <a:pt x="30" y="53"/>
                    </a:cubicBezTo>
                    <a:cubicBezTo>
                      <a:pt x="33" y="69"/>
                      <a:pt x="34" y="87"/>
                      <a:pt x="34" y="110"/>
                    </a:cubicBezTo>
                    <a:close/>
                    <a:moveTo>
                      <a:pt x="34" y="110"/>
                    </a:moveTo>
                    <a:cubicBezTo>
                      <a:pt x="34" y="110"/>
                      <a:pt x="34" y="110"/>
                      <a:pt x="34"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3" name="Freeform 33">
                <a:extLst>
                  <a:ext uri="{FF2B5EF4-FFF2-40B4-BE49-F238E27FC236}">
                    <a16:creationId xmlns:a16="http://schemas.microsoft.com/office/drawing/2014/main" id="{5A45921F-7B6C-E000-D9F3-FC0CA90CB052}"/>
                  </a:ext>
                </a:extLst>
              </p:cNvPr>
              <p:cNvSpPr>
                <a:spLocks noEditPoints="1"/>
              </p:cNvSpPr>
              <p:nvPr/>
            </p:nvSpPr>
            <p:spPr bwMode="auto">
              <a:xfrm>
                <a:off x="6110288" y="3313113"/>
                <a:ext cx="112713" cy="381000"/>
              </a:xfrm>
              <a:custGeom>
                <a:avLst/>
                <a:gdLst>
                  <a:gd name="T0" fmla="*/ 11 w 34"/>
                  <a:gd name="T1" fmla="*/ 110 h 115"/>
                  <a:gd name="T2" fmla="*/ 5 w 34"/>
                  <a:gd name="T3" fmla="*/ 115 h 115"/>
                  <a:gd name="T4" fmla="*/ 0 w 34"/>
                  <a:gd name="T5" fmla="*/ 110 h 115"/>
                  <a:gd name="T6" fmla="*/ 4 w 34"/>
                  <a:gd name="T7" fmla="*/ 53 h 115"/>
                  <a:gd name="T8" fmla="*/ 23 w 34"/>
                  <a:gd name="T9" fmla="*/ 3 h 115"/>
                  <a:gd name="T10" fmla="*/ 31 w 34"/>
                  <a:gd name="T11" fmla="*/ 1 h 115"/>
                  <a:gd name="T12" fmla="*/ 33 w 34"/>
                  <a:gd name="T13" fmla="*/ 9 h 115"/>
                  <a:gd name="T14" fmla="*/ 14 w 34"/>
                  <a:gd name="T15" fmla="*/ 55 h 115"/>
                  <a:gd name="T16" fmla="*/ 11 w 34"/>
                  <a:gd name="T17" fmla="*/ 110 h 115"/>
                  <a:gd name="T18" fmla="*/ 11 w 34"/>
                  <a:gd name="T19" fmla="*/ 110 h 115"/>
                  <a:gd name="T20" fmla="*/ 11 w 34"/>
                  <a:gd name="T21" fmla="*/ 1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115">
                    <a:moveTo>
                      <a:pt x="11" y="110"/>
                    </a:moveTo>
                    <a:cubicBezTo>
                      <a:pt x="11" y="113"/>
                      <a:pt x="8" y="115"/>
                      <a:pt x="5" y="115"/>
                    </a:cubicBezTo>
                    <a:cubicBezTo>
                      <a:pt x="2" y="115"/>
                      <a:pt x="0" y="113"/>
                      <a:pt x="0" y="110"/>
                    </a:cubicBezTo>
                    <a:cubicBezTo>
                      <a:pt x="0" y="87"/>
                      <a:pt x="1" y="69"/>
                      <a:pt x="4" y="53"/>
                    </a:cubicBezTo>
                    <a:cubicBezTo>
                      <a:pt x="7" y="37"/>
                      <a:pt x="13" y="22"/>
                      <a:pt x="23" y="3"/>
                    </a:cubicBezTo>
                    <a:cubicBezTo>
                      <a:pt x="25" y="1"/>
                      <a:pt x="28" y="0"/>
                      <a:pt x="31" y="1"/>
                    </a:cubicBezTo>
                    <a:cubicBezTo>
                      <a:pt x="33" y="3"/>
                      <a:pt x="34" y="6"/>
                      <a:pt x="33" y="9"/>
                    </a:cubicBezTo>
                    <a:cubicBezTo>
                      <a:pt x="23" y="26"/>
                      <a:pt x="17" y="40"/>
                      <a:pt x="14" y="55"/>
                    </a:cubicBezTo>
                    <a:cubicBezTo>
                      <a:pt x="11" y="71"/>
                      <a:pt x="11" y="88"/>
                      <a:pt x="11" y="110"/>
                    </a:cubicBezTo>
                    <a:close/>
                    <a:moveTo>
                      <a:pt x="11" y="110"/>
                    </a:moveTo>
                    <a:cubicBezTo>
                      <a:pt x="11" y="110"/>
                      <a:pt x="11" y="110"/>
                      <a:pt x="11"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4" name="Freeform 34">
                <a:extLst>
                  <a:ext uri="{FF2B5EF4-FFF2-40B4-BE49-F238E27FC236}">
                    <a16:creationId xmlns:a16="http://schemas.microsoft.com/office/drawing/2014/main" id="{8395509A-1E6F-DB16-4DF6-44466C53BC40}"/>
                  </a:ext>
                </a:extLst>
              </p:cNvPr>
              <p:cNvSpPr>
                <a:spLocks noEditPoints="1"/>
              </p:cNvSpPr>
              <p:nvPr/>
            </p:nvSpPr>
            <p:spPr bwMode="auto">
              <a:xfrm>
                <a:off x="5965826" y="3313113"/>
                <a:ext cx="147638" cy="73025"/>
              </a:xfrm>
              <a:custGeom>
                <a:avLst/>
                <a:gdLst>
                  <a:gd name="T0" fmla="*/ 5 w 45"/>
                  <a:gd name="T1" fmla="*/ 11 h 22"/>
                  <a:gd name="T2" fmla="*/ 1 w 45"/>
                  <a:gd name="T3" fmla="*/ 4 h 22"/>
                  <a:gd name="T4" fmla="*/ 8 w 45"/>
                  <a:gd name="T5" fmla="*/ 1 h 22"/>
                  <a:gd name="T6" fmla="*/ 18 w 45"/>
                  <a:gd name="T7" fmla="*/ 5 h 22"/>
                  <a:gd name="T8" fmla="*/ 18 w 45"/>
                  <a:gd name="T9" fmla="*/ 5 h 22"/>
                  <a:gd name="T10" fmla="*/ 29 w 45"/>
                  <a:gd name="T11" fmla="*/ 7 h 22"/>
                  <a:gd name="T12" fmla="*/ 36 w 45"/>
                  <a:gd name="T13" fmla="*/ 2 h 22"/>
                  <a:gd name="T14" fmla="*/ 43 w 45"/>
                  <a:gd name="T15" fmla="*/ 3 h 22"/>
                  <a:gd name="T16" fmla="*/ 42 w 45"/>
                  <a:gd name="T17" fmla="*/ 10 h 22"/>
                  <a:gd name="T18" fmla="*/ 36 w 45"/>
                  <a:gd name="T19" fmla="*/ 15 h 22"/>
                  <a:gd name="T20" fmla="*/ 13 w 45"/>
                  <a:gd name="T21" fmla="*/ 15 h 22"/>
                  <a:gd name="T22" fmla="*/ 13 w 45"/>
                  <a:gd name="T23" fmla="*/ 15 h 22"/>
                  <a:gd name="T24" fmla="*/ 5 w 45"/>
                  <a:gd name="T25" fmla="*/ 11 h 22"/>
                  <a:gd name="T26" fmla="*/ 5 w 45"/>
                  <a:gd name="T27" fmla="*/ 11 h 22"/>
                  <a:gd name="T28" fmla="*/ 5 w 45"/>
                  <a:gd name="T29"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5" y="11"/>
                    </a:moveTo>
                    <a:cubicBezTo>
                      <a:pt x="2" y="10"/>
                      <a:pt x="0" y="7"/>
                      <a:pt x="1" y="4"/>
                    </a:cubicBezTo>
                    <a:cubicBezTo>
                      <a:pt x="2" y="2"/>
                      <a:pt x="5" y="0"/>
                      <a:pt x="8" y="1"/>
                    </a:cubicBezTo>
                    <a:cubicBezTo>
                      <a:pt x="12" y="2"/>
                      <a:pt x="15" y="4"/>
                      <a:pt x="18" y="5"/>
                    </a:cubicBezTo>
                    <a:cubicBezTo>
                      <a:pt x="18" y="5"/>
                      <a:pt x="18" y="5"/>
                      <a:pt x="18" y="5"/>
                    </a:cubicBezTo>
                    <a:cubicBezTo>
                      <a:pt x="23" y="8"/>
                      <a:pt x="26" y="10"/>
                      <a:pt x="29" y="7"/>
                    </a:cubicBezTo>
                    <a:cubicBezTo>
                      <a:pt x="36" y="2"/>
                      <a:pt x="36" y="2"/>
                      <a:pt x="36" y="2"/>
                    </a:cubicBezTo>
                    <a:cubicBezTo>
                      <a:pt x="38" y="0"/>
                      <a:pt x="41" y="0"/>
                      <a:pt x="43" y="3"/>
                    </a:cubicBezTo>
                    <a:cubicBezTo>
                      <a:pt x="45" y="5"/>
                      <a:pt x="45" y="8"/>
                      <a:pt x="42" y="10"/>
                    </a:cubicBezTo>
                    <a:cubicBezTo>
                      <a:pt x="36" y="15"/>
                      <a:pt x="36" y="15"/>
                      <a:pt x="36" y="15"/>
                    </a:cubicBezTo>
                    <a:cubicBezTo>
                      <a:pt x="28" y="22"/>
                      <a:pt x="21" y="19"/>
                      <a:pt x="13" y="15"/>
                    </a:cubicBezTo>
                    <a:cubicBezTo>
                      <a:pt x="13" y="15"/>
                      <a:pt x="13" y="15"/>
                      <a:pt x="13" y="15"/>
                    </a:cubicBezTo>
                    <a:cubicBezTo>
                      <a:pt x="10" y="13"/>
                      <a:pt x="8" y="12"/>
                      <a:pt x="5" y="11"/>
                    </a:cubicBez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5" name="Freeform 35">
                <a:extLst>
                  <a:ext uri="{FF2B5EF4-FFF2-40B4-BE49-F238E27FC236}">
                    <a16:creationId xmlns:a16="http://schemas.microsoft.com/office/drawing/2014/main" id="{824A26F0-FF2F-04FD-101E-BD183CFD8DEB}"/>
                  </a:ext>
                </a:extLst>
              </p:cNvPr>
              <p:cNvSpPr>
                <a:spLocks noEditPoints="1"/>
              </p:cNvSpPr>
              <p:nvPr/>
            </p:nvSpPr>
            <p:spPr bwMode="auto">
              <a:xfrm>
                <a:off x="6078538" y="2863850"/>
                <a:ext cx="31750" cy="103188"/>
              </a:xfrm>
              <a:custGeom>
                <a:avLst/>
                <a:gdLst>
                  <a:gd name="T0" fmla="*/ 10 w 10"/>
                  <a:gd name="T1" fmla="*/ 26 h 31"/>
                  <a:gd name="T2" fmla="*/ 5 w 10"/>
                  <a:gd name="T3" fmla="*/ 31 h 31"/>
                  <a:gd name="T4" fmla="*/ 0 w 10"/>
                  <a:gd name="T5" fmla="*/ 26 h 31"/>
                  <a:gd name="T6" fmla="*/ 0 w 10"/>
                  <a:gd name="T7" fmla="*/ 5 h 31"/>
                  <a:gd name="T8" fmla="*/ 5 w 10"/>
                  <a:gd name="T9" fmla="*/ 0 h 31"/>
                  <a:gd name="T10" fmla="*/ 10 w 10"/>
                  <a:gd name="T11" fmla="*/ 5 h 31"/>
                  <a:gd name="T12" fmla="*/ 10 w 10"/>
                  <a:gd name="T13" fmla="*/ 26 h 31"/>
                  <a:gd name="T14" fmla="*/ 10 w 10"/>
                  <a:gd name="T15" fmla="*/ 26 h 31"/>
                  <a:gd name="T16" fmla="*/ 10 w 10"/>
                  <a:gd name="T17" fmla="*/ 2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1">
                    <a:moveTo>
                      <a:pt x="10" y="26"/>
                    </a:moveTo>
                    <a:cubicBezTo>
                      <a:pt x="10" y="29"/>
                      <a:pt x="8" y="31"/>
                      <a:pt x="5" y="31"/>
                    </a:cubicBezTo>
                    <a:cubicBezTo>
                      <a:pt x="2" y="31"/>
                      <a:pt x="0" y="29"/>
                      <a:pt x="0" y="26"/>
                    </a:cubicBezTo>
                    <a:cubicBezTo>
                      <a:pt x="0" y="5"/>
                      <a:pt x="0" y="5"/>
                      <a:pt x="0" y="5"/>
                    </a:cubicBezTo>
                    <a:cubicBezTo>
                      <a:pt x="0" y="2"/>
                      <a:pt x="2" y="0"/>
                      <a:pt x="5" y="0"/>
                    </a:cubicBezTo>
                    <a:cubicBezTo>
                      <a:pt x="8" y="0"/>
                      <a:pt x="10" y="2"/>
                      <a:pt x="10" y="5"/>
                    </a:cubicBezTo>
                    <a:lnTo>
                      <a:pt x="10" y="26"/>
                    </a:lnTo>
                    <a:close/>
                    <a:moveTo>
                      <a:pt x="10" y="26"/>
                    </a:moveTo>
                    <a:cubicBezTo>
                      <a:pt x="10" y="26"/>
                      <a:pt x="10" y="26"/>
                      <a:pt x="10" y="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6" name="Freeform 36">
                <a:extLst>
                  <a:ext uri="{FF2B5EF4-FFF2-40B4-BE49-F238E27FC236}">
                    <a16:creationId xmlns:a16="http://schemas.microsoft.com/office/drawing/2014/main" id="{D8E50F3E-984C-0091-D61A-3793F08F185A}"/>
                  </a:ext>
                </a:extLst>
              </p:cNvPr>
              <p:cNvSpPr>
                <a:spLocks noEditPoints="1"/>
              </p:cNvSpPr>
              <p:nvPr/>
            </p:nvSpPr>
            <p:spPr bwMode="auto">
              <a:xfrm>
                <a:off x="6075363" y="3313113"/>
                <a:ext cx="147638" cy="73025"/>
              </a:xfrm>
              <a:custGeom>
                <a:avLst/>
                <a:gdLst>
                  <a:gd name="T0" fmla="*/ 37 w 45"/>
                  <a:gd name="T1" fmla="*/ 1 h 22"/>
                  <a:gd name="T2" fmla="*/ 44 w 45"/>
                  <a:gd name="T3" fmla="*/ 4 h 22"/>
                  <a:gd name="T4" fmla="*/ 41 w 45"/>
                  <a:gd name="T5" fmla="*/ 11 h 22"/>
                  <a:gd name="T6" fmla="*/ 32 w 45"/>
                  <a:gd name="T7" fmla="*/ 15 h 22"/>
                  <a:gd name="T8" fmla="*/ 32 w 45"/>
                  <a:gd name="T9" fmla="*/ 15 h 22"/>
                  <a:gd name="T10" fmla="*/ 9 w 45"/>
                  <a:gd name="T11" fmla="*/ 15 h 22"/>
                  <a:gd name="T12" fmla="*/ 3 w 45"/>
                  <a:gd name="T13" fmla="*/ 10 h 22"/>
                  <a:gd name="T14" fmla="*/ 2 w 45"/>
                  <a:gd name="T15" fmla="*/ 3 h 22"/>
                  <a:gd name="T16" fmla="*/ 9 w 45"/>
                  <a:gd name="T17" fmla="*/ 2 h 22"/>
                  <a:gd name="T18" fmla="*/ 16 w 45"/>
                  <a:gd name="T19" fmla="*/ 7 h 22"/>
                  <a:gd name="T20" fmla="*/ 27 w 45"/>
                  <a:gd name="T21" fmla="*/ 5 h 22"/>
                  <a:gd name="T22" fmla="*/ 28 w 45"/>
                  <a:gd name="T23" fmla="*/ 5 h 22"/>
                  <a:gd name="T24" fmla="*/ 37 w 45"/>
                  <a:gd name="T25" fmla="*/ 1 h 22"/>
                  <a:gd name="T26" fmla="*/ 37 w 45"/>
                  <a:gd name="T27" fmla="*/ 1 h 22"/>
                  <a:gd name="T28" fmla="*/ 37 w 45"/>
                  <a:gd name="T29" fmla="*/ 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22">
                    <a:moveTo>
                      <a:pt x="37" y="1"/>
                    </a:moveTo>
                    <a:cubicBezTo>
                      <a:pt x="40" y="0"/>
                      <a:pt x="43" y="2"/>
                      <a:pt x="44" y="4"/>
                    </a:cubicBezTo>
                    <a:cubicBezTo>
                      <a:pt x="45" y="7"/>
                      <a:pt x="43" y="10"/>
                      <a:pt x="41" y="11"/>
                    </a:cubicBezTo>
                    <a:cubicBezTo>
                      <a:pt x="38" y="12"/>
                      <a:pt x="35" y="13"/>
                      <a:pt x="32" y="15"/>
                    </a:cubicBezTo>
                    <a:cubicBezTo>
                      <a:pt x="32" y="15"/>
                      <a:pt x="32" y="15"/>
                      <a:pt x="32" y="15"/>
                    </a:cubicBezTo>
                    <a:cubicBezTo>
                      <a:pt x="24" y="19"/>
                      <a:pt x="17" y="22"/>
                      <a:pt x="9" y="15"/>
                    </a:cubicBezTo>
                    <a:cubicBezTo>
                      <a:pt x="3" y="10"/>
                      <a:pt x="3" y="10"/>
                      <a:pt x="3" y="10"/>
                    </a:cubicBezTo>
                    <a:cubicBezTo>
                      <a:pt x="1" y="8"/>
                      <a:pt x="0" y="5"/>
                      <a:pt x="2" y="3"/>
                    </a:cubicBezTo>
                    <a:cubicBezTo>
                      <a:pt x="4" y="0"/>
                      <a:pt x="7" y="0"/>
                      <a:pt x="9" y="2"/>
                    </a:cubicBezTo>
                    <a:cubicBezTo>
                      <a:pt x="16" y="7"/>
                      <a:pt x="16" y="7"/>
                      <a:pt x="16" y="7"/>
                    </a:cubicBezTo>
                    <a:cubicBezTo>
                      <a:pt x="19" y="10"/>
                      <a:pt x="23" y="8"/>
                      <a:pt x="27" y="5"/>
                    </a:cubicBezTo>
                    <a:cubicBezTo>
                      <a:pt x="28" y="5"/>
                      <a:pt x="28" y="5"/>
                      <a:pt x="28" y="5"/>
                    </a:cubicBezTo>
                    <a:cubicBezTo>
                      <a:pt x="30" y="4"/>
                      <a:pt x="34" y="2"/>
                      <a:pt x="37" y="1"/>
                    </a:cubicBezTo>
                    <a:close/>
                    <a:moveTo>
                      <a:pt x="37" y="1"/>
                    </a:moveTo>
                    <a:cubicBezTo>
                      <a:pt x="37" y="1"/>
                      <a:pt x="37" y="1"/>
                      <a:pt x="3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8" name="Freeform 37">
                <a:extLst>
                  <a:ext uri="{FF2B5EF4-FFF2-40B4-BE49-F238E27FC236}">
                    <a16:creationId xmlns:a16="http://schemas.microsoft.com/office/drawing/2014/main" id="{E46085C9-50B2-BA4F-714D-2B2CF7BEE18E}"/>
                  </a:ext>
                </a:extLst>
              </p:cNvPr>
              <p:cNvSpPr>
                <a:spLocks noEditPoints="1"/>
              </p:cNvSpPr>
              <p:nvPr/>
            </p:nvSpPr>
            <p:spPr bwMode="auto">
              <a:xfrm>
                <a:off x="5784851" y="3048000"/>
                <a:ext cx="619125" cy="727075"/>
              </a:xfrm>
              <a:custGeom>
                <a:avLst/>
                <a:gdLst>
                  <a:gd name="T0" fmla="*/ 161 w 188"/>
                  <a:gd name="T1" fmla="*/ 27 h 219"/>
                  <a:gd name="T2" fmla="*/ 188 w 188"/>
                  <a:gd name="T3" fmla="*/ 94 h 219"/>
                  <a:gd name="T4" fmla="*/ 184 w 188"/>
                  <a:gd name="T5" fmla="*/ 123 h 219"/>
                  <a:gd name="T6" fmla="*/ 170 w 188"/>
                  <a:gd name="T7" fmla="*/ 150 h 219"/>
                  <a:gd name="T8" fmla="*/ 146 w 188"/>
                  <a:gd name="T9" fmla="*/ 178 h 219"/>
                  <a:gd name="T10" fmla="*/ 131 w 188"/>
                  <a:gd name="T11" fmla="*/ 214 h 219"/>
                  <a:gd name="T12" fmla="*/ 125 w 188"/>
                  <a:gd name="T13" fmla="*/ 219 h 219"/>
                  <a:gd name="T14" fmla="*/ 63 w 188"/>
                  <a:gd name="T15" fmla="*/ 219 h 219"/>
                  <a:gd name="T16" fmla="*/ 58 w 188"/>
                  <a:gd name="T17" fmla="*/ 214 h 219"/>
                  <a:gd name="T18" fmla="*/ 42 w 188"/>
                  <a:gd name="T19" fmla="*/ 179 h 219"/>
                  <a:gd name="T20" fmla="*/ 18 w 188"/>
                  <a:gd name="T21" fmla="*/ 150 h 219"/>
                  <a:gd name="T22" fmla="*/ 5 w 188"/>
                  <a:gd name="T23" fmla="*/ 123 h 219"/>
                  <a:gd name="T24" fmla="*/ 0 w 188"/>
                  <a:gd name="T25" fmla="*/ 94 h 219"/>
                  <a:gd name="T26" fmla="*/ 7 w 188"/>
                  <a:gd name="T27" fmla="*/ 58 h 219"/>
                  <a:gd name="T28" fmla="*/ 7 w 188"/>
                  <a:gd name="T29" fmla="*/ 58 h 219"/>
                  <a:gd name="T30" fmla="*/ 27 w 188"/>
                  <a:gd name="T31" fmla="*/ 27 h 219"/>
                  <a:gd name="T32" fmla="*/ 58 w 188"/>
                  <a:gd name="T33" fmla="*/ 7 h 219"/>
                  <a:gd name="T34" fmla="*/ 94 w 188"/>
                  <a:gd name="T35" fmla="*/ 0 h 219"/>
                  <a:gd name="T36" fmla="*/ 130 w 188"/>
                  <a:gd name="T37" fmla="*/ 7 h 219"/>
                  <a:gd name="T38" fmla="*/ 161 w 188"/>
                  <a:gd name="T39" fmla="*/ 27 h 219"/>
                  <a:gd name="T40" fmla="*/ 178 w 188"/>
                  <a:gd name="T41" fmla="*/ 94 h 219"/>
                  <a:gd name="T42" fmla="*/ 153 w 188"/>
                  <a:gd name="T43" fmla="*/ 35 h 219"/>
                  <a:gd name="T44" fmla="*/ 126 w 188"/>
                  <a:gd name="T45" fmla="*/ 17 h 219"/>
                  <a:gd name="T46" fmla="*/ 94 w 188"/>
                  <a:gd name="T47" fmla="*/ 10 h 219"/>
                  <a:gd name="T48" fmla="*/ 62 w 188"/>
                  <a:gd name="T49" fmla="*/ 17 h 219"/>
                  <a:gd name="T50" fmla="*/ 35 w 188"/>
                  <a:gd name="T51" fmla="*/ 35 h 219"/>
                  <a:gd name="T52" fmla="*/ 17 w 188"/>
                  <a:gd name="T53" fmla="*/ 62 h 219"/>
                  <a:gd name="T54" fmla="*/ 17 w 188"/>
                  <a:gd name="T55" fmla="*/ 62 h 219"/>
                  <a:gd name="T56" fmla="*/ 10 w 188"/>
                  <a:gd name="T57" fmla="*/ 94 h 219"/>
                  <a:gd name="T58" fmla="*/ 15 w 188"/>
                  <a:gd name="T59" fmla="*/ 120 h 219"/>
                  <a:gd name="T60" fmla="*/ 26 w 188"/>
                  <a:gd name="T61" fmla="*/ 143 h 219"/>
                  <a:gd name="T62" fmla="*/ 50 w 188"/>
                  <a:gd name="T63" fmla="*/ 172 h 219"/>
                  <a:gd name="T64" fmla="*/ 50 w 188"/>
                  <a:gd name="T65" fmla="*/ 172 h 219"/>
                  <a:gd name="T66" fmla="*/ 68 w 188"/>
                  <a:gd name="T67" fmla="*/ 208 h 219"/>
                  <a:gd name="T68" fmla="*/ 120 w 188"/>
                  <a:gd name="T69" fmla="*/ 208 h 219"/>
                  <a:gd name="T70" fmla="*/ 139 w 188"/>
                  <a:gd name="T71" fmla="*/ 171 h 219"/>
                  <a:gd name="T72" fmla="*/ 162 w 188"/>
                  <a:gd name="T73" fmla="*/ 143 h 219"/>
                  <a:gd name="T74" fmla="*/ 174 w 188"/>
                  <a:gd name="T75" fmla="*/ 120 h 219"/>
                  <a:gd name="T76" fmla="*/ 178 w 188"/>
                  <a:gd name="T77" fmla="*/ 94 h 219"/>
                  <a:gd name="T78" fmla="*/ 178 w 188"/>
                  <a:gd name="T79" fmla="*/ 94 h 219"/>
                  <a:gd name="T80" fmla="*/ 178 w 188"/>
                  <a:gd name="T81" fmla="*/ 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88" h="219">
                    <a:moveTo>
                      <a:pt x="161" y="27"/>
                    </a:moveTo>
                    <a:cubicBezTo>
                      <a:pt x="178" y="44"/>
                      <a:pt x="188" y="68"/>
                      <a:pt x="188" y="94"/>
                    </a:cubicBezTo>
                    <a:cubicBezTo>
                      <a:pt x="188" y="104"/>
                      <a:pt x="187" y="114"/>
                      <a:pt x="184" y="123"/>
                    </a:cubicBezTo>
                    <a:cubicBezTo>
                      <a:pt x="181" y="133"/>
                      <a:pt x="176" y="142"/>
                      <a:pt x="170" y="150"/>
                    </a:cubicBezTo>
                    <a:cubicBezTo>
                      <a:pt x="160" y="163"/>
                      <a:pt x="153" y="172"/>
                      <a:pt x="146" y="178"/>
                    </a:cubicBezTo>
                    <a:cubicBezTo>
                      <a:pt x="135" y="191"/>
                      <a:pt x="131" y="196"/>
                      <a:pt x="131" y="214"/>
                    </a:cubicBezTo>
                    <a:cubicBezTo>
                      <a:pt x="131" y="217"/>
                      <a:pt x="128" y="219"/>
                      <a:pt x="125" y="219"/>
                    </a:cubicBezTo>
                    <a:cubicBezTo>
                      <a:pt x="63" y="219"/>
                      <a:pt x="63" y="219"/>
                      <a:pt x="63" y="219"/>
                    </a:cubicBezTo>
                    <a:cubicBezTo>
                      <a:pt x="60" y="219"/>
                      <a:pt x="58" y="217"/>
                      <a:pt x="58" y="214"/>
                    </a:cubicBezTo>
                    <a:cubicBezTo>
                      <a:pt x="58" y="196"/>
                      <a:pt x="53" y="191"/>
                      <a:pt x="42" y="179"/>
                    </a:cubicBezTo>
                    <a:cubicBezTo>
                      <a:pt x="36" y="172"/>
                      <a:pt x="28" y="163"/>
                      <a:pt x="18" y="150"/>
                    </a:cubicBezTo>
                    <a:cubicBezTo>
                      <a:pt x="12" y="142"/>
                      <a:pt x="8" y="133"/>
                      <a:pt x="5" y="123"/>
                    </a:cubicBezTo>
                    <a:cubicBezTo>
                      <a:pt x="1" y="114"/>
                      <a:pt x="0" y="104"/>
                      <a:pt x="0" y="94"/>
                    </a:cubicBezTo>
                    <a:cubicBezTo>
                      <a:pt x="0" y="81"/>
                      <a:pt x="2" y="69"/>
                      <a:pt x="7" y="58"/>
                    </a:cubicBezTo>
                    <a:cubicBezTo>
                      <a:pt x="7" y="58"/>
                      <a:pt x="7" y="58"/>
                      <a:pt x="7" y="58"/>
                    </a:cubicBezTo>
                    <a:cubicBezTo>
                      <a:pt x="12" y="46"/>
                      <a:pt x="19" y="36"/>
                      <a:pt x="27" y="27"/>
                    </a:cubicBezTo>
                    <a:cubicBezTo>
                      <a:pt x="36" y="19"/>
                      <a:pt x="47" y="12"/>
                      <a:pt x="58" y="7"/>
                    </a:cubicBezTo>
                    <a:cubicBezTo>
                      <a:pt x="69" y="2"/>
                      <a:pt x="81" y="0"/>
                      <a:pt x="94" y="0"/>
                    </a:cubicBezTo>
                    <a:cubicBezTo>
                      <a:pt x="107" y="0"/>
                      <a:pt x="119" y="2"/>
                      <a:pt x="130" y="7"/>
                    </a:cubicBezTo>
                    <a:cubicBezTo>
                      <a:pt x="142" y="12"/>
                      <a:pt x="152" y="19"/>
                      <a:pt x="161" y="27"/>
                    </a:cubicBezTo>
                    <a:close/>
                    <a:moveTo>
                      <a:pt x="178" y="94"/>
                    </a:moveTo>
                    <a:cubicBezTo>
                      <a:pt x="178" y="71"/>
                      <a:pt x="168" y="50"/>
                      <a:pt x="153" y="35"/>
                    </a:cubicBezTo>
                    <a:cubicBezTo>
                      <a:pt x="146" y="27"/>
                      <a:pt x="136" y="21"/>
                      <a:pt x="126" y="17"/>
                    </a:cubicBezTo>
                    <a:cubicBezTo>
                      <a:pt x="116" y="13"/>
                      <a:pt x="105" y="10"/>
                      <a:pt x="94" y="10"/>
                    </a:cubicBezTo>
                    <a:cubicBezTo>
                      <a:pt x="83" y="10"/>
                      <a:pt x="72" y="13"/>
                      <a:pt x="62" y="17"/>
                    </a:cubicBezTo>
                    <a:cubicBezTo>
                      <a:pt x="52" y="21"/>
                      <a:pt x="43" y="27"/>
                      <a:pt x="35" y="35"/>
                    </a:cubicBezTo>
                    <a:cubicBezTo>
                      <a:pt x="27" y="42"/>
                      <a:pt x="21" y="52"/>
                      <a:pt x="17" y="62"/>
                    </a:cubicBezTo>
                    <a:cubicBezTo>
                      <a:pt x="17" y="62"/>
                      <a:pt x="17" y="62"/>
                      <a:pt x="17" y="62"/>
                    </a:cubicBezTo>
                    <a:cubicBezTo>
                      <a:pt x="13" y="72"/>
                      <a:pt x="10" y="83"/>
                      <a:pt x="10" y="94"/>
                    </a:cubicBezTo>
                    <a:cubicBezTo>
                      <a:pt x="10" y="103"/>
                      <a:pt x="12" y="112"/>
                      <a:pt x="15" y="120"/>
                    </a:cubicBezTo>
                    <a:cubicBezTo>
                      <a:pt x="17" y="128"/>
                      <a:pt x="21" y="136"/>
                      <a:pt x="26" y="143"/>
                    </a:cubicBezTo>
                    <a:cubicBezTo>
                      <a:pt x="36" y="156"/>
                      <a:pt x="44" y="165"/>
                      <a:pt x="50" y="172"/>
                    </a:cubicBezTo>
                    <a:cubicBezTo>
                      <a:pt x="50" y="172"/>
                      <a:pt x="50" y="172"/>
                      <a:pt x="50" y="172"/>
                    </a:cubicBezTo>
                    <a:cubicBezTo>
                      <a:pt x="62" y="184"/>
                      <a:pt x="68" y="191"/>
                      <a:pt x="68" y="208"/>
                    </a:cubicBezTo>
                    <a:cubicBezTo>
                      <a:pt x="120" y="208"/>
                      <a:pt x="120" y="208"/>
                      <a:pt x="120" y="208"/>
                    </a:cubicBezTo>
                    <a:cubicBezTo>
                      <a:pt x="121" y="191"/>
                      <a:pt x="127" y="184"/>
                      <a:pt x="139" y="171"/>
                    </a:cubicBezTo>
                    <a:cubicBezTo>
                      <a:pt x="145" y="165"/>
                      <a:pt x="152" y="156"/>
                      <a:pt x="162" y="143"/>
                    </a:cubicBezTo>
                    <a:cubicBezTo>
                      <a:pt x="167" y="136"/>
                      <a:pt x="171" y="128"/>
                      <a:pt x="174" y="120"/>
                    </a:cubicBezTo>
                    <a:cubicBezTo>
                      <a:pt x="176" y="112"/>
                      <a:pt x="178" y="103"/>
                      <a:pt x="178" y="94"/>
                    </a:cubicBezTo>
                    <a:close/>
                    <a:moveTo>
                      <a:pt x="178" y="94"/>
                    </a:moveTo>
                    <a:cubicBezTo>
                      <a:pt x="178" y="94"/>
                      <a:pt x="178" y="94"/>
                      <a:pt x="178" y="9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59" name="Freeform 38">
                <a:extLst>
                  <a:ext uri="{FF2B5EF4-FFF2-40B4-BE49-F238E27FC236}">
                    <a16:creationId xmlns:a16="http://schemas.microsoft.com/office/drawing/2014/main" id="{0064DED8-4298-23CE-8819-60A75A29CC91}"/>
                  </a:ext>
                </a:extLst>
              </p:cNvPr>
              <p:cNvSpPr>
                <a:spLocks noEditPoints="1"/>
              </p:cNvSpPr>
              <p:nvPr/>
            </p:nvSpPr>
            <p:spPr bwMode="auto">
              <a:xfrm>
                <a:off x="6021388" y="3954463"/>
                <a:ext cx="149225" cy="36513"/>
              </a:xfrm>
              <a:custGeom>
                <a:avLst/>
                <a:gdLst>
                  <a:gd name="T0" fmla="*/ 5 w 45"/>
                  <a:gd name="T1" fmla="*/ 11 h 11"/>
                  <a:gd name="T2" fmla="*/ 0 w 45"/>
                  <a:gd name="T3" fmla="*/ 6 h 11"/>
                  <a:gd name="T4" fmla="*/ 5 w 45"/>
                  <a:gd name="T5" fmla="*/ 0 h 11"/>
                  <a:gd name="T6" fmla="*/ 39 w 45"/>
                  <a:gd name="T7" fmla="*/ 0 h 11"/>
                  <a:gd name="T8" fmla="*/ 45 w 45"/>
                  <a:gd name="T9" fmla="*/ 6 h 11"/>
                  <a:gd name="T10" fmla="*/ 39 w 45"/>
                  <a:gd name="T11" fmla="*/ 11 h 11"/>
                  <a:gd name="T12" fmla="*/ 5 w 45"/>
                  <a:gd name="T13" fmla="*/ 11 h 11"/>
                  <a:gd name="T14" fmla="*/ 5 w 45"/>
                  <a:gd name="T15" fmla="*/ 11 h 11"/>
                  <a:gd name="T16" fmla="*/ 5 w 45"/>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11">
                    <a:moveTo>
                      <a:pt x="5" y="11"/>
                    </a:moveTo>
                    <a:cubicBezTo>
                      <a:pt x="2" y="11"/>
                      <a:pt x="0" y="9"/>
                      <a:pt x="0" y="6"/>
                    </a:cubicBezTo>
                    <a:cubicBezTo>
                      <a:pt x="0" y="3"/>
                      <a:pt x="2" y="0"/>
                      <a:pt x="5" y="0"/>
                    </a:cubicBezTo>
                    <a:cubicBezTo>
                      <a:pt x="39" y="0"/>
                      <a:pt x="39" y="0"/>
                      <a:pt x="39" y="0"/>
                    </a:cubicBezTo>
                    <a:cubicBezTo>
                      <a:pt x="42" y="0"/>
                      <a:pt x="45" y="3"/>
                      <a:pt x="45" y="6"/>
                    </a:cubicBezTo>
                    <a:cubicBezTo>
                      <a:pt x="45" y="9"/>
                      <a:pt x="42" y="11"/>
                      <a:pt x="39" y="11"/>
                    </a:cubicBezTo>
                    <a:lnTo>
                      <a:pt x="5" y="11"/>
                    </a:lnTo>
                    <a:close/>
                    <a:moveTo>
                      <a:pt x="5" y="11"/>
                    </a:moveTo>
                    <a:cubicBezTo>
                      <a:pt x="5" y="11"/>
                      <a:pt x="5" y="11"/>
                      <a:pt x="5" y="1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0" name="Freeform 39">
                <a:extLst>
                  <a:ext uri="{FF2B5EF4-FFF2-40B4-BE49-F238E27FC236}">
                    <a16:creationId xmlns:a16="http://schemas.microsoft.com/office/drawing/2014/main" id="{CF63E0C8-DC8C-102A-7CAA-3A9AB03B0E73}"/>
                  </a:ext>
                </a:extLst>
              </p:cNvPr>
              <p:cNvSpPr>
                <a:spLocks noEditPoints="1"/>
              </p:cNvSpPr>
              <p:nvPr/>
            </p:nvSpPr>
            <p:spPr bwMode="auto">
              <a:xfrm>
                <a:off x="6272213" y="2924175"/>
                <a:ext cx="76200" cy="100013"/>
              </a:xfrm>
              <a:custGeom>
                <a:avLst/>
                <a:gdLst>
                  <a:gd name="T0" fmla="*/ 11 w 23"/>
                  <a:gd name="T1" fmla="*/ 27 h 30"/>
                  <a:gd name="T2" fmla="*/ 4 w 23"/>
                  <a:gd name="T3" fmla="*/ 29 h 30"/>
                  <a:gd name="T4" fmla="*/ 2 w 23"/>
                  <a:gd name="T5" fmla="*/ 21 h 30"/>
                  <a:gd name="T6" fmla="*/ 12 w 23"/>
                  <a:gd name="T7" fmla="*/ 4 h 30"/>
                  <a:gd name="T8" fmla="*/ 19 w 23"/>
                  <a:gd name="T9" fmla="*/ 2 h 30"/>
                  <a:gd name="T10" fmla="*/ 21 w 23"/>
                  <a:gd name="T11" fmla="*/ 9 h 30"/>
                  <a:gd name="T12" fmla="*/ 11 w 23"/>
                  <a:gd name="T13" fmla="*/ 27 h 30"/>
                  <a:gd name="T14" fmla="*/ 11 w 23"/>
                  <a:gd name="T15" fmla="*/ 27 h 30"/>
                  <a:gd name="T16" fmla="*/ 11 w 23"/>
                  <a:gd name="T17"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11" y="27"/>
                    </a:moveTo>
                    <a:cubicBezTo>
                      <a:pt x="10" y="29"/>
                      <a:pt x="6" y="30"/>
                      <a:pt x="4" y="29"/>
                    </a:cubicBezTo>
                    <a:cubicBezTo>
                      <a:pt x="1" y="27"/>
                      <a:pt x="0" y="24"/>
                      <a:pt x="2" y="21"/>
                    </a:cubicBezTo>
                    <a:cubicBezTo>
                      <a:pt x="12" y="4"/>
                      <a:pt x="12" y="4"/>
                      <a:pt x="12" y="4"/>
                    </a:cubicBezTo>
                    <a:cubicBezTo>
                      <a:pt x="14" y="1"/>
                      <a:pt x="17" y="0"/>
                      <a:pt x="19" y="2"/>
                    </a:cubicBezTo>
                    <a:cubicBezTo>
                      <a:pt x="22" y="3"/>
                      <a:pt x="23" y="6"/>
                      <a:pt x="21" y="9"/>
                    </a:cubicBezTo>
                    <a:lnTo>
                      <a:pt x="11" y="27"/>
                    </a:lnTo>
                    <a:close/>
                    <a:moveTo>
                      <a:pt x="11" y="27"/>
                    </a:moveTo>
                    <a:cubicBezTo>
                      <a:pt x="11" y="27"/>
                      <a:pt x="11" y="27"/>
                      <a:pt x="11" y="2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1" name="Freeform 40">
                <a:extLst>
                  <a:ext uri="{FF2B5EF4-FFF2-40B4-BE49-F238E27FC236}">
                    <a16:creationId xmlns:a16="http://schemas.microsoft.com/office/drawing/2014/main" id="{4D0BB758-D8A6-1BD4-2124-5A1A0E8371AB}"/>
                  </a:ext>
                </a:extLst>
              </p:cNvPr>
              <p:cNvSpPr>
                <a:spLocks noEditPoints="1"/>
              </p:cNvSpPr>
              <p:nvPr/>
            </p:nvSpPr>
            <p:spPr bwMode="auto">
              <a:xfrm>
                <a:off x="5840413" y="2924175"/>
                <a:ext cx="76200" cy="100013"/>
              </a:xfrm>
              <a:custGeom>
                <a:avLst/>
                <a:gdLst>
                  <a:gd name="T0" fmla="*/ 21 w 23"/>
                  <a:gd name="T1" fmla="*/ 21 h 30"/>
                  <a:gd name="T2" fmla="*/ 19 w 23"/>
                  <a:gd name="T3" fmla="*/ 29 h 30"/>
                  <a:gd name="T4" fmla="*/ 12 w 23"/>
                  <a:gd name="T5" fmla="*/ 27 h 30"/>
                  <a:gd name="T6" fmla="*/ 2 w 23"/>
                  <a:gd name="T7" fmla="*/ 9 h 30"/>
                  <a:gd name="T8" fmla="*/ 4 w 23"/>
                  <a:gd name="T9" fmla="*/ 2 h 30"/>
                  <a:gd name="T10" fmla="*/ 11 w 23"/>
                  <a:gd name="T11" fmla="*/ 4 h 30"/>
                  <a:gd name="T12" fmla="*/ 21 w 23"/>
                  <a:gd name="T13" fmla="*/ 21 h 30"/>
                  <a:gd name="T14" fmla="*/ 21 w 23"/>
                  <a:gd name="T15" fmla="*/ 21 h 30"/>
                  <a:gd name="T16" fmla="*/ 21 w 23"/>
                  <a:gd name="T1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21" y="21"/>
                    </a:moveTo>
                    <a:cubicBezTo>
                      <a:pt x="23" y="24"/>
                      <a:pt x="22" y="27"/>
                      <a:pt x="19" y="29"/>
                    </a:cubicBezTo>
                    <a:cubicBezTo>
                      <a:pt x="17" y="30"/>
                      <a:pt x="14" y="29"/>
                      <a:pt x="12" y="27"/>
                    </a:cubicBezTo>
                    <a:cubicBezTo>
                      <a:pt x="2" y="9"/>
                      <a:pt x="2" y="9"/>
                      <a:pt x="2" y="9"/>
                    </a:cubicBezTo>
                    <a:cubicBezTo>
                      <a:pt x="0" y="6"/>
                      <a:pt x="1" y="3"/>
                      <a:pt x="4" y="2"/>
                    </a:cubicBezTo>
                    <a:cubicBezTo>
                      <a:pt x="6" y="0"/>
                      <a:pt x="10" y="1"/>
                      <a:pt x="11" y="4"/>
                    </a:cubicBezTo>
                    <a:lnTo>
                      <a:pt x="21" y="21"/>
                    </a:lnTo>
                    <a:close/>
                    <a:moveTo>
                      <a:pt x="21" y="21"/>
                    </a:moveTo>
                    <a:cubicBezTo>
                      <a:pt x="21" y="21"/>
                      <a:pt x="21" y="21"/>
                      <a:pt x="21"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2" name="Freeform 41">
                <a:extLst>
                  <a:ext uri="{FF2B5EF4-FFF2-40B4-BE49-F238E27FC236}">
                    <a16:creationId xmlns:a16="http://schemas.microsoft.com/office/drawing/2014/main" id="{722A994C-ED58-C00A-8703-739B466B7260}"/>
                  </a:ext>
                </a:extLst>
              </p:cNvPr>
              <p:cNvSpPr>
                <a:spLocks noEditPoints="1"/>
              </p:cNvSpPr>
              <p:nvPr/>
            </p:nvSpPr>
            <p:spPr bwMode="auto">
              <a:xfrm>
                <a:off x="5672138" y="3097213"/>
                <a:ext cx="95250" cy="73025"/>
              </a:xfrm>
              <a:custGeom>
                <a:avLst/>
                <a:gdLst>
                  <a:gd name="T0" fmla="*/ 26 w 29"/>
                  <a:gd name="T1" fmla="*/ 12 h 22"/>
                  <a:gd name="T2" fmla="*/ 28 w 29"/>
                  <a:gd name="T3" fmla="*/ 19 h 22"/>
                  <a:gd name="T4" fmla="*/ 21 w 29"/>
                  <a:gd name="T5" fmla="*/ 21 h 22"/>
                  <a:gd name="T6" fmla="*/ 3 w 29"/>
                  <a:gd name="T7" fmla="*/ 11 h 22"/>
                  <a:gd name="T8" fmla="*/ 1 w 29"/>
                  <a:gd name="T9" fmla="*/ 3 h 22"/>
                  <a:gd name="T10" fmla="*/ 8 w 29"/>
                  <a:gd name="T11" fmla="*/ 1 h 22"/>
                  <a:gd name="T12" fmla="*/ 26 w 29"/>
                  <a:gd name="T13" fmla="*/ 12 h 22"/>
                  <a:gd name="T14" fmla="*/ 26 w 29"/>
                  <a:gd name="T15" fmla="*/ 12 h 22"/>
                  <a:gd name="T16" fmla="*/ 26 w 29"/>
                  <a:gd name="T17"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2">
                    <a:moveTo>
                      <a:pt x="26" y="12"/>
                    </a:moveTo>
                    <a:cubicBezTo>
                      <a:pt x="29" y="13"/>
                      <a:pt x="29" y="16"/>
                      <a:pt x="28" y="19"/>
                    </a:cubicBezTo>
                    <a:cubicBezTo>
                      <a:pt x="27" y="21"/>
                      <a:pt x="23" y="22"/>
                      <a:pt x="21" y="21"/>
                    </a:cubicBezTo>
                    <a:cubicBezTo>
                      <a:pt x="3" y="11"/>
                      <a:pt x="3" y="11"/>
                      <a:pt x="3" y="11"/>
                    </a:cubicBezTo>
                    <a:cubicBezTo>
                      <a:pt x="1" y="9"/>
                      <a:pt x="0" y="6"/>
                      <a:pt x="1" y="3"/>
                    </a:cubicBezTo>
                    <a:cubicBezTo>
                      <a:pt x="3" y="1"/>
                      <a:pt x="6" y="0"/>
                      <a:pt x="8" y="1"/>
                    </a:cubicBezTo>
                    <a:lnTo>
                      <a:pt x="26" y="12"/>
                    </a:lnTo>
                    <a:close/>
                    <a:moveTo>
                      <a:pt x="26" y="12"/>
                    </a:moveTo>
                    <a:cubicBezTo>
                      <a:pt x="26" y="12"/>
                      <a:pt x="26" y="12"/>
                      <a:pt x="26"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3" name="Freeform 42">
                <a:extLst>
                  <a:ext uri="{FF2B5EF4-FFF2-40B4-BE49-F238E27FC236}">
                    <a16:creationId xmlns:a16="http://schemas.microsoft.com/office/drawing/2014/main" id="{045D2F5E-600A-CEA7-DC57-781B270CB2B5}"/>
                  </a:ext>
                </a:extLst>
              </p:cNvPr>
              <p:cNvSpPr>
                <a:spLocks noEditPoints="1"/>
              </p:cNvSpPr>
              <p:nvPr/>
            </p:nvSpPr>
            <p:spPr bwMode="auto">
              <a:xfrm>
                <a:off x="6421438" y="3097213"/>
                <a:ext cx="98425" cy="73025"/>
              </a:xfrm>
              <a:custGeom>
                <a:avLst/>
                <a:gdLst>
                  <a:gd name="T0" fmla="*/ 8 w 30"/>
                  <a:gd name="T1" fmla="*/ 21 h 22"/>
                  <a:gd name="T2" fmla="*/ 1 w 30"/>
                  <a:gd name="T3" fmla="*/ 19 h 22"/>
                  <a:gd name="T4" fmla="*/ 3 w 30"/>
                  <a:gd name="T5" fmla="*/ 12 h 22"/>
                  <a:gd name="T6" fmla="*/ 21 w 30"/>
                  <a:gd name="T7" fmla="*/ 1 h 22"/>
                  <a:gd name="T8" fmla="*/ 28 w 30"/>
                  <a:gd name="T9" fmla="*/ 3 h 22"/>
                  <a:gd name="T10" fmla="*/ 26 w 30"/>
                  <a:gd name="T11" fmla="*/ 11 h 22"/>
                  <a:gd name="T12" fmla="*/ 8 w 30"/>
                  <a:gd name="T13" fmla="*/ 21 h 22"/>
                  <a:gd name="T14" fmla="*/ 8 w 30"/>
                  <a:gd name="T15" fmla="*/ 21 h 22"/>
                  <a:gd name="T16" fmla="*/ 8 w 30"/>
                  <a:gd name="T17"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2">
                    <a:moveTo>
                      <a:pt x="8" y="21"/>
                    </a:moveTo>
                    <a:cubicBezTo>
                      <a:pt x="6" y="22"/>
                      <a:pt x="3" y="21"/>
                      <a:pt x="1" y="19"/>
                    </a:cubicBezTo>
                    <a:cubicBezTo>
                      <a:pt x="0" y="16"/>
                      <a:pt x="1" y="13"/>
                      <a:pt x="3" y="12"/>
                    </a:cubicBezTo>
                    <a:cubicBezTo>
                      <a:pt x="21" y="1"/>
                      <a:pt x="21" y="1"/>
                      <a:pt x="21" y="1"/>
                    </a:cubicBezTo>
                    <a:cubicBezTo>
                      <a:pt x="23" y="0"/>
                      <a:pt x="27" y="1"/>
                      <a:pt x="28" y="3"/>
                    </a:cubicBezTo>
                    <a:cubicBezTo>
                      <a:pt x="30" y="6"/>
                      <a:pt x="29" y="9"/>
                      <a:pt x="26" y="11"/>
                    </a:cubicBezTo>
                    <a:lnTo>
                      <a:pt x="8" y="21"/>
                    </a:lnTo>
                    <a:close/>
                    <a:moveTo>
                      <a:pt x="8" y="21"/>
                    </a:moveTo>
                    <a:cubicBezTo>
                      <a:pt x="8" y="21"/>
                      <a:pt x="8" y="21"/>
                      <a:pt x="8"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5" name="Freeform 43">
                <a:extLst>
                  <a:ext uri="{FF2B5EF4-FFF2-40B4-BE49-F238E27FC236}">
                    <a16:creationId xmlns:a16="http://schemas.microsoft.com/office/drawing/2014/main" id="{AB9C34EC-A645-FE15-05FE-26F4B318C7C2}"/>
                  </a:ext>
                </a:extLst>
              </p:cNvPr>
              <p:cNvSpPr>
                <a:spLocks noEditPoints="1"/>
              </p:cNvSpPr>
              <p:nvPr/>
            </p:nvSpPr>
            <p:spPr bwMode="auto">
              <a:xfrm>
                <a:off x="5864226" y="3116263"/>
                <a:ext cx="246063" cy="339725"/>
              </a:xfrm>
              <a:custGeom>
                <a:avLst/>
                <a:gdLst>
                  <a:gd name="T0" fmla="*/ 15 w 75"/>
                  <a:gd name="T1" fmla="*/ 94 h 102"/>
                  <a:gd name="T2" fmla="*/ 12 w 75"/>
                  <a:gd name="T3" fmla="*/ 101 h 102"/>
                  <a:gd name="T4" fmla="*/ 5 w 75"/>
                  <a:gd name="T5" fmla="*/ 98 h 102"/>
                  <a:gd name="T6" fmla="*/ 1 w 75"/>
                  <a:gd name="T7" fmla="*/ 85 h 102"/>
                  <a:gd name="T8" fmla="*/ 0 w 75"/>
                  <a:gd name="T9" fmla="*/ 71 h 102"/>
                  <a:gd name="T10" fmla="*/ 5 w 75"/>
                  <a:gd name="T11" fmla="*/ 65 h 102"/>
                  <a:gd name="T12" fmla="*/ 10 w 75"/>
                  <a:gd name="T13" fmla="*/ 71 h 102"/>
                  <a:gd name="T14" fmla="*/ 12 w 75"/>
                  <a:gd name="T15" fmla="*/ 83 h 102"/>
                  <a:gd name="T16" fmla="*/ 15 w 75"/>
                  <a:gd name="T17" fmla="*/ 94 h 102"/>
                  <a:gd name="T18" fmla="*/ 15 w 75"/>
                  <a:gd name="T19" fmla="*/ 47 h 102"/>
                  <a:gd name="T20" fmla="*/ 8 w 75"/>
                  <a:gd name="T21" fmla="*/ 50 h 102"/>
                  <a:gd name="T22" fmla="*/ 5 w 75"/>
                  <a:gd name="T23" fmla="*/ 43 h 102"/>
                  <a:gd name="T24" fmla="*/ 12 w 75"/>
                  <a:gd name="T25" fmla="*/ 31 h 102"/>
                  <a:gd name="T26" fmla="*/ 12 w 75"/>
                  <a:gd name="T27" fmla="*/ 31 h 102"/>
                  <a:gd name="T28" fmla="*/ 12 w 75"/>
                  <a:gd name="T29" fmla="*/ 31 h 102"/>
                  <a:gd name="T30" fmla="*/ 20 w 75"/>
                  <a:gd name="T31" fmla="*/ 21 h 102"/>
                  <a:gd name="T32" fmla="*/ 31 w 75"/>
                  <a:gd name="T33" fmla="*/ 12 h 102"/>
                  <a:gd name="T34" fmla="*/ 31 w 75"/>
                  <a:gd name="T35" fmla="*/ 12 h 102"/>
                  <a:gd name="T36" fmla="*/ 43 w 75"/>
                  <a:gd name="T37" fmla="*/ 6 h 102"/>
                  <a:gd name="T38" fmla="*/ 56 w 75"/>
                  <a:gd name="T39" fmla="*/ 2 h 102"/>
                  <a:gd name="T40" fmla="*/ 70 w 75"/>
                  <a:gd name="T41" fmla="*/ 0 h 102"/>
                  <a:gd name="T42" fmla="*/ 75 w 75"/>
                  <a:gd name="T43" fmla="*/ 6 h 102"/>
                  <a:gd name="T44" fmla="*/ 70 w 75"/>
                  <a:gd name="T45" fmla="*/ 11 h 102"/>
                  <a:gd name="T46" fmla="*/ 58 w 75"/>
                  <a:gd name="T47" fmla="*/ 12 h 102"/>
                  <a:gd name="T48" fmla="*/ 47 w 75"/>
                  <a:gd name="T49" fmla="*/ 16 h 102"/>
                  <a:gd name="T50" fmla="*/ 37 w 75"/>
                  <a:gd name="T51" fmla="*/ 21 h 102"/>
                  <a:gd name="T52" fmla="*/ 28 w 75"/>
                  <a:gd name="T53" fmla="*/ 28 h 102"/>
                  <a:gd name="T54" fmla="*/ 21 w 75"/>
                  <a:gd name="T55" fmla="*/ 37 h 102"/>
                  <a:gd name="T56" fmla="*/ 15 w 75"/>
                  <a:gd name="T57" fmla="*/ 47 h 102"/>
                  <a:gd name="T58" fmla="*/ 15 w 75"/>
                  <a:gd name="T59" fmla="*/ 47 h 102"/>
                  <a:gd name="T60" fmla="*/ 15 w 75"/>
                  <a:gd name="T61" fmla="*/ 4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5" h="102">
                    <a:moveTo>
                      <a:pt x="15" y="94"/>
                    </a:moveTo>
                    <a:cubicBezTo>
                      <a:pt x="16" y="97"/>
                      <a:pt x="15" y="100"/>
                      <a:pt x="12" y="101"/>
                    </a:cubicBezTo>
                    <a:cubicBezTo>
                      <a:pt x="10" y="102"/>
                      <a:pt x="6" y="101"/>
                      <a:pt x="5" y="98"/>
                    </a:cubicBezTo>
                    <a:cubicBezTo>
                      <a:pt x="4" y="94"/>
                      <a:pt x="2" y="89"/>
                      <a:pt x="1" y="85"/>
                    </a:cubicBezTo>
                    <a:cubicBezTo>
                      <a:pt x="0" y="80"/>
                      <a:pt x="0" y="75"/>
                      <a:pt x="0" y="71"/>
                    </a:cubicBezTo>
                    <a:cubicBezTo>
                      <a:pt x="0" y="68"/>
                      <a:pt x="2" y="65"/>
                      <a:pt x="5" y="65"/>
                    </a:cubicBezTo>
                    <a:cubicBezTo>
                      <a:pt x="8" y="65"/>
                      <a:pt x="10" y="68"/>
                      <a:pt x="10" y="71"/>
                    </a:cubicBezTo>
                    <a:cubicBezTo>
                      <a:pt x="10" y="75"/>
                      <a:pt x="11" y="79"/>
                      <a:pt x="12" y="83"/>
                    </a:cubicBezTo>
                    <a:cubicBezTo>
                      <a:pt x="12" y="86"/>
                      <a:pt x="14" y="90"/>
                      <a:pt x="15" y="94"/>
                    </a:cubicBezTo>
                    <a:close/>
                    <a:moveTo>
                      <a:pt x="15" y="47"/>
                    </a:moveTo>
                    <a:cubicBezTo>
                      <a:pt x="14" y="50"/>
                      <a:pt x="11" y="51"/>
                      <a:pt x="8" y="50"/>
                    </a:cubicBezTo>
                    <a:cubicBezTo>
                      <a:pt x="5" y="49"/>
                      <a:pt x="4" y="46"/>
                      <a:pt x="5" y="43"/>
                    </a:cubicBezTo>
                    <a:cubicBezTo>
                      <a:pt x="7" y="39"/>
                      <a:pt x="9" y="35"/>
                      <a:pt x="12" y="31"/>
                    </a:cubicBezTo>
                    <a:cubicBezTo>
                      <a:pt x="12" y="31"/>
                      <a:pt x="12" y="31"/>
                      <a:pt x="12" y="31"/>
                    </a:cubicBezTo>
                    <a:cubicBezTo>
                      <a:pt x="12" y="31"/>
                      <a:pt x="12" y="31"/>
                      <a:pt x="12" y="31"/>
                    </a:cubicBezTo>
                    <a:cubicBezTo>
                      <a:pt x="14" y="28"/>
                      <a:pt x="17" y="24"/>
                      <a:pt x="20" y="21"/>
                    </a:cubicBezTo>
                    <a:cubicBezTo>
                      <a:pt x="24" y="18"/>
                      <a:pt x="27" y="15"/>
                      <a:pt x="31" y="12"/>
                    </a:cubicBezTo>
                    <a:cubicBezTo>
                      <a:pt x="31" y="12"/>
                      <a:pt x="31" y="12"/>
                      <a:pt x="31" y="12"/>
                    </a:cubicBezTo>
                    <a:cubicBezTo>
                      <a:pt x="34" y="10"/>
                      <a:pt x="39" y="8"/>
                      <a:pt x="43" y="6"/>
                    </a:cubicBezTo>
                    <a:cubicBezTo>
                      <a:pt x="47" y="4"/>
                      <a:pt x="51" y="3"/>
                      <a:pt x="56" y="2"/>
                    </a:cubicBezTo>
                    <a:cubicBezTo>
                      <a:pt x="61" y="1"/>
                      <a:pt x="65" y="0"/>
                      <a:pt x="70" y="0"/>
                    </a:cubicBezTo>
                    <a:cubicBezTo>
                      <a:pt x="73" y="0"/>
                      <a:pt x="75" y="3"/>
                      <a:pt x="75" y="6"/>
                    </a:cubicBezTo>
                    <a:cubicBezTo>
                      <a:pt x="75" y="9"/>
                      <a:pt x="73" y="11"/>
                      <a:pt x="70" y="11"/>
                    </a:cubicBezTo>
                    <a:cubicBezTo>
                      <a:pt x="66" y="11"/>
                      <a:pt x="62" y="11"/>
                      <a:pt x="58" y="12"/>
                    </a:cubicBezTo>
                    <a:cubicBezTo>
                      <a:pt x="54" y="13"/>
                      <a:pt x="50" y="14"/>
                      <a:pt x="47" y="16"/>
                    </a:cubicBezTo>
                    <a:cubicBezTo>
                      <a:pt x="43" y="17"/>
                      <a:pt x="40" y="19"/>
                      <a:pt x="37" y="21"/>
                    </a:cubicBezTo>
                    <a:cubicBezTo>
                      <a:pt x="34" y="23"/>
                      <a:pt x="31" y="26"/>
                      <a:pt x="28" y="28"/>
                    </a:cubicBezTo>
                    <a:cubicBezTo>
                      <a:pt x="25" y="31"/>
                      <a:pt x="23" y="34"/>
                      <a:pt x="21" y="37"/>
                    </a:cubicBezTo>
                    <a:cubicBezTo>
                      <a:pt x="18" y="41"/>
                      <a:pt x="17" y="44"/>
                      <a:pt x="15" y="47"/>
                    </a:cubicBezTo>
                    <a:close/>
                    <a:moveTo>
                      <a:pt x="15" y="47"/>
                    </a:moveTo>
                    <a:cubicBezTo>
                      <a:pt x="15" y="47"/>
                      <a:pt x="15" y="47"/>
                      <a:pt x="15" y="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grpSp>
        <p:sp>
          <p:nvSpPr>
            <p:cNvPr id="46" name="Freeform 49">
              <a:extLst>
                <a:ext uri="{FF2B5EF4-FFF2-40B4-BE49-F238E27FC236}">
                  <a16:creationId xmlns:a16="http://schemas.microsoft.com/office/drawing/2014/main" id="{022CD3EC-D956-12E4-F940-B220363B0F2E}"/>
                </a:ext>
              </a:extLst>
            </p:cNvPr>
            <p:cNvSpPr>
              <a:spLocks noEditPoints="1"/>
            </p:cNvSpPr>
            <p:nvPr/>
          </p:nvSpPr>
          <p:spPr bwMode="auto">
            <a:xfrm>
              <a:off x="10377966" y="2524364"/>
              <a:ext cx="863588" cy="862780"/>
            </a:xfrm>
            <a:custGeom>
              <a:avLst/>
              <a:gdLst>
                <a:gd name="T0" fmla="*/ 773 w 1028"/>
                <a:gd name="T1" fmla="*/ 800 h 1028"/>
                <a:gd name="T2" fmla="*/ 877 w 1028"/>
                <a:gd name="T3" fmla="*/ 877 h 1028"/>
                <a:gd name="T4" fmla="*/ 801 w 1028"/>
                <a:gd name="T5" fmla="*/ 774 h 1028"/>
                <a:gd name="T6" fmla="*/ 495 w 1028"/>
                <a:gd name="T7" fmla="*/ 899 h 1028"/>
                <a:gd name="T8" fmla="*/ 514 w 1028"/>
                <a:gd name="T9" fmla="*/ 1028 h 1028"/>
                <a:gd name="T10" fmla="*/ 533 w 1028"/>
                <a:gd name="T11" fmla="*/ 899 h 1028"/>
                <a:gd name="T12" fmla="*/ 495 w 1028"/>
                <a:gd name="T13" fmla="*/ 899 h 1028"/>
                <a:gd name="T14" fmla="*/ 151 w 1028"/>
                <a:gd name="T15" fmla="*/ 877 h 1028"/>
                <a:gd name="T16" fmla="*/ 255 w 1028"/>
                <a:gd name="T17" fmla="*/ 800 h 1028"/>
                <a:gd name="T18" fmla="*/ 228 w 1028"/>
                <a:gd name="T19" fmla="*/ 772 h 1028"/>
                <a:gd name="T20" fmla="*/ 148 w 1028"/>
                <a:gd name="T21" fmla="*/ 514 h 1028"/>
                <a:gd name="T22" fmla="*/ 20 w 1028"/>
                <a:gd name="T23" fmla="*/ 495 h 1028"/>
                <a:gd name="T24" fmla="*/ 19 w 1028"/>
                <a:gd name="T25" fmla="*/ 533 h 1028"/>
                <a:gd name="T26" fmla="*/ 148 w 1028"/>
                <a:gd name="T27" fmla="*/ 514 h 1028"/>
                <a:gd name="T28" fmla="*/ 256 w 1028"/>
                <a:gd name="T29" fmla="*/ 228 h 1028"/>
                <a:gd name="T30" fmla="*/ 150 w 1028"/>
                <a:gd name="T31" fmla="*/ 151 h 1028"/>
                <a:gd name="T32" fmla="*/ 228 w 1028"/>
                <a:gd name="T33" fmla="*/ 255 h 1028"/>
                <a:gd name="T34" fmla="*/ 533 w 1028"/>
                <a:gd name="T35" fmla="*/ 129 h 1028"/>
                <a:gd name="T36" fmla="*/ 514 w 1028"/>
                <a:gd name="T37" fmla="*/ 0 h 1028"/>
                <a:gd name="T38" fmla="*/ 495 w 1028"/>
                <a:gd name="T39" fmla="*/ 127 h 1028"/>
                <a:gd name="T40" fmla="*/ 533 w 1028"/>
                <a:gd name="T41" fmla="*/ 129 h 1028"/>
                <a:gd name="T42" fmla="*/ 519 w 1028"/>
                <a:gd name="T43" fmla="*/ 502 h 1028"/>
                <a:gd name="T44" fmla="*/ 506 w 1028"/>
                <a:gd name="T45" fmla="*/ 357 h 1028"/>
                <a:gd name="T46" fmla="*/ 622 w 1028"/>
                <a:gd name="T47" fmla="*/ 422 h 1028"/>
                <a:gd name="T48" fmla="*/ 403 w 1028"/>
                <a:gd name="T49" fmla="*/ 437 h 1028"/>
                <a:gd name="T50" fmla="*/ 622 w 1028"/>
                <a:gd name="T51" fmla="*/ 422 h 1028"/>
                <a:gd name="T52" fmla="*/ 683 w 1028"/>
                <a:gd name="T53" fmla="*/ 743 h 1028"/>
                <a:gd name="T54" fmla="*/ 512 w 1028"/>
                <a:gd name="T55" fmla="*/ 567 h 1028"/>
                <a:gd name="T56" fmla="*/ 344 w 1028"/>
                <a:gd name="T57" fmla="*/ 731 h 1028"/>
                <a:gd name="T58" fmla="*/ 229 w 1028"/>
                <a:gd name="T59" fmla="*/ 514 h 1028"/>
                <a:gd name="T60" fmla="*/ 799 w 1028"/>
                <a:gd name="T61" fmla="*/ 514 h 1028"/>
                <a:gd name="T62" fmla="*/ 512 w 1028"/>
                <a:gd name="T63" fmla="*/ 604 h 1028"/>
                <a:gd name="T64" fmla="*/ 641 w 1028"/>
                <a:gd name="T65" fmla="*/ 769 h 1028"/>
                <a:gd name="T66" fmla="*/ 384 w 1028"/>
                <a:gd name="T67" fmla="*/ 767 h 1028"/>
                <a:gd name="T68" fmla="*/ 840 w 1028"/>
                <a:gd name="T69" fmla="*/ 514 h 1028"/>
                <a:gd name="T70" fmla="*/ 728 w 1028"/>
                <a:gd name="T71" fmla="*/ 268 h 1028"/>
                <a:gd name="T72" fmla="*/ 300 w 1028"/>
                <a:gd name="T73" fmla="*/ 268 h 1028"/>
                <a:gd name="T74" fmla="*/ 188 w 1028"/>
                <a:gd name="T75" fmla="*/ 514 h 1028"/>
                <a:gd name="T76" fmla="*/ 300 w 1028"/>
                <a:gd name="T77" fmla="*/ 760 h 1028"/>
                <a:gd name="T78" fmla="*/ 728 w 1028"/>
                <a:gd name="T79" fmla="*/ 760 h 1028"/>
                <a:gd name="T80" fmla="*/ 840 w 1028"/>
                <a:gd name="T81" fmla="*/ 514 h 1028"/>
                <a:gd name="T82" fmla="*/ 877 w 1028"/>
                <a:gd name="T83" fmla="*/ 150 h 1028"/>
                <a:gd name="T84" fmla="*/ 774 w 1028"/>
                <a:gd name="T85" fmla="*/ 227 h 1028"/>
                <a:gd name="T86" fmla="*/ 800 w 1028"/>
                <a:gd name="T87" fmla="*/ 255 h 1028"/>
                <a:gd name="T88" fmla="*/ 1028 w 1028"/>
                <a:gd name="T89" fmla="*/ 514 h 1028"/>
                <a:gd name="T90" fmla="*/ 901 w 1028"/>
                <a:gd name="T91" fmla="*/ 495 h 1028"/>
                <a:gd name="T92" fmla="*/ 899 w 1028"/>
                <a:gd name="T93" fmla="*/ 533 h 1028"/>
                <a:gd name="T94" fmla="*/ 1028 w 1028"/>
                <a:gd name="T95" fmla="*/ 514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28" h="1028">
                  <a:moveTo>
                    <a:pt x="773" y="773"/>
                  </a:moveTo>
                  <a:cubicBezTo>
                    <a:pt x="764" y="782"/>
                    <a:pt x="766" y="793"/>
                    <a:pt x="773" y="800"/>
                  </a:cubicBezTo>
                  <a:cubicBezTo>
                    <a:pt x="850" y="878"/>
                    <a:pt x="850" y="878"/>
                    <a:pt x="850" y="878"/>
                  </a:cubicBezTo>
                  <a:cubicBezTo>
                    <a:pt x="857" y="885"/>
                    <a:pt x="869" y="886"/>
                    <a:pt x="877" y="877"/>
                  </a:cubicBezTo>
                  <a:cubicBezTo>
                    <a:pt x="885" y="870"/>
                    <a:pt x="885" y="858"/>
                    <a:pt x="878" y="851"/>
                  </a:cubicBezTo>
                  <a:cubicBezTo>
                    <a:pt x="801" y="774"/>
                    <a:pt x="801" y="774"/>
                    <a:pt x="801" y="774"/>
                  </a:cubicBezTo>
                  <a:cubicBezTo>
                    <a:pt x="794" y="767"/>
                    <a:pt x="781" y="765"/>
                    <a:pt x="773" y="773"/>
                  </a:cubicBezTo>
                  <a:moveTo>
                    <a:pt x="495" y="899"/>
                  </a:moveTo>
                  <a:cubicBezTo>
                    <a:pt x="495" y="1008"/>
                    <a:pt x="495" y="1008"/>
                    <a:pt x="495" y="1008"/>
                  </a:cubicBezTo>
                  <a:cubicBezTo>
                    <a:pt x="495" y="1018"/>
                    <a:pt x="503" y="1028"/>
                    <a:pt x="514" y="1028"/>
                  </a:cubicBezTo>
                  <a:cubicBezTo>
                    <a:pt x="526" y="1028"/>
                    <a:pt x="533" y="1019"/>
                    <a:pt x="533" y="1009"/>
                  </a:cubicBezTo>
                  <a:cubicBezTo>
                    <a:pt x="533" y="899"/>
                    <a:pt x="533" y="899"/>
                    <a:pt x="533" y="899"/>
                  </a:cubicBezTo>
                  <a:cubicBezTo>
                    <a:pt x="533" y="889"/>
                    <a:pt x="525" y="880"/>
                    <a:pt x="514" y="880"/>
                  </a:cubicBezTo>
                  <a:cubicBezTo>
                    <a:pt x="503" y="880"/>
                    <a:pt x="495" y="889"/>
                    <a:pt x="495" y="899"/>
                  </a:cubicBezTo>
                  <a:moveTo>
                    <a:pt x="151" y="850"/>
                  </a:moveTo>
                  <a:cubicBezTo>
                    <a:pt x="144" y="856"/>
                    <a:pt x="143" y="870"/>
                    <a:pt x="151" y="877"/>
                  </a:cubicBezTo>
                  <a:cubicBezTo>
                    <a:pt x="159" y="886"/>
                    <a:pt x="171" y="885"/>
                    <a:pt x="178" y="878"/>
                  </a:cubicBezTo>
                  <a:cubicBezTo>
                    <a:pt x="255" y="800"/>
                    <a:pt x="255" y="800"/>
                    <a:pt x="255" y="800"/>
                  </a:cubicBezTo>
                  <a:cubicBezTo>
                    <a:pt x="262" y="793"/>
                    <a:pt x="263" y="781"/>
                    <a:pt x="255" y="773"/>
                  </a:cubicBezTo>
                  <a:cubicBezTo>
                    <a:pt x="247" y="765"/>
                    <a:pt x="235" y="765"/>
                    <a:pt x="228" y="772"/>
                  </a:cubicBezTo>
                  <a:lnTo>
                    <a:pt x="151" y="850"/>
                  </a:lnTo>
                  <a:close/>
                  <a:moveTo>
                    <a:pt x="148" y="514"/>
                  </a:moveTo>
                  <a:cubicBezTo>
                    <a:pt x="148" y="503"/>
                    <a:pt x="139" y="495"/>
                    <a:pt x="129" y="495"/>
                  </a:cubicBezTo>
                  <a:cubicBezTo>
                    <a:pt x="20" y="495"/>
                    <a:pt x="20" y="495"/>
                    <a:pt x="20" y="495"/>
                  </a:cubicBezTo>
                  <a:cubicBezTo>
                    <a:pt x="10" y="495"/>
                    <a:pt x="0" y="503"/>
                    <a:pt x="0" y="514"/>
                  </a:cubicBezTo>
                  <a:cubicBezTo>
                    <a:pt x="0" y="526"/>
                    <a:pt x="9" y="533"/>
                    <a:pt x="19" y="533"/>
                  </a:cubicBezTo>
                  <a:cubicBezTo>
                    <a:pt x="128" y="533"/>
                    <a:pt x="128" y="533"/>
                    <a:pt x="128" y="533"/>
                  </a:cubicBezTo>
                  <a:cubicBezTo>
                    <a:pt x="139" y="533"/>
                    <a:pt x="148" y="526"/>
                    <a:pt x="148" y="514"/>
                  </a:cubicBezTo>
                  <a:moveTo>
                    <a:pt x="255" y="255"/>
                  </a:moveTo>
                  <a:cubicBezTo>
                    <a:pt x="263" y="247"/>
                    <a:pt x="263" y="235"/>
                    <a:pt x="256" y="228"/>
                  </a:cubicBezTo>
                  <a:cubicBezTo>
                    <a:pt x="178" y="151"/>
                    <a:pt x="178" y="151"/>
                    <a:pt x="178" y="151"/>
                  </a:cubicBezTo>
                  <a:cubicBezTo>
                    <a:pt x="171" y="144"/>
                    <a:pt x="158" y="143"/>
                    <a:pt x="150" y="151"/>
                  </a:cubicBezTo>
                  <a:cubicBezTo>
                    <a:pt x="142" y="159"/>
                    <a:pt x="143" y="171"/>
                    <a:pt x="150" y="178"/>
                  </a:cubicBezTo>
                  <a:cubicBezTo>
                    <a:pt x="228" y="255"/>
                    <a:pt x="228" y="255"/>
                    <a:pt x="228" y="255"/>
                  </a:cubicBezTo>
                  <a:cubicBezTo>
                    <a:pt x="235" y="262"/>
                    <a:pt x="247" y="263"/>
                    <a:pt x="255" y="255"/>
                  </a:cubicBezTo>
                  <a:moveTo>
                    <a:pt x="533" y="129"/>
                  </a:moveTo>
                  <a:cubicBezTo>
                    <a:pt x="533" y="19"/>
                    <a:pt x="533" y="19"/>
                    <a:pt x="533" y="19"/>
                  </a:cubicBezTo>
                  <a:cubicBezTo>
                    <a:pt x="533" y="9"/>
                    <a:pt x="525" y="0"/>
                    <a:pt x="514" y="0"/>
                  </a:cubicBezTo>
                  <a:cubicBezTo>
                    <a:pt x="503" y="0"/>
                    <a:pt x="495" y="8"/>
                    <a:pt x="495" y="18"/>
                  </a:cubicBezTo>
                  <a:cubicBezTo>
                    <a:pt x="495" y="127"/>
                    <a:pt x="495" y="127"/>
                    <a:pt x="495" y="127"/>
                  </a:cubicBezTo>
                  <a:cubicBezTo>
                    <a:pt x="495" y="137"/>
                    <a:pt x="503" y="148"/>
                    <a:pt x="514" y="148"/>
                  </a:cubicBezTo>
                  <a:cubicBezTo>
                    <a:pt x="526" y="148"/>
                    <a:pt x="533" y="139"/>
                    <a:pt x="533" y="129"/>
                  </a:cubicBezTo>
                  <a:moveTo>
                    <a:pt x="584" y="436"/>
                  </a:moveTo>
                  <a:cubicBezTo>
                    <a:pt x="581" y="471"/>
                    <a:pt x="554" y="499"/>
                    <a:pt x="519" y="502"/>
                  </a:cubicBezTo>
                  <a:cubicBezTo>
                    <a:pt x="474" y="506"/>
                    <a:pt x="436" y="468"/>
                    <a:pt x="440" y="423"/>
                  </a:cubicBezTo>
                  <a:cubicBezTo>
                    <a:pt x="443" y="388"/>
                    <a:pt x="471" y="360"/>
                    <a:pt x="506" y="357"/>
                  </a:cubicBezTo>
                  <a:cubicBezTo>
                    <a:pt x="551" y="353"/>
                    <a:pt x="588" y="391"/>
                    <a:pt x="584" y="436"/>
                  </a:cubicBezTo>
                  <a:moveTo>
                    <a:pt x="622" y="422"/>
                  </a:moveTo>
                  <a:cubicBezTo>
                    <a:pt x="618" y="368"/>
                    <a:pt x="574" y="323"/>
                    <a:pt x="519" y="320"/>
                  </a:cubicBezTo>
                  <a:cubicBezTo>
                    <a:pt x="453" y="316"/>
                    <a:pt x="399" y="370"/>
                    <a:pt x="403" y="437"/>
                  </a:cubicBezTo>
                  <a:cubicBezTo>
                    <a:pt x="406" y="491"/>
                    <a:pt x="450" y="536"/>
                    <a:pt x="505" y="539"/>
                  </a:cubicBezTo>
                  <a:cubicBezTo>
                    <a:pt x="571" y="543"/>
                    <a:pt x="626" y="488"/>
                    <a:pt x="622" y="422"/>
                  </a:cubicBezTo>
                  <a:moveTo>
                    <a:pt x="799" y="514"/>
                  </a:moveTo>
                  <a:cubicBezTo>
                    <a:pt x="799" y="608"/>
                    <a:pt x="753" y="691"/>
                    <a:pt x="683" y="743"/>
                  </a:cubicBezTo>
                  <a:cubicBezTo>
                    <a:pt x="683" y="741"/>
                    <a:pt x="683" y="739"/>
                    <a:pt x="683" y="737"/>
                  </a:cubicBezTo>
                  <a:cubicBezTo>
                    <a:pt x="683" y="637"/>
                    <a:pt x="602" y="567"/>
                    <a:pt x="512" y="567"/>
                  </a:cubicBezTo>
                  <a:cubicBezTo>
                    <a:pt x="436" y="567"/>
                    <a:pt x="371" y="619"/>
                    <a:pt x="352" y="689"/>
                  </a:cubicBezTo>
                  <a:cubicBezTo>
                    <a:pt x="349" y="701"/>
                    <a:pt x="344" y="715"/>
                    <a:pt x="344" y="731"/>
                  </a:cubicBezTo>
                  <a:cubicBezTo>
                    <a:pt x="344" y="736"/>
                    <a:pt x="344" y="740"/>
                    <a:pt x="344" y="743"/>
                  </a:cubicBezTo>
                  <a:cubicBezTo>
                    <a:pt x="274" y="691"/>
                    <a:pt x="229" y="608"/>
                    <a:pt x="229" y="514"/>
                  </a:cubicBezTo>
                  <a:cubicBezTo>
                    <a:pt x="229" y="357"/>
                    <a:pt x="357" y="229"/>
                    <a:pt x="514" y="229"/>
                  </a:cubicBezTo>
                  <a:cubicBezTo>
                    <a:pt x="671" y="229"/>
                    <a:pt x="799" y="357"/>
                    <a:pt x="799" y="514"/>
                  </a:cubicBezTo>
                  <a:moveTo>
                    <a:pt x="384" y="733"/>
                  </a:moveTo>
                  <a:cubicBezTo>
                    <a:pt x="384" y="662"/>
                    <a:pt x="441" y="604"/>
                    <a:pt x="512" y="604"/>
                  </a:cubicBezTo>
                  <a:cubicBezTo>
                    <a:pt x="583" y="604"/>
                    <a:pt x="641" y="662"/>
                    <a:pt x="641" y="733"/>
                  </a:cubicBezTo>
                  <a:cubicBezTo>
                    <a:pt x="641" y="769"/>
                    <a:pt x="641" y="769"/>
                    <a:pt x="641" y="769"/>
                  </a:cubicBezTo>
                  <a:cubicBezTo>
                    <a:pt x="603" y="788"/>
                    <a:pt x="560" y="799"/>
                    <a:pt x="514" y="799"/>
                  </a:cubicBezTo>
                  <a:cubicBezTo>
                    <a:pt x="467" y="799"/>
                    <a:pt x="423" y="787"/>
                    <a:pt x="384" y="767"/>
                  </a:cubicBezTo>
                  <a:lnTo>
                    <a:pt x="384" y="733"/>
                  </a:lnTo>
                  <a:close/>
                  <a:moveTo>
                    <a:pt x="840" y="514"/>
                  </a:moveTo>
                  <a:cubicBezTo>
                    <a:pt x="840" y="418"/>
                    <a:pt x="798" y="331"/>
                    <a:pt x="732" y="271"/>
                  </a:cubicBezTo>
                  <a:cubicBezTo>
                    <a:pt x="730" y="270"/>
                    <a:pt x="729" y="269"/>
                    <a:pt x="728" y="268"/>
                  </a:cubicBezTo>
                  <a:cubicBezTo>
                    <a:pt x="671" y="218"/>
                    <a:pt x="596" y="188"/>
                    <a:pt x="514" y="188"/>
                  </a:cubicBezTo>
                  <a:cubicBezTo>
                    <a:pt x="432" y="188"/>
                    <a:pt x="357" y="218"/>
                    <a:pt x="300" y="268"/>
                  </a:cubicBezTo>
                  <a:cubicBezTo>
                    <a:pt x="299" y="269"/>
                    <a:pt x="297" y="270"/>
                    <a:pt x="296" y="271"/>
                  </a:cubicBezTo>
                  <a:cubicBezTo>
                    <a:pt x="230" y="331"/>
                    <a:pt x="188" y="418"/>
                    <a:pt x="188" y="514"/>
                  </a:cubicBezTo>
                  <a:cubicBezTo>
                    <a:pt x="188" y="610"/>
                    <a:pt x="230" y="697"/>
                    <a:pt x="296" y="757"/>
                  </a:cubicBezTo>
                  <a:cubicBezTo>
                    <a:pt x="297" y="758"/>
                    <a:pt x="299" y="759"/>
                    <a:pt x="300" y="760"/>
                  </a:cubicBezTo>
                  <a:cubicBezTo>
                    <a:pt x="357" y="810"/>
                    <a:pt x="432" y="840"/>
                    <a:pt x="514" y="840"/>
                  </a:cubicBezTo>
                  <a:cubicBezTo>
                    <a:pt x="596" y="840"/>
                    <a:pt x="671" y="810"/>
                    <a:pt x="728" y="760"/>
                  </a:cubicBezTo>
                  <a:cubicBezTo>
                    <a:pt x="729" y="759"/>
                    <a:pt x="730" y="758"/>
                    <a:pt x="731" y="757"/>
                  </a:cubicBezTo>
                  <a:cubicBezTo>
                    <a:pt x="798" y="697"/>
                    <a:pt x="840" y="610"/>
                    <a:pt x="840" y="514"/>
                  </a:cubicBezTo>
                  <a:moveTo>
                    <a:pt x="877" y="178"/>
                  </a:moveTo>
                  <a:cubicBezTo>
                    <a:pt x="885" y="171"/>
                    <a:pt x="886" y="159"/>
                    <a:pt x="877" y="150"/>
                  </a:cubicBezTo>
                  <a:cubicBezTo>
                    <a:pt x="870" y="143"/>
                    <a:pt x="858" y="143"/>
                    <a:pt x="851" y="150"/>
                  </a:cubicBezTo>
                  <a:cubicBezTo>
                    <a:pt x="774" y="227"/>
                    <a:pt x="774" y="227"/>
                    <a:pt x="774" y="227"/>
                  </a:cubicBezTo>
                  <a:cubicBezTo>
                    <a:pt x="767" y="234"/>
                    <a:pt x="765" y="247"/>
                    <a:pt x="773" y="255"/>
                  </a:cubicBezTo>
                  <a:cubicBezTo>
                    <a:pt x="782" y="264"/>
                    <a:pt x="793" y="262"/>
                    <a:pt x="800" y="255"/>
                  </a:cubicBezTo>
                  <a:lnTo>
                    <a:pt x="877" y="178"/>
                  </a:lnTo>
                  <a:close/>
                  <a:moveTo>
                    <a:pt x="1028" y="514"/>
                  </a:moveTo>
                  <a:cubicBezTo>
                    <a:pt x="1028" y="503"/>
                    <a:pt x="1020" y="495"/>
                    <a:pt x="1009" y="495"/>
                  </a:cubicBezTo>
                  <a:cubicBezTo>
                    <a:pt x="901" y="495"/>
                    <a:pt x="901" y="495"/>
                    <a:pt x="901" y="495"/>
                  </a:cubicBezTo>
                  <a:cubicBezTo>
                    <a:pt x="891" y="495"/>
                    <a:pt x="880" y="503"/>
                    <a:pt x="880" y="514"/>
                  </a:cubicBezTo>
                  <a:cubicBezTo>
                    <a:pt x="880" y="526"/>
                    <a:pt x="889" y="533"/>
                    <a:pt x="899" y="533"/>
                  </a:cubicBezTo>
                  <a:cubicBezTo>
                    <a:pt x="1009" y="533"/>
                    <a:pt x="1009" y="533"/>
                    <a:pt x="1009" y="533"/>
                  </a:cubicBezTo>
                  <a:cubicBezTo>
                    <a:pt x="1019" y="533"/>
                    <a:pt x="1028" y="526"/>
                    <a:pt x="1028" y="514"/>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7" name="Freeform 161">
              <a:extLst>
                <a:ext uri="{FF2B5EF4-FFF2-40B4-BE49-F238E27FC236}">
                  <a16:creationId xmlns:a16="http://schemas.microsoft.com/office/drawing/2014/main" id="{C2362B4C-82B2-100F-0338-14D5911AB9A1}"/>
                </a:ext>
              </a:extLst>
            </p:cNvPr>
            <p:cNvSpPr>
              <a:spLocks noEditPoints="1"/>
            </p:cNvSpPr>
            <p:nvPr/>
          </p:nvSpPr>
          <p:spPr bwMode="auto">
            <a:xfrm>
              <a:off x="6629400" y="2560320"/>
              <a:ext cx="566791" cy="886018"/>
            </a:xfrm>
            <a:custGeom>
              <a:avLst/>
              <a:gdLst>
                <a:gd name="T0" fmla="*/ 494 w 811"/>
                <a:gd name="T1" fmla="*/ 847 h 1269"/>
                <a:gd name="T2" fmla="*/ 681 w 811"/>
                <a:gd name="T3" fmla="*/ 903 h 1269"/>
                <a:gd name="T4" fmla="*/ 494 w 811"/>
                <a:gd name="T5" fmla="*/ 847 h 1269"/>
                <a:gd name="T6" fmla="*/ 803 w 811"/>
                <a:gd name="T7" fmla="*/ 510 h 1269"/>
                <a:gd name="T8" fmla="*/ 625 w 811"/>
                <a:gd name="T9" fmla="*/ 279 h 1269"/>
                <a:gd name="T10" fmla="*/ 474 w 811"/>
                <a:gd name="T11" fmla="*/ 514 h 1269"/>
                <a:gd name="T12" fmla="*/ 485 w 811"/>
                <a:gd name="T13" fmla="*/ 758 h 1269"/>
                <a:gd name="T14" fmla="*/ 511 w 811"/>
                <a:gd name="T15" fmla="*/ 809 h 1269"/>
                <a:gd name="T16" fmla="*/ 696 w 811"/>
                <a:gd name="T17" fmla="*/ 854 h 1269"/>
                <a:gd name="T18" fmla="*/ 803 w 811"/>
                <a:gd name="T19" fmla="*/ 510 h 1269"/>
                <a:gd name="T20" fmla="*/ 327 w 811"/>
                <a:gd name="T21" fmla="*/ 502 h 1269"/>
                <a:gd name="T22" fmla="*/ 337 w 811"/>
                <a:gd name="T23" fmla="*/ 258 h 1269"/>
                <a:gd name="T24" fmla="*/ 187 w 811"/>
                <a:gd name="T25" fmla="*/ 22 h 1269"/>
                <a:gd name="T26" fmla="*/ 9 w 811"/>
                <a:gd name="T27" fmla="*/ 254 h 1269"/>
                <a:gd name="T28" fmla="*/ 116 w 811"/>
                <a:gd name="T29" fmla="*/ 597 h 1269"/>
                <a:gd name="T30" fmla="*/ 301 w 811"/>
                <a:gd name="T31" fmla="*/ 552 h 1269"/>
                <a:gd name="T32" fmla="*/ 327 w 811"/>
                <a:gd name="T33" fmla="*/ 502 h 1269"/>
                <a:gd name="T34" fmla="*/ 131 w 811"/>
                <a:gd name="T35" fmla="*/ 647 h 1269"/>
                <a:gd name="T36" fmla="*/ 318 w 811"/>
                <a:gd name="T37" fmla="*/ 590 h 1269"/>
                <a:gd name="T38" fmla="*/ 131 w 811"/>
                <a:gd name="T39" fmla="*/ 647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1" h="1269">
                  <a:moveTo>
                    <a:pt x="494" y="847"/>
                  </a:moveTo>
                  <a:cubicBezTo>
                    <a:pt x="553" y="867"/>
                    <a:pt x="606" y="880"/>
                    <a:pt x="681" y="903"/>
                  </a:cubicBezTo>
                  <a:cubicBezTo>
                    <a:pt x="652" y="1269"/>
                    <a:pt x="306" y="1124"/>
                    <a:pt x="494" y="847"/>
                  </a:cubicBezTo>
                  <a:close/>
                  <a:moveTo>
                    <a:pt x="803" y="510"/>
                  </a:moveTo>
                  <a:cubicBezTo>
                    <a:pt x="799" y="400"/>
                    <a:pt x="779" y="256"/>
                    <a:pt x="625" y="279"/>
                  </a:cubicBezTo>
                  <a:cubicBezTo>
                    <a:pt x="553" y="298"/>
                    <a:pt x="500" y="377"/>
                    <a:pt x="474" y="514"/>
                  </a:cubicBezTo>
                  <a:cubicBezTo>
                    <a:pt x="461" y="589"/>
                    <a:pt x="469" y="695"/>
                    <a:pt x="485" y="758"/>
                  </a:cubicBezTo>
                  <a:cubicBezTo>
                    <a:pt x="500" y="803"/>
                    <a:pt x="495" y="800"/>
                    <a:pt x="511" y="809"/>
                  </a:cubicBezTo>
                  <a:cubicBezTo>
                    <a:pt x="573" y="823"/>
                    <a:pt x="634" y="838"/>
                    <a:pt x="696" y="854"/>
                  </a:cubicBezTo>
                  <a:cubicBezTo>
                    <a:pt x="759" y="809"/>
                    <a:pt x="811" y="572"/>
                    <a:pt x="803" y="510"/>
                  </a:cubicBezTo>
                  <a:close/>
                  <a:moveTo>
                    <a:pt x="327" y="502"/>
                  </a:moveTo>
                  <a:cubicBezTo>
                    <a:pt x="343" y="439"/>
                    <a:pt x="351" y="333"/>
                    <a:pt x="337" y="258"/>
                  </a:cubicBezTo>
                  <a:cubicBezTo>
                    <a:pt x="312" y="121"/>
                    <a:pt x="259" y="41"/>
                    <a:pt x="187" y="22"/>
                  </a:cubicBezTo>
                  <a:cubicBezTo>
                    <a:pt x="32" y="0"/>
                    <a:pt x="13" y="144"/>
                    <a:pt x="9" y="254"/>
                  </a:cubicBezTo>
                  <a:cubicBezTo>
                    <a:pt x="0" y="315"/>
                    <a:pt x="52" y="553"/>
                    <a:pt x="116" y="597"/>
                  </a:cubicBezTo>
                  <a:cubicBezTo>
                    <a:pt x="178" y="582"/>
                    <a:pt x="239" y="566"/>
                    <a:pt x="301" y="552"/>
                  </a:cubicBezTo>
                  <a:cubicBezTo>
                    <a:pt x="317" y="544"/>
                    <a:pt x="312" y="547"/>
                    <a:pt x="327" y="502"/>
                  </a:cubicBezTo>
                  <a:close/>
                  <a:moveTo>
                    <a:pt x="131" y="647"/>
                  </a:moveTo>
                  <a:cubicBezTo>
                    <a:pt x="160" y="1013"/>
                    <a:pt x="506" y="867"/>
                    <a:pt x="318" y="590"/>
                  </a:cubicBezTo>
                  <a:cubicBezTo>
                    <a:pt x="259" y="610"/>
                    <a:pt x="206" y="623"/>
                    <a:pt x="131" y="64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48" name="Oval 47">
              <a:extLst>
                <a:ext uri="{FF2B5EF4-FFF2-40B4-BE49-F238E27FC236}">
                  <a16:creationId xmlns:a16="http://schemas.microsoft.com/office/drawing/2014/main" id="{7C9E4B9F-2A5C-3308-732D-29EF078881AD}"/>
                </a:ext>
              </a:extLst>
            </p:cNvPr>
            <p:cNvSpPr/>
            <p:nvPr/>
          </p:nvSpPr>
          <p:spPr bwMode="gray">
            <a:xfrm>
              <a:off x="4297680" y="2286000"/>
              <a:ext cx="1371600" cy="1371600"/>
            </a:xfrm>
            <a:prstGeom prst="ellipse">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dirty="0">
                <a:solidFill>
                  <a:schemeClr val="tx1"/>
                </a:solidFill>
              </a:endParaRPr>
            </a:p>
          </p:txBody>
        </p:sp>
        <p:sp>
          <p:nvSpPr>
            <p:cNvPr id="49" name="Freeform 601">
              <a:extLst>
                <a:ext uri="{FF2B5EF4-FFF2-40B4-BE49-F238E27FC236}">
                  <a16:creationId xmlns:a16="http://schemas.microsoft.com/office/drawing/2014/main" id="{5898331B-3550-0A63-1D54-9B04B6B65357}"/>
                </a:ext>
              </a:extLst>
            </p:cNvPr>
            <p:cNvSpPr>
              <a:spLocks noEditPoints="1"/>
            </p:cNvSpPr>
            <p:nvPr/>
          </p:nvSpPr>
          <p:spPr bwMode="auto">
            <a:xfrm>
              <a:off x="4480560" y="2651760"/>
              <a:ext cx="972843" cy="599975"/>
            </a:xfrm>
            <a:custGeom>
              <a:avLst/>
              <a:gdLst>
                <a:gd name="T0" fmla="*/ 531 w 1224"/>
                <a:gd name="T1" fmla="*/ 706 h 757"/>
                <a:gd name="T2" fmla="*/ 444 w 1224"/>
                <a:gd name="T3" fmla="*/ 659 h 757"/>
                <a:gd name="T4" fmla="*/ 292 w 1224"/>
                <a:gd name="T5" fmla="*/ 575 h 757"/>
                <a:gd name="T6" fmla="*/ 81 w 1224"/>
                <a:gd name="T7" fmla="*/ 455 h 757"/>
                <a:gd name="T8" fmla="*/ 8 w 1224"/>
                <a:gd name="T9" fmla="*/ 291 h 757"/>
                <a:gd name="T10" fmla="*/ 61 w 1224"/>
                <a:gd name="T11" fmla="*/ 18 h 757"/>
                <a:gd name="T12" fmla="*/ 232 w 1224"/>
                <a:gd name="T13" fmla="*/ 32 h 757"/>
                <a:gd name="T14" fmla="*/ 662 w 1224"/>
                <a:gd name="T15" fmla="*/ 84 h 757"/>
                <a:gd name="T16" fmla="*/ 761 w 1224"/>
                <a:gd name="T17" fmla="*/ 96 h 757"/>
                <a:gd name="T18" fmla="*/ 732 w 1224"/>
                <a:gd name="T19" fmla="*/ 140 h 757"/>
                <a:gd name="T20" fmla="*/ 820 w 1224"/>
                <a:gd name="T21" fmla="*/ 133 h 757"/>
                <a:gd name="T22" fmla="*/ 865 w 1224"/>
                <a:gd name="T23" fmla="*/ 153 h 757"/>
                <a:gd name="T24" fmla="*/ 805 w 1224"/>
                <a:gd name="T25" fmla="*/ 205 h 757"/>
                <a:gd name="T26" fmla="*/ 824 w 1224"/>
                <a:gd name="T27" fmla="*/ 201 h 757"/>
                <a:gd name="T28" fmla="*/ 891 w 1224"/>
                <a:gd name="T29" fmla="*/ 194 h 757"/>
                <a:gd name="T30" fmla="*/ 901 w 1224"/>
                <a:gd name="T31" fmla="*/ 269 h 757"/>
                <a:gd name="T32" fmla="*/ 1018 w 1224"/>
                <a:gd name="T33" fmla="*/ 202 h 757"/>
                <a:gd name="T34" fmla="*/ 1142 w 1224"/>
                <a:gd name="T35" fmla="*/ 95 h 757"/>
                <a:gd name="T36" fmla="*/ 1210 w 1224"/>
                <a:gd name="T37" fmla="*/ 95 h 757"/>
                <a:gd name="T38" fmla="*/ 1162 w 1224"/>
                <a:gd name="T39" fmla="*/ 178 h 757"/>
                <a:gd name="T40" fmla="*/ 1188 w 1224"/>
                <a:gd name="T41" fmla="*/ 214 h 757"/>
                <a:gd name="T42" fmla="*/ 1089 w 1224"/>
                <a:gd name="T43" fmla="*/ 375 h 757"/>
                <a:gd name="T44" fmla="*/ 1016 w 1224"/>
                <a:gd name="T45" fmla="*/ 529 h 757"/>
                <a:gd name="T46" fmla="*/ 1034 w 1224"/>
                <a:gd name="T47" fmla="*/ 745 h 757"/>
                <a:gd name="T48" fmla="*/ 943 w 1224"/>
                <a:gd name="T49" fmla="*/ 627 h 757"/>
                <a:gd name="T50" fmla="*/ 817 w 1224"/>
                <a:gd name="T51" fmla="*/ 619 h 757"/>
                <a:gd name="T52" fmla="*/ 780 w 1224"/>
                <a:gd name="T53" fmla="*/ 649 h 757"/>
                <a:gd name="T54" fmla="*/ 625 w 1224"/>
                <a:gd name="T55" fmla="*/ 678 h 757"/>
                <a:gd name="T56" fmla="*/ 593 w 1224"/>
                <a:gd name="T57" fmla="*/ 739 h 757"/>
                <a:gd name="T58" fmla="*/ 764 w 1224"/>
                <a:gd name="T59" fmla="*/ 654 h 757"/>
                <a:gd name="T60" fmla="*/ 801 w 1224"/>
                <a:gd name="T61" fmla="*/ 651 h 757"/>
                <a:gd name="T62" fmla="*/ 815 w 1224"/>
                <a:gd name="T63" fmla="*/ 615 h 757"/>
                <a:gd name="T64" fmla="*/ 947 w 1224"/>
                <a:gd name="T65" fmla="*/ 625 h 757"/>
                <a:gd name="T66" fmla="*/ 1027 w 1224"/>
                <a:gd name="T67" fmla="*/ 743 h 757"/>
                <a:gd name="T68" fmla="*/ 1010 w 1224"/>
                <a:gd name="T69" fmla="*/ 529 h 757"/>
                <a:gd name="T70" fmla="*/ 1086 w 1224"/>
                <a:gd name="T71" fmla="*/ 386 h 757"/>
                <a:gd name="T72" fmla="*/ 1165 w 1224"/>
                <a:gd name="T73" fmla="*/ 223 h 757"/>
                <a:gd name="T74" fmla="*/ 1176 w 1224"/>
                <a:gd name="T75" fmla="*/ 148 h 757"/>
                <a:gd name="T76" fmla="*/ 1191 w 1224"/>
                <a:gd name="T77" fmla="*/ 75 h 757"/>
                <a:gd name="T78" fmla="*/ 1132 w 1224"/>
                <a:gd name="T79" fmla="*/ 119 h 757"/>
                <a:gd name="T80" fmla="*/ 1034 w 1224"/>
                <a:gd name="T81" fmla="*/ 200 h 757"/>
                <a:gd name="T82" fmla="*/ 918 w 1224"/>
                <a:gd name="T83" fmla="*/ 279 h 757"/>
                <a:gd name="T84" fmla="*/ 905 w 1224"/>
                <a:gd name="T85" fmla="*/ 209 h 757"/>
                <a:gd name="T86" fmla="*/ 849 w 1224"/>
                <a:gd name="T87" fmla="*/ 163 h 757"/>
                <a:gd name="T88" fmla="*/ 828 w 1224"/>
                <a:gd name="T89" fmla="*/ 202 h 757"/>
                <a:gd name="T90" fmla="*/ 801 w 1224"/>
                <a:gd name="T91" fmla="*/ 207 h 757"/>
                <a:gd name="T92" fmla="*/ 877 w 1224"/>
                <a:gd name="T93" fmla="*/ 147 h 757"/>
                <a:gd name="T94" fmla="*/ 784 w 1224"/>
                <a:gd name="T95" fmla="*/ 131 h 757"/>
                <a:gd name="T96" fmla="*/ 711 w 1224"/>
                <a:gd name="T97" fmla="*/ 142 h 757"/>
                <a:gd name="T98" fmla="*/ 720 w 1224"/>
                <a:gd name="T99" fmla="*/ 99 h 757"/>
                <a:gd name="T100" fmla="*/ 639 w 1224"/>
                <a:gd name="T101" fmla="*/ 76 h 757"/>
                <a:gd name="T102" fmla="*/ 104 w 1224"/>
                <a:gd name="T103" fmla="*/ 12 h 757"/>
                <a:gd name="T104" fmla="*/ 64 w 1224"/>
                <a:gd name="T105" fmla="*/ 69 h 757"/>
                <a:gd name="T106" fmla="*/ 18 w 1224"/>
                <a:gd name="T107" fmla="*/ 312 h 757"/>
                <a:gd name="T108" fmla="*/ 87 w 1224"/>
                <a:gd name="T109" fmla="*/ 460 h 757"/>
                <a:gd name="T110" fmla="*/ 318 w 1224"/>
                <a:gd name="T111" fmla="*/ 575 h 757"/>
                <a:gd name="T112" fmla="*/ 430 w 1224"/>
                <a:gd name="T113" fmla="*/ 651 h 757"/>
                <a:gd name="T114" fmla="*/ 525 w 1224"/>
                <a:gd name="T115" fmla="*/ 694 h 757"/>
                <a:gd name="T116" fmla="*/ 732 w 1224"/>
                <a:gd name="T117" fmla="*/ 648 h 757"/>
                <a:gd name="T118" fmla="*/ 1178 w 1224"/>
                <a:gd name="T119" fmla="*/ 204 h 757"/>
                <a:gd name="T120" fmla="*/ 728 w 1224"/>
                <a:gd name="T121" fmla="*/ 96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24" h="757">
                  <a:moveTo>
                    <a:pt x="587" y="757"/>
                  </a:moveTo>
                  <a:cubicBezTo>
                    <a:pt x="585" y="757"/>
                    <a:pt x="583" y="756"/>
                    <a:pt x="582" y="756"/>
                  </a:cubicBezTo>
                  <a:cubicBezTo>
                    <a:pt x="581" y="755"/>
                    <a:pt x="581" y="755"/>
                    <a:pt x="580" y="755"/>
                  </a:cubicBezTo>
                  <a:cubicBezTo>
                    <a:pt x="577" y="754"/>
                    <a:pt x="574" y="753"/>
                    <a:pt x="571" y="752"/>
                  </a:cubicBezTo>
                  <a:cubicBezTo>
                    <a:pt x="570" y="752"/>
                    <a:pt x="568" y="751"/>
                    <a:pt x="567" y="751"/>
                  </a:cubicBezTo>
                  <a:cubicBezTo>
                    <a:pt x="567" y="751"/>
                    <a:pt x="567" y="751"/>
                    <a:pt x="567" y="751"/>
                  </a:cubicBezTo>
                  <a:cubicBezTo>
                    <a:pt x="567" y="751"/>
                    <a:pt x="566" y="751"/>
                    <a:pt x="566" y="751"/>
                  </a:cubicBezTo>
                  <a:cubicBezTo>
                    <a:pt x="564" y="750"/>
                    <a:pt x="562" y="749"/>
                    <a:pt x="559" y="748"/>
                  </a:cubicBezTo>
                  <a:cubicBezTo>
                    <a:pt x="553" y="745"/>
                    <a:pt x="547" y="742"/>
                    <a:pt x="541" y="739"/>
                  </a:cubicBezTo>
                  <a:cubicBezTo>
                    <a:pt x="539" y="738"/>
                    <a:pt x="539" y="735"/>
                    <a:pt x="538" y="733"/>
                  </a:cubicBezTo>
                  <a:cubicBezTo>
                    <a:pt x="538" y="732"/>
                    <a:pt x="538" y="731"/>
                    <a:pt x="538" y="731"/>
                  </a:cubicBezTo>
                  <a:cubicBezTo>
                    <a:pt x="537" y="729"/>
                    <a:pt x="536" y="728"/>
                    <a:pt x="535" y="727"/>
                  </a:cubicBezTo>
                  <a:cubicBezTo>
                    <a:pt x="535" y="726"/>
                    <a:pt x="534" y="725"/>
                    <a:pt x="534" y="724"/>
                  </a:cubicBezTo>
                  <a:cubicBezTo>
                    <a:pt x="533" y="723"/>
                    <a:pt x="533" y="723"/>
                    <a:pt x="533" y="723"/>
                  </a:cubicBezTo>
                  <a:cubicBezTo>
                    <a:pt x="533" y="722"/>
                    <a:pt x="532" y="720"/>
                    <a:pt x="531" y="719"/>
                  </a:cubicBezTo>
                  <a:cubicBezTo>
                    <a:pt x="531" y="718"/>
                    <a:pt x="531" y="717"/>
                    <a:pt x="531" y="716"/>
                  </a:cubicBezTo>
                  <a:cubicBezTo>
                    <a:pt x="531" y="714"/>
                    <a:pt x="531" y="713"/>
                    <a:pt x="530" y="712"/>
                  </a:cubicBezTo>
                  <a:cubicBezTo>
                    <a:pt x="530" y="711"/>
                    <a:pt x="530" y="711"/>
                    <a:pt x="530" y="711"/>
                  </a:cubicBezTo>
                  <a:cubicBezTo>
                    <a:pt x="530" y="710"/>
                    <a:pt x="530" y="710"/>
                    <a:pt x="530" y="710"/>
                  </a:cubicBezTo>
                  <a:cubicBezTo>
                    <a:pt x="531" y="708"/>
                    <a:pt x="531" y="707"/>
                    <a:pt x="531" y="706"/>
                  </a:cubicBezTo>
                  <a:cubicBezTo>
                    <a:pt x="531" y="705"/>
                    <a:pt x="530" y="704"/>
                    <a:pt x="528" y="703"/>
                  </a:cubicBezTo>
                  <a:cubicBezTo>
                    <a:pt x="525" y="702"/>
                    <a:pt x="523" y="699"/>
                    <a:pt x="521" y="696"/>
                  </a:cubicBezTo>
                  <a:cubicBezTo>
                    <a:pt x="520" y="695"/>
                    <a:pt x="519" y="693"/>
                    <a:pt x="518" y="692"/>
                  </a:cubicBezTo>
                  <a:cubicBezTo>
                    <a:pt x="517" y="691"/>
                    <a:pt x="516" y="690"/>
                    <a:pt x="514" y="688"/>
                  </a:cubicBezTo>
                  <a:cubicBezTo>
                    <a:pt x="514" y="688"/>
                    <a:pt x="513" y="687"/>
                    <a:pt x="512" y="686"/>
                  </a:cubicBezTo>
                  <a:cubicBezTo>
                    <a:pt x="512" y="686"/>
                    <a:pt x="512" y="686"/>
                    <a:pt x="512" y="686"/>
                  </a:cubicBezTo>
                  <a:cubicBezTo>
                    <a:pt x="511" y="686"/>
                    <a:pt x="511" y="685"/>
                    <a:pt x="510" y="684"/>
                  </a:cubicBezTo>
                  <a:cubicBezTo>
                    <a:pt x="509" y="681"/>
                    <a:pt x="507" y="677"/>
                    <a:pt x="506" y="674"/>
                  </a:cubicBezTo>
                  <a:cubicBezTo>
                    <a:pt x="505" y="671"/>
                    <a:pt x="505" y="669"/>
                    <a:pt x="504" y="667"/>
                  </a:cubicBezTo>
                  <a:cubicBezTo>
                    <a:pt x="503" y="666"/>
                    <a:pt x="503" y="665"/>
                    <a:pt x="502" y="663"/>
                  </a:cubicBezTo>
                  <a:cubicBezTo>
                    <a:pt x="501" y="661"/>
                    <a:pt x="501" y="658"/>
                    <a:pt x="499" y="656"/>
                  </a:cubicBezTo>
                  <a:cubicBezTo>
                    <a:pt x="495" y="651"/>
                    <a:pt x="491" y="646"/>
                    <a:pt x="487" y="641"/>
                  </a:cubicBezTo>
                  <a:cubicBezTo>
                    <a:pt x="485" y="640"/>
                    <a:pt x="485" y="640"/>
                    <a:pt x="485" y="640"/>
                  </a:cubicBezTo>
                  <a:cubicBezTo>
                    <a:pt x="485" y="640"/>
                    <a:pt x="483" y="640"/>
                    <a:pt x="482" y="640"/>
                  </a:cubicBezTo>
                  <a:cubicBezTo>
                    <a:pt x="482" y="639"/>
                    <a:pt x="482" y="639"/>
                    <a:pt x="482" y="639"/>
                  </a:cubicBezTo>
                  <a:cubicBezTo>
                    <a:pt x="480" y="639"/>
                    <a:pt x="479" y="639"/>
                    <a:pt x="478" y="639"/>
                  </a:cubicBezTo>
                  <a:cubicBezTo>
                    <a:pt x="473" y="639"/>
                    <a:pt x="468" y="639"/>
                    <a:pt x="464" y="636"/>
                  </a:cubicBezTo>
                  <a:cubicBezTo>
                    <a:pt x="463" y="636"/>
                    <a:pt x="461" y="637"/>
                    <a:pt x="459" y="638"/>
                  </a:cubicBezTo>
                  <a:cubicBezTo>
                    <a:pt x="456" y="640"/>
                    <a:pt x="454" y="642"/>
                    <a:pt x="454" y="643"/>
                  </a:cubicBezTo>
                  <a:cubicBezTo>
                    <a:pt x="451" y="648"/>
                    <a:pt x="448" y="653"/>
                    <a:pt x="444" y="659"/>
                  </a:cubicBezTo>
                  <a:cubicBezTo>
                    <a:pt x="442" y="661"/>
                    <a:pt x="438" y="661"/>
                    <a:pt x="436" y="660"/>
                  </a:cubicBezTo>
                  <a:cubicBezTo>
                    <a:pt x="433" y="658"/>
                    <a:pt x="431" y="656"/>
                    <a:pt x="428" y="654"/>
                  </a:cubicBezTo>
                  <a:cubicBezTo>
                    <a:pt x="426" y="653"/>
                    <a:pt x="425" y="652"/>
                    <a:pt x="424" y="651"/>
                  </a:cubicBezTo>
                  <a:cubicBezTo>
                    <a:pt x="422" y="650"/>
                    <a:pt x="421" y="649"/>
                    <a:pt x="419" y="648"/>
                  </a:cubicBezTo>
                  <a:cubicBezTo>
                    <a:pt x="418" y="647"/>
                    <a:pt x="416" y="645"/>
                    <a:pt x="414" y="644"/>
                  </a:cubicBezTo>
                  <a:cubicBezTo>
                    <a:pt x="406" y="638"/>
                    <a:pt x="402" y="631"/>
                    <a:pt x="401" y="619"/>
                  </a:cubicBezTo>
                  <a:cubicBezTo>
                    <a:pt x="401" y="614"/>
                    <a:pt x="398" y="606"/>
                    <a:pt x="390" y="602"/>
                  </a:cubicBezTo>
                  <a:cubicBezTo>
                    <a:pt x="388" y="601"/>
                    <a:pt x="387" y="600"/>
                    <a:pt x="386" y="599"/>
                  </a:cubicBezTo>
                  <a:cubicBezTo>
                    <a:pt x="383" y="596"/>
                    <a:pt x="381" y="593"/>
                    <a:pt x="379" y="590"/>
                  </a:cubicBezTo>
                  <a:cubicBezTo>
                    <a:pt x="377" y="588"/>
                    <a:pt x="376" y="586"/>
                    <a:pt x="374" y="584"/>
                  </a:cubicBezTo>
                  <a:cubicBezTo>
                    <a:pt x="374" y="584"/>
                    <a:pt x="374" y="584"/>
                    <a:pt x="374" y="584"/>
                  </a:cubicBezTo>
                  <a:cubicBezTo>
                    <a:pt x="371" y="582"/>
                    <a:pt x="367" y="580"/>
                    <a:pt x="366" y="574"/>
                  </a:cubicBezTo>
                  <a:cubicBezTo>
                    <a:pt x="366" y="574"/>
                    <a:pt x="364" y="572"/>
                    <a:pt x="363" y="572"/>
                  </a:cubicBezTo>
                  <a:cubicBezTo>
                    <a:pt x="353" y="570"/>
                    <a:pt x="342" y="568"/>
                    <a:pt x="332" y="567"/>
                  </a:cubicBezTo>
                  <a:cubicBezTo>
                    <a:pt x="330" y="566"/>
                    <a:pt x="327" y="566"/>
                    <a:pt x="325" y="566"/>
                  </a:cubicBezTo>
                  <a:cubicBezTo>
                    <a:pt x="325" y="566"/>
                    <a:pt x="325" y="566"/>
                    <a:pt x="325" y="566"/>
                  </a:cubicBezTo>
                  <a:cubicBezTo>
                    <a:pt x="325" y="568"/>
                    <a:pt x="324" y="569"/>
                    <a:pt x="324" y="571"/>
                  </a:cubicBezTo>
                  <a:cubicBezTo>
                    <a:pt x="323" y="575"/>
                    <a:pt x="322" y="577"/>
                    <a:pt x="321" y="578"/>
                  </a:cubicBezTo>
                  <a:cubicBezTo>
                    <a:pt x="319" y="579"/>
                    <a:pt x="316" y="579"/>
                    <a:pt x="313" y="578"/>
                  </a:cubicBezTo>
                  <a:cubicBezTo>
                    <a:pt x="306" y="577"/>
                    <a:pt x="299" y="576"/>
                    <a:pt x="292" y="575"/>
                  </a:cubicBezTo>
                  <a:cubicBezTo>
                    <a:pt x="281" y="573"/>
                    <a:pt x="269" y="572"/>
                    <a:pt x="258" y="570"/>
                  </a:cubicBezTo>
                  <a:cubicBezTo>
                    <a:pt x="246" y="569"/>
                    <a:pt x="237" y="563"/>
                    <a:pt x="228" y="557"/>
                  </a:cubicBezTo>
                  <a:cubicBezTo>
                    <a:pt x="225" y="556"/>
                    <a:pt x="222" y="554"/>
                    <a:pt x="219" y="552"/>
                  </a:cubicBezTo>
                  <a:cubicBezTo>
                    <a:pt x="208" y="546"/>
                    <a:pt x="198" y="540"/>
                    <a:pt x="187" y="533"/>
                  </a:cubicBezTo>
                  <a:cubicBezTo>
                    <a:pt x="180" y="529"/>
                    <a:pt x="172" y="525"/>
                    <a:pt x="165" y="520"/>
                  </a:cubicBezTo>
                  <a:cubicBezTo>
                    <a:pt x="163" y="519"/>
                    <a:pt x="161" y="518"/>
                    <a:pt x="161" y="516"/>
                  </a:cubicBezTo>
                  <a:cubicBezTo>
                    <a:pt x="161" y="514"/>
                    <a:pt x="161" y="513"/>
                    <a:pt x="162" y="512"/>
                  </a:cubicBezTo>
                  <a:cubicBezTo>
                    <a:pt x="160" y="512"/>
                    <a:pt x="159" y="512"/>
                    <a:pt x="158" y="511"/>
                  </a:cubicBezTo>
                  <a:cubicBezTo>
                    <a:pt x="154" y="511"/>
                    <a:pt x="149" y="510"/>
                    <a:pt x="145" y="510"/>
                  </a:cubicBezTo>
                  <a:cubicBezTo>
                    <a:pt x="140" y="509"/>
                    <a:pt x="136" y="509"/>
                    <a:pt x="131" y="508"/>
                  </a:cubicBezTo>
                  <a:cubicBezTo>
                    <a:pt x="124" y="507"/>
                    <a:pt x="116" y="506"/>
                    <a:pt x="109" y="505"/>
                  </a:cubicBezTo>
                  <a:cubicBezTo>
                    <a:pt x="107" y="505"/>
                    <a:pt x="105" y="503"/>
                    <a:pt x="104" y="501"/>
                  </a:cubicBezTo>
                  <a:cubicBezTo>
                    <a:pt x="104" y="499"/>
                    <a:pt x="104" y="496"/>
                    <a:pt x="104" y="493"/>
                  </a:cubicBezTo>
                  <a:cubicBezTo>
                    <a:pt x="105" y="486"/>
                    <a:pt x="103" y="479"/>
                    <a:pt x="96" y="471"/>
                  </a:cubicBezTo>
                  <a:cubicBezTo>
                    <a:pt x="95" y="470"/>
                    <a:pt x="95" y="469"/>
                    <a:pt x="94" y="469"/>
                  </a:cubicBezTo>
                  <a:cubicBezTo>
                    <a:pt x="92" y="466"/>
                    <a:pt x="90" y="464"/>
                    <a:pt x="87" y="465"/>
                  </a:cubicBezTo>
                  <a:cubicBezTo>
                    <a:pt x="86" y="465"/>
                    <a:pt x="85" y="465"/>
                    <a:pt x="85" y="464"/>
                  </a:cubicBezTo>
                  <a:cubicBezTo>
                    <a:pt x="84" y="463"/>
                    <a:pt x="83" y="461"/>
                    <a:pt x="83" y="459"/>
                  </a:cubicBezTo>
                  <a:cubicBezTo>
                    <a:pt x="83" y="458"/>
                    <a:pt x="84" y="457"/>
                    <a:pt x="83" y="457"/>
                  </a:cubicBezTo>
                  <a:cubicBezTo>
                    <a:pt x="83" y="456"/>
                    <a:pt x="82" y="456"/>
                    <a:pt x="81" y="455"/>
                  </a:cubicBezTo>
                  <a:cubicBezTo>
                    <a:pt x="73" y="454"/>
                    <a:pt x="69" y="449"/>
                    <a:pt x="67" y="442"/>
                  </a:cubicBezTo>
                  <a:cubicBezTo>
                    <a:pt x="67" y="439"/>
                    <a:pt x="65" y="438"/>
                    <a:pt x="62" y="438"/>
                  </a:cubicBezTo>
                  <a:cubicBezTo>
                    <a:pt x="56" y="436"/>
                    <a:pt x="50" y="434"/>
                    <a:pt x="43" y="431"/>
                  </a:cubicBezTo>
                  <a:cubicBezTo>
                    <a:pt x="40" y="430"/>
                    <a:pt x="39" y="426"/>
                    <a:pt x="38" y="424"/>
                  </a:cubicBezTo>
                  <a:cubicBezTo>
                    <a:pt x="38" y="421"/>
                    <a:pt x="39" y="418"/>
                    <a:pt x="39" y="416"/>
                  </a:cubicBezTo>
                  <a:cubicBezTo>
                    <a:pt x="42" y="410"/>
                    <a:pt x="39" y="406"/>
                    <a:pt x="37" y="400"/>
                  </a:cubicBezTo>
                  <a:cubicBezTo>
                    <a:pt x="36" y="400"/>
                    <a:pt x="36" y="399"/>
                    <a:pt x="36" y="398"/>
                  </a:cubicBezTo>
                  <a:cubicBezTo>
                    <a:pt x="33" y="394"/>
                    <a:pt x="31" y="389"/>
                    <a:pt x="30" y="384"/>
                  </a:cubicBezTo>
                  <a:cubicBezTo>
                    <a:pt x="29" y="379"/>
                    <a:pt x="27" y="374"/>
                    <a:pt x="23" y="370"/>
                  </a:cubicBezTo>
                  <a:cubicBezTo>
                    <a:pt x="22" y="368"/>
                    <a:pt x="21" y="366"/>
                    <a:pt x="21" y="363"/>
                  </a:cubicBezTo>
                  <a:cubicBezTo>
                    <a:pt x="21" y="360"/>
                    <a:pt x="23" y="358"/>
                    <a:pt x="26" y="356"/>
                  </a:cubicBezTo>
                  <a:cubicBezTo>
                    <a:pt x="27" y="355"/>
                    <a:pt x="27" y="354"/>
                    <a:pt x="28" y="352"/>
                  </a:cubicBezTo>
                  <a:cubicBezTo>
                    <a:pt x="28" y="352"/>
                    <a:pt x="28" y="352"/>
                    <a:pt x="28" y="352"/>
                  </a:cubicBezTo>
                  <a:cubicBezTo>
                    <a:pt x="20" y="347"/>
                    <a:pt x="15" y="336"/>
                    <a:pt x="18" y="326"/>
                  </a:cubicBezTo>
                  <a:cubicBezTo>
                    <a:pt x="20" y="322"/>
                    <a:pt x="19" y="318"/>
                    <a:pt x="15" y="315"/>
                  </a:cubicBezTo>
                  <a:cubicBezTo>
                    <a:pt x="14" y="313"/>
                    <a:pt x="13" y="310"/>
                    <a:pt x="13" y="308"/>
                  </a:cubicBezTo>
                  <a:cubicBezTo>
                    <a:pt x="13" y="308"/>
                    <a:pt x="13" y="308"/>
                    <a:pt x="13" y="307"/>
                  </a:cubicBezTo>
                  <a:cubicBezTo>
                    <a:pt x="13" y="306"/>
                    <a:pt x="12" y="304"/>
                    <a:pt x="12" y="303"/>
                  </a:cubicBezTo>
                  <a:cubicBezTo>
                    <a:pt x="12" y="301"/>
                    <a:pt x="12" y="299"/>
                    <a:pt x="11" y="298"/>
                  </a:cubicBezTo>
                  <a:cubicBezTo>
                    <a:pt x="11" y="295"/>
                    <a:pt x="9" y="293"/>
                    <a:pt x="8" y="291"/>
                  </a:cubicBezTo>
                  <a:cubicBezTo>
                    <a:pt x="1" y="281"/>
                    <a:pt x="4" y="271"/>
                    <a:pt x="7" y="263"/>
                  </a:cubicBezTo>
                  <a:cubicBezTo>
                    <a:pt x="9" y="258"/>
                    <a:pt x="8" y="252"/>
                    <a:pt x="4" y="244"/>
                  </a:cubicBezTo>
                  <a:cubicBezTo>
                    <a:pt x="0" y="238"/>
                    <a:pt x="1" y="231"/>
                    <a:pt x="6" y="226"/>
                  </a:cubicBezTo>
                  <a:cubicBezTo>
                    <a:pt x="7" y="225"/>
                    <a:pt x="8" y="223"/>
                    <a:pt x="9" y="221"/>
                  </a:cubicBezTo>
                  <a:cubicBezTo>
                    <a:pt x="11" y="219"/>
                    <a:pt x="12" y="217"/>
                    <a:pt x="13" y="216"/>
                  </a:cubicBezTo>
                  <a:cubicBezTo>
                    <a:pt x="19" y="209"/>
                    <a:pt x="19" y="201"/>
                    <a:pt x="18" y="193"/>
                  </a:cubicBezTo>
                  <a:cubicBezTo>
                    <a:pt x="18" y="189"/>
                    <a:pt x="18" y="186"/>
                    <a:pt x="18" y="183"/>
                  </a:cubicBezTo>
                  <a:cubicBezTo>
                    <a:pt x="19" y="180"/>
                    <a:pt x="19" y="178"/>
                    <a:pt x="19" y="175"/>
                  </a:cubicBezTo>
                  <a:cubicBezTo>
                    <a:pt x="18" y="169"/>
                    <a:pt x="20" y="163"/>
                    <a:pt x="24" y="158"/>
                  </a:cubicBezTo>
                  <a:cubicBezTo>
                    <a:pt x="39" y="138"/>
                    <a:pt x="47" y="114"/>
                    <a:pt x="56" y="88"/>
                  </a:cubicBezTo>
                  <a:cubicBezTo>
                    <a:pt x="57" y="85"/>
                    <a:pt x="58" y="82"/>
                    <a:pt x="59" y="78"/>
                  </a:cubicBezTo>
                  <a:cubicBezTo>
                    <a:pt x="60" y="77"/>
                    <a:pt x="60" y="76"/>
                    <a:pt x="61" y="74"/>
                  </a:cubicBezTo>
                  <a:cubicBezTo>
                    <a:pt x="60" y="71"/>
                    <a:pt x="59" y="70"/>
                    <a:pt x="60" y="68"/>
                  </a:cubicBezTo>
                  <a:cubicBezTo>
                    <a:pt x="61" y="66"/>
                    <a:pt x="62" y="65"/>
                    <a:pt x="64" y="63"/>
                  </a:cubicBezTo>
                  <a:cubicBezTo>
                    <a:pt x="60" y="52"/>
                    <a:pt x="60" y="52"/>
                    <a:pt x="60" y="52"/>
                  </a:cubicBezTo>
                  <a:cubicBezTo>
                    <a:pt x="66" y="52"/>
                    <a:pt x="66" y="52"/>
                    <a:pt x="66" y="52"/>
                  </a:cubicBezTo>
                  <a:cubicBezTo>
                    <a:pt x="62" y="46"/>
                    <a:pt x="62" y="39"/>
                    <a:pt x="63" y="33"/>
                  </a:cubicBezTo>
                  <a:cubicBezTo>
                    <a:pt x="63" y="33"/>
                    <a:pt x="63" y="32"/>
                    <a:pt x="63" y="32"/>
                  </a:cubicBezTo>
                  <a:cubicBezTo>
                    <a:pt x="64" y="28"/>
                    <a:pt x="64" y="26"/>
                    <a:pt x="62" y="24"/>
                  </a:cubicBezTo>
                  <a:cubicBezTo>
                    <a:pt x="61" y="22"/>
                    <a:pt x="61" y="20"/>
                    <a:pt x="61" y="18"/>
                  </a:cubicBezTo>
                  <a:cubicBezTo>
                    <a:pt x="62" y="16"/>
                    <a:pt x="63" y="13"/>
                    <a:pt x="64" y="10"/>
                  </a:cubicBezTo>
                  <a:cubicBezTo>
                    <a:pt x="64" y="9"/>
                    <a:pt x="65" y="7"/>
                    <a:pt x="67" y="7"/>
                  </a:cubicBezTo>
                  <a:cubicBezTo>
                    <a:pt x="69" y="6"/>
                    <a:pt x="71" y="8"/>
                    <a:pt x="72" y="9"/>
                  </a:cubicBezTo>
                  <a:cubicBezTo>
                    <a:pt x="73" y="9"/>
                    <a:pt x="73" y="9"/>
                    <a:pt x="73" y="9"/>
                  </a:cubicBezTo>
                  <a:cubicBezTo>
                    <a:pt x="77" y="14"/>
                    <a:pt x="81" y="18"/>
                    <a:pt x="88" y="18"/>
                  </a:cubicBezTo>
                  <a:cubicBezTo>
                    <a:pt x="88" y="18"/>
                    <a:pt x="88" y="18"/>
                    <a:pt x="88" y="18"/>
                  </a:cubicBezTo>
                  <a:cubicBezTo>
                    <a:pt x="90" y="18"/>
                    <a:pt x="91" y="19"/>
                    <a:pt x="93" y="20"/>
                  </a:cubicBezTo>
                  <a:cubicBezTo>
                    <a:pt x="93" y="20"/>
                    <a:pt x="93" y="20"/>
                    <a:pt x="93" y="20"/>
                  </a:cubicBezTo>
                  <a:cubicBezTo>
                    <a:pt x="94" y="9"/>
                    <a:pt x="94" y="9"/>
                    <a:pt x="94" y="9"/>
                  </a:cubicBezTo>
                  <a:cubicBezTo>
                    <a:pt x="96" y="9"/>
                    <a:pt x="96" y="9"/>
                    <a:pt x="96" y="9"/>
                  </a:cubicBezTo>
                  <a:cubicBezTo>
                    <a:pt x="101" y="7"/>
                    <a:pt x="104" y="7"/>
                    <a:pt x="106" y="9"/>
                  </a:cubicBezTo>
                  <a:cubicBezTo>
                    <a:pt x="106" y="8"/>
                    <a:pt x="106" y="7"/>
                    <a:pt x="106" y="6"/>
                  </a:cubicBezTo>
                  <a:cubicBezTo>
                    <a:pt x="106" y="5"/>
                    <a:pt x="106" y="5"/>
                    <a:pt x="105" y="4"/>
                  </a:cubicBezTo>
                  <a:cubicBezTo>
                    <a:pt x="105" y="2"/>
                    <a:pt x="105" y="2"/>
                    <a:pt x="105" y="2"/>
                  </a:cubicBezTo>
                  <a:cubicBezTo>
                    <a:pt x="107" y="2"/>
                    <a:pt x="107" y="2"/>
                    <a:pt x="107" y="2"/>
                  </a:cubicBezTo>
                  <a:cubicBezTo>
                    <a:pt x="108" y="2"/>
                    <a:pt x="108" y="1"/>
                    <a:pt x="109" y="1"/>
                  </a:cubicBezTo>
                  <a:cubicBezTo>
                    <a:pt x="111" y="1"/>
                    <a:pt x="112" y="0"/>
                    <a:pt x="114" y="1"/>
                  </a:cubicBezTo>
                  <a:cubicBezTo>
                    <a:pt x="120" y="2"/>
                    <a:pt x="125" y="4"/>
                    <a:pt x="130" y="6"/>
                  </a:cubicBezTo>
                  <a:cubicBezTo>
                    <a:pt x="138" y="8"/>
                    <a:pt x="146" y="11"/>
                    <a:pt x="154" y="13"/>
                  </a:cubicBezTo>
                  <a:cubicBezTo>
                    <a:pt x="181" y="20"/>
                    <a:pt x="207" y="26"/>
                    <a:pt x="232" y="32"/>
                  </a:cubicBezTo>
                  <a:cubicBezTo>
                    <a:pt x="259" y="38"/>
                    <a:pt x="287" y="43"/>
                    <a:pt x="313" y="48"/>
                  </a:cubicBezTo>
                  <a:cubicBezTo>
                    <a:pt x="334" y="51"/>
                    <a:pt x="354" y="54"/>
                    <a:pt x="376" y="57"/>
                  </a:cubicBezTo>
                  <a:cubicBezTo>
                    <a:pt x="399" y="60"/>
                    <a:pt x="425" y="63"/>
                    <a:pt x="450" y="66"/>
                  </a:cubicBezTo>
                  <a:cubicBezTo>
                    <a:pt x="465" y="67"/>
                    <a:pt x="481" y="68"/>
                    <a:pt x="501" y="69"/>
                  </a:cubicBezTo>
                  <a:cubicBezTo>
                    <a:pt x="532" y="70"/>
                    <a:pt x="563" y="71"/>
                    <a:pt x="593" y="72"/>
                  </a:cubicBezTo>
                  <a:cubicBezTo>
                    <a:pt x="605" y="72"/>
                    <a:pt x="617" y="73"/>
                    <a:pt x="629" y="73"/>
                  </a:cubicBezTo>
                  <a:cubicBezTo>
                    <a:pt x="630" y="73"/>
                    <a:pt x="630" y="73"/>
                    <a:pt x="630" y="73"/>
                  </a:cubicBezTo>
                  <a:cubicBezTo>
                    <a:pt x="631" y="73"/>
                    <a:pt x="632" y="73"/>
                    <a:pt x="633" y="73"/>
                  </a:cubicBezTo>
                  <a:cubicBezTo>
                    <a:pt x="635" y="73"/>
                    <a:pt x="636" y="73"/>
                    <a:pt x="636" y="73"/>
                  </a:cubicBezTo>
                  <a:cubicBezTo>
                    <a:pt x="637" y="72"/>
                    <a:pt x="638" y="71"/>
                    <a:pt x="638" y="69"/>
                  </a:cubicBezTo>
                  <a:cubicBezTo>
                    <a:pt x="638" y="67"/>
                    <a:pt x="638" y="66"/>
                    <a:pt x="638" y="65"/>
                  </a:cubicBezTo>
                  <a:cubicBezTo>
                    <a:pt x="639" y="65"/>
                    <a:pt x="639" y="64"/>
                    <a:pt x="639" y="64"/>
                  </a:cubicBezTo>
                  <a:cubicBezTo>
                    <a:pt x="639" y="62"/>
                    <a:pt x="639" y="62"/>
                    <a:pt x="639" y="62"/>
                  </a:cubicBezTo>
                  <a:cubicBezTo>
                    <a:pt x="641" y="62"/>
                    <a:pt x="641" y="62"/>
                    <a:pt x="641" y="62"/>
                  </a:cubicBezTo>
                  <a:cubicBezTo>
                    <a:pt x="649" y="63"/>
                    <a:pt x="650" y="64"/>
                    <a:pt x="651" y="72"/>
                  </a:cubicBezTo>
                  <a:cubicBezTo>
                    <a:pt x="651" y="72"/>
                    <a:pt x="652" y="73"/>
                    <a:pt x="652" y="74"/>
                  </a:cubicBezTo>
                  <a:cubicBezTo>
                    <a:pt x="652" y="75"/>
                    <a:pt x="652" y="76"/>
                    <a:pt x="652" y="76"/>
                  </a:cubicBezTo>
                  <a:cubicBezTo>
                    <a:pt x="653" y="78"/>
                    <a:pt x="653" y="79"/>
                    <a:pt x="653" y="81"/>
                  </a:cubicBezTo>
                  <a:cubicBezTo>
                    <a:pt x="654" y="81"/>
                    <a:pt x="655" y="82"/>
                    <a:pt x="657" y="82"/>
                  </a:cubicBezTo>
                  <a:cubicBezTo>
                    <a:pt x="659" y="83"/>
                    <a:pt x="660" y="83"/>
                    <a:pt x="662" y="84"/>
                  </a:cubicBezTo>
                  <a:cubicBezTo>
                    <a:pt x="665" y="84"/>
                    <a:pt x="667" y="85"/>
                    <a:pt x="669" y="85"/>
                  </a:cubicBezTo>
                  <a:cubicBezTo>
                    <a:pt x="670" y="85"/>
                    <a:pt x="670" y="86"/>
                    <a:pt x="670" y="86"/>
                  </a:cubicBezTo>
                  <a:cubicBezTo>
                    <a:pt x="672" y="86"/>
                    <a:pt x="672" y="86"/>
                    <a:pt x="673" y="85"/>
                  </a:cubicBezTo>
                  <a:cubicBezTo>
                    <a:pt x="679" y="81"/>
                    <a:pt x="685" y="84"/>
                    <a:pt x="689" y="86"/>
                  </a:cubicBezTo>
                  <a:cubicBezTo>
                    <a:pt x="690" y="86"/>
                    <a:pt x="691" y="87"/>
                    <a:pt x="692" y="87"/>
                  </a:cubicBezTo>
                  <a:cubicBezTo>
                    <a:pt x="692" y="88"/>
                    <a:pt x="693" y="88"/>
                    <a:pt x="693" y="88"/>
                  </a:cubicBezTo>
                  <a:cubicBezTo>
                    <a:pt x="694" y="89"/>
                    <a:pt x="694" y="89"/>
                    <a:pt x="694" y="89"/>
                  </a:cubicBezTo>
                  <a:cubicBezTo>
                    <a:pt x="698" y="91"/>
                    <a:pt x="699" y="91"/>
                    <a:pt x="700" y="90"/>
                  </a:cubicBezTo>
                  <a:cubicBezTo>
                    <a:pt x="701" y="89"/>
                    <a:pt x="701" y="89"/>
                    <a:pt x="701" y="89"/>
                  </a:cubicBezTo>
                  <a:cubicBezTo>
                    <a:pt x="703" y="90"/>
                    <a:pt x="703" y="90"/>
                    <a:pt x="703" y="90"/>
                  </a:cubicBezTo>
                  <a:cubicBezTo>
                    <a:pt x="704" y="90"/>
                    <a:pt x="705" y="91"/>
                    <a:pt x="706" y="92"/>
                  </a:cubicBezTo>
                  <a:cubicBezTo>
                    <a:pt x="709" y="94"/>
                    <a:pt x="711" y="96"/>
                    <a:pt x="713" y="97"/>
                  </a:cubicBezTo>
                  <a:cubicBezTo>
                    <a:pt x="715" y="97"/>
                    <a:pt x="717" y="96"/>
                    <a:pt x="719" y="95"/>
                  </a:cubicBezTo>
                  <a:cubicBezTo>
                    <a:pt x="719" y="95"/>
                    <a:pt x="720" y="95"/>
                    <a:pt x="721" y="95"/>
                  </a:cubicBezTo>
                  <a:cubicBezTo>
                    <a:pt x="721" y="95"/>
                    <a:pt x="722" y="94"/>
                    <a:pt x="722" y="94"/>
                  </a:cubicBezTo>
                  <a:cubicBezTo>
                    <a:pt x="723" y="93"/>
                    <a:pt x="725" y="92"/>
                    <a:pt x="727" y="93"/>
                  </a:cubicBezTo>
                  <a:cubicBezTo>
                    <a:pt x="728" y="93"/>
                    <a:pt x="729" y="94"/>
                    <a:pt x="730" y="95"/>
                  </a:cubicBezTo>
                  <a:cubicBezTo>
                    <a:pt x="735" y="94"/>
                    <a:pt x="739" y="95"/>
                    <a:pt x="744" y="96"/>
                  </a:cubicBezTo>
                  <a:cubicBezTo>
                    <a:pt x="748" y="97"/>
                    <a:pt x="752" y="98"/>
                    <a:pt x="757" y="97"/>
                  </a:cubicBezTo>
                  <a:cubicBezTo>
                    <a:pt x="758" y="96"/>
                    <a:pt x="760" y="96"/>
                    <a:pt x="761" y="96"/>
                  </a:cubicBezTo>
                  <a:cubicBezTo>
                    <a:pt x="764" y="95"/>
                    <a:pt x="767" y="94"/>
                    <a:pt x="770" y="92"/>
                  </a:cubicBezTo>
                  <a:cubicBezTo>
                    <a:pt x="771" y="91"/>
                    <a:pt x="773" y="91"/>
                    <a:pt x="775" y="92"/>
                  </a:cubicBezTo>
                  <a:cubicBezTo>
                    <a:pt x="778" y="93"/>
                    <a:pt x="778" y="93"/>
                    <a:pt x="778" y="93"/>
                  </a:cubicBezTo>
                  <a:cubicBezTo>
                    <a:pt x="776" y="95"/>
                    <a:pt x="776" y="95"/>
                    <a:pt x="776" y="95"/>
                  </a:cubicBezTo>
                  <a:cubicBezTo>
                    <a:pt x="775" y="96"/>
                    <a:pt x="774" y="98"/>
                    <a:pt x="773" y="99"/>
                  </a:cubicBezTo>
                  <a:cubicBezTo>
                    <a:pt x="770" y="103"/>
                    <a:pt x="767" y="108"/>
                    <a:pt x="758" y="108"/>
                  </a:cubicBezTo>
                  <a:cubicBezTo>
                    <a:pt x="748" y="107"/>
                    <a:pt x="739" y="112"/>
                    <a:pt x="730" y="116"/>
                  </a:cubicBezTo>
                  <a:cubicBezTo>
                    <a:pt x="729" y="116"/>
                    <a:pt x="728" y="117"/>
                    <a:pt x="727" y="117"/>
                  </a:cubicBezTo>
                  <a:cubicBezTo>
                    <a:pt x="727" y="118"/>
                    <a:pt x="726" y="118"/>
                    <a:pt x="725" y="121"/>
                  </a:cubicBezTo>
                  <a:cubicBezTo>
                    <a:pt x="723" y="125"/>
                    <a:pt x="721" y="129"/>
                    <a:pt x="716" y="131"/>
                  </a:cubicBezTo>
                  <a:cubicBezTo>
                    <a:pt x="716" y="132"/>
                    <a:pt x="715" y="132"/>
                    <a:pt x="715" y="133"/>
                  </a:cubicBezTo>
                  <a:cubicBezTo>
                    <a:pt x="714" y="133"/>
                    <a:pt x="714" y="133"/>
                    <a:pt x="714" y="133"/>
                  </a:cubicBezTo>
                  <a:cubicBezTo>
                    <a:pt x="712" y="135"/>
                    <a:pt x="710" y="137"/>
                    <a:pt x="708" y="138"/>
                  </a:cubicBezTo>
                  <a:cubicBezTo>
                    <a:pt x="708" y="139"/>
                    <a:pt x="708" y="139"/>
                    <a:pt x="708" y="139"/>
                  </a:cubicBezTo>
                  <a:cubicBezTo>
                    <a:pt x="708" y="139"/>
                    <a:pt x="709" y="139"/>
                    <a:pt x="710" y="138"/>
                  </a:cubicBezTo>
                  <a:cubicBezTo>
                    <a:pt x="710" y="138"/>
                    <a:pt x="711" y="138"/>
                    <a:pt x="712" y="138"/>
                  </a:cubicBezTo>
                  <a:cubicBezTo>
                    <a:pt x="716" y="136"/>
                    <a:pt x="719" y="135"/>
                    <a:pt x="722" y="132"/>
                  </a:cubicBezTo>
                  <a:cubicBezTo>
                    <a:pt x="722" y="131"/>
                    <a:pt x="724" y="128"/>
                    <a:pt x="727" y="128"/>
                  </a:cubicBezTo>
                  <a:cubicBezTo>
                    <a:pt x="728" y="128"/>
                    <a:pt x="730" y="128"/>
                    <a:pt x="731" y="129"/>
                  </a:cubicBezTo>
                  <a:cubicBezTo>
                    <a:pt x="737" y="134"/>
                    <a:pt x="733" y="139"/>
                    <a:pt x="732" y="140"/>
                  </a:cubicBezTo>
                  <a:cubicBezTo>
                    <a:pt x="732" y="140"/>
                    <a:pt x="732" y="140"/>
                    <a:pt x="732" y="140"/>
                  </a:cubicBezTo>
                  <a:cubicBezTo>
                    <a:pt x="739" y="141"/>
                    <a:pt x="743" y="140"/>
                    <a:pt x="745" y="134"/>
                  </a:cubicBezTo>
                  <a:cubicBezTo>
                    <a:pt x="746" y="132"/>
                    <a:pt x="749" y="131"/>
                    <a:pt x="751" y="131"/>
                  </a:cubicBezTo>
                  <a:cubicBezTo>
                    <a:pt x="757" y="133"/>
                    <a:pt x="762" y="131"/>
                    <a:pt x="766" y="124"/>
                  </a:cubicBezTo>
                  <a:cubicBezTo>
                    <a:pt x="770" y="117"/>
                    <a:pt x="777" y="114"/>
                    <a:pt x="783" y="111"/>
                  </a:cubicBezTo>
                  <a:cubicBezTo>
                    <a:pt x="784" y="111"/>
                    <a:pt x="785" y="110"/>
                    <a:pt x="786" y="110"/>
                  </a:cubicBezTo>
                  <a:cubicBezTo>
                    <a:pt x="787" y="109"/>
                    <a:pt x="789" y="110"/>
                    <a:pt x="790" y="111"/>
                  </a:cubicBezTo>
                  <a:cubicBezTo>
                    <a:pt x="791" y="111"/>
                    <a:pt x="791" y="111"/>
                    <a:pt x="792" y="111"/>
                  </a:cubicBezTo>
                  <a:cubicBezTo>
                    <a:pt x="794" y="112"/>
                    <a:pt x="794" y="112"/>
                    <a:pt x="794" y="112"/>
                  </a:cubicBezTo>
                  <a:cubicBezTo>
                    <a:pt x="793" y="114"/>
                    <a:pt x="793" y="114"/>
                    <a:pt x="793" y="114"/>
                  </a:cubicBezTo>
                  <a:cubicBezTo>
                    <a:pt x="793" y="115"/>
                    <a:pt x="793" y="115"/>
                    <a:pt x="792" y="115"/>
                  </a:cubicBezTo>
                  <a:cubicBezTo>
                    <a:pt x="792" y="117"/>
                    <a:pt x="791" y="118"/>
                    <a:pt x="790" y="119"/>
                  </a:cubicBezTo>
                  <a:cubicBezTo>
                    <a:pt x="785" y="120"/>
                    <a:pt x="783" y="123"/>
                    <a:pt x="782" y="126"/>
                  </a:cubicBezTo>
                  <a:cubicBezTo>
                    <a:pt x="783" y="126"/>
                    <a:pt x="783" y="126"/>
                    <a:pt x="783" y="126"/>
                  </a:cubicBezTo>
                  <a:cubicBezTo>
                    <a:pt x="791" y="127"/>
                    <a:pt x="797" y="131"/>
                    <a:pt x="800" y="137"/>
                  </a:cubicBezTo>
                  <a:cubicBezTo>
                    <a:pt x="800" y="137"/>
                    <a:pt x="800" y="137"/>
                    <a:pt x="800" y="137"/>
                  </a:cubicBezTo>
                  <a:cubicBezTo>
                    <a:pt x="803" y="136"/>
                    <a:pt x="806" y="137"/>
                    <a:pt x="808" y="137"/>
                  </a:cubicBezTo>
                  <a:cubicBezTo>
                    <a:pt x="810" y="138"/>
                    <a:pt x="811" y="138"/>
                    <a:pt x="812" y="138"/>
                  </a:cubicBezTo>
                  <a:cubicBezTo>
                    <a:pt x="814" y="138"/>
                    <a:pt x="815" y="136"/>
                    <a:pt x="817" y="135"/>
                  </a:cubicBezTo>
                  <a:cubicBezTo>
                    <a:pt x="818" y="134"/>
                    <a:pt x="819" y="134"/>
                    <a:pt x="820" y="133"/>
                  </a:cubicBezTo>
                  <a:cubicBezTo>
                    <a:pt x="820" y="133"/>
                    <a:pt x="821" y="132"/>
                    <a:pt x="821" y="132"/>
                  </a:cubicBezTo>
                  <a:cubicBezTo>
                    <a:pt x="823" y="131"/>
                    <a:pt x="825" y="130"/>
                    <a:pt x="827" y="130"/>
                  </a:cubicBezTo>
                  <a:cubicBezTo>
                    <a:pt x="829" y="131"/>
                    <a:pt x="831" y="131"/>
                    <a:pt x="834" y="129"/>
                  </a:cubicBezTo>
                  <a:cubicBezTo>
                    <a:pt x="834" y="129"/>
                    <a:pt x="834" y="129"/>
                    <a:pt x="835" y="128"/>
                  </a:cubicBezTo>
                  <a:cubicBezTo>
                    <a:pt x="837" y="127"/>
                    <a:pt x="839" y="126"/>
                    <a:pt x="842" y="125"/>
                  </a:cubicBezTo>
                  <a:cubicBezTo>
                    <a:pt x="843" y="125"/>
                    <a:pt x="845" y="125"/>
                    <a:pt x="846" y="124"/>
                  </a:cubicBezTo>
                  <a:cubicBezTo>
                    <a:pt x="849" y="123"/>
                    <a:pt x="849" y="123"/>
                    <a:pt x="849" y="123"/>
                  </a:cubicBezTo>
                  <a:cubicBezTo>
                    <a:pt x="848" y="134"/>
                    <a:pt x="848" y="134"/>
                    <a:pt x="848" y="134"/>
                  </a:cubicBezTo>
                  <a:cubicBezTo>
                    <a:pt x="868" y="130"/>
                    <a:pt x="868" y="130"/>
                    <a:pt x="868" y="130"/>
                  </a:cubicBezTo>
                  <a:cubicBezTo>
                    <a:pt x="868" y="141"/>
                    <a:pt x="868" y="141"/>
                    <a:pt x="868" y="141"/>
                  </a:cubicBezTo>
                  <a:cubicBezTo>
                    <a:pt x="868" y="141"/>
                    <a:pt x="869" y="141"/>
                    <a:pt x="869" y="141"/>
                  </a:cubicBezTo>
                  <a:cubicBezTo>
                    <a:pt x="872" y="141"/>
                    <a:pt x="874" y="141"/>
                    <a:pt x="876" y="141"/>
                  </a:cubicBezTo>
                  <a:cubicBezTo>
                    <a:pt x="878" y="142"/>
                    <a:pt x="879" y="143"/>
                    <a:pt x="880" y="144"/>
                  </a:cubicBezTo>
                  <a:cubicBezTo>
                    <a:pt x="881" y="144"/>
                    <a:pt x="881" y="144"/>
                    <a:pt x="881" y="145"/>
                  </a:cubicBezTo>
                  <a:cubicBezTo>
                    <a:pt x="883" y="146"/>
                    <a:pt x="883" y="146"/>
                    <a:pt x="883" y="146"/>
                  </a:cubicBezTo>
                  <a:cubicBezTo>
                    <a:pt x="882" y="148"/>
                    <a:pt x="882" y="148"/>
                    <a:pt x="882" y="148"/>
                  </a:cubicBezTo>
                  <a:cubicBezTo>
                    <a:pt x="881" y="148"/>
                    <a:pt x="881" y="148"/>
                    <a:pt x="881" y="149"/>
                  </a:cubicBezTo>
                  <a:cubicBezTo>
                    <a:pt x="880" y="150"/>
                    <a:pt x="879" y="152"/>
                    <a:pt x="877" y="152"/>
                  </a:cubicBezTo>
                  <a:cubicBezTo>
                    <a:pt x="874" y="153"/>
                    <a:pt x="871" y="153"/>
                    <a:pt x="868" y="153"/>
                  </a:cubicBezTo>
                  <a:cubicBezTo>
                    <a:pt x="867" y="153"/>
                    <a:pt x="866" y="153"/>
                    <a:pt x="865" y="153"/>
                  </a:cubicBezTo>
                  <a:cubicBezTo>
                    <a:pt x="864" y="153"/>
                    <a:pt x="863" y="153"/>
                    <a:pt x="862" y="153"/>
                  </a:cubicBezTo>
                  <a:cubicBezTo>
                    <a:pt x="861" y="153"/>
                    <a:pt x="860" y="153"/>
                    <a:pt x="860" y="153"/>
                  </a:cubicBezTo>
                  <a:cubicBezTo>
                    <a:pt x="858" y="153"/>
                    <a:pt x="857" y="153"/>
                    <a:pt x="856" y="152"/>
                  </a:cubicBezTo>
                  <a:cubicBezTo>
                    <a:pt x="852" y="152"/>
                    <a:pt x="849" y="152"/>
                    <a:pt x="845" y="152"/>
                  </a:cubicBezTo>
                  <a:cubicBezTo>
                    <a:pt x="843" y="152"/>
                    <a:pt x="841" y="153"/>
                    <a:pt x="838" y="154"/>
                  </a:cubicBezTo>
                  <a:cubicBezTo>
                    <a:pt x="838" y="154"/>
                    <a:pt x="837" y="154"/>
                    <a:pt x="837" y="155"/>
                  </a:cubicBezTo>
                  <a:cubicBezTo>
                    <a:pt x="836" y="156"/>
                    <a:pt x="834" y="156"/>
                    <a:pt x="833" y="156"/>
                  </a:cubicBezTo>
                  <a:cubicBezTo>
                    <a:pt x="826" y="156"/>
                    <a:pt x="824" y="157"/>
                    <a:pt x="824" y="160"/>
                  </a:cubicBezTo>
                  <a:cubicBezTo>
                    <a:pt x="824" y="162"/>
                    <a:pt x="824" y="162"/>
                    <a:pt x="824" y="162"/>
                  </a:cubicBezTo>
                  <a:cubicBezTo>
                    <a:pt x="809" y="164"/>
                    <a:pt x="809" y="164"/>
                    <a:pt x="809" y="164"/>
                  </a:cubicBezTo>
                  <a:cubicBezTo>
                    <a:pt x="799" y="184"/>
                    <a:pt x="799" y="184"/>
                    <a:pt x="799" y="184"/>
                  </a:cubicBezTo>
                  <a:cubicBezTo>
                    <a:pt x="808" y="173"/>
                    <a:pt x="808" y="173"/>
                    <a:pt x="808" y="173"/>
                  </a:cubicBezTo>
                  <a:cubicBezTo>
                    <a:pt x="812" y="174"/>
                    <a:pt x="812" y="174"/>
                    <a:pt x="812" y="174"/>
                  </a:cubicBezTo>
                  <a:cubicBezTo>
                    <a:pt x="812" y="176"/>
                    <a:pt x="812" y="176"/>
                    <a:pt x="812" y="176"/>
                  </a:cubicBezTo>
                  <a:cubicBezTo>
                    <a:pt x="812" y="177"/>
                    <a:pt x="812" y="177"/>
                    <a:pt x="812" y="178"/>
                  </a:cubicBezTo>
                  <a:cubicBezTo>
                    <a:pt x="812" y="180"/>
                    <a:pt x="812" y="181"/>
                    <a:pt x="812" y="183"/>
                  </a:cubicBezTo>
                  <a:cubicBezTo>
                    <a:pt x="811" y="186"/>
                    <a:pt x="810" y="188"/>
                    <a:pt x="809" y="191"/>
                  </a:cubicBezTo>
                  <a:cubicBezTo>
                    <a:pt x="808" y="192"/>
                    <a:pt x="808" y="193"/>
                    <a:pt x="807" y="194"/>
                  </a:cubicBezTo>
                  <a:cubicBezTo>
                    <a:pt x="807" y="195"/>
                    <a:pt x="806" y="196"/>
                    <a:pt x="806" y="197"/>
                  </a:cubicBezTo>
                  <a:cubicBezTo>
                    <a:pt x="804" y="200"/>
                    <a:pt x="803" y="203"/>
                    <a:pt x="805" y="205"/>
                  </a:cubicBezTo>
                  <a:cubicBezTo>
                    <a:pt x="806" y="207"/>
                    <a:pt x="805" y="211"/>
                    <a:pt x="803" y="212"/>
                  </a:cubicBezTo>
                  <a:cubicBezTo>
                    <a:pt x="801" y="214"/>
                    <a:pt x="801" y="215"/>
                    <a:pt x="802" y="218"/>
                  </a:cubicBezTo>
                  <a:cubicBezTo>
                    <a:pt x="802" y="219"/>
                    <a:pt x="802" y="219"/>
                    <a:pt x="802" y="220"/>
                  </a:cubicBezTo>
                  <a:cubicBezTo>
                    <a:pt x="803" y="223"/>
                    <a:pt x="802" y="227"/>
                    <a:pt x="801" y="229"/>
                  </a:cubicBezTo>
                  <a:cubicBezTo>
                    <a:pt x="801" y="230"/>
                    <a:pt x="801" y="231"/>
                    <a:pt x="801" y="232"/>
                  </a:cubicBezTo>
                  <a:cubicBezTo>
                    <a:pt x="800" y="234"/>
                    <a:pt x="799" y="236"/>
                    <a:pt x="800" y="239"/>
                  </a:cubicBezTo>
                  <a:cubicBezTo>
                    <a:pt x="802" y="244"/>
                    <a:pt x="803" y="251"/>
                    <a:pt x="803" y="257"/>
                  </a:cubicBezTo>
                  <a:cubicBezTo>
                    <a:pt x="804" y="258"/>
                    <a:pt x="804" y="260"/>
                    <a:pt x="804" y="262"/>
                  </a:cubicBezTo>
                  <a:cubicBezTo>
                    <a:pt x="804" y="263"/>
                    <a:pt x="804" y="263"/>
                    <a:pt x="804" y="264"/>
                  </a:cubicBezTo>
                  <a:cubicBezTo>
                    <a:pt x="804" y="266"/>
                    <a:pt x="804" y="267"/>
                    <a:pt x="806" y="268"/>
                  </a:cubicBezTo>
                  <a:cubicBezTo>
                    <a:pt x="807" y="269"/>
                    <a:pt x="809" y="271"/>
                    <a:pt x="809" y="275"/>
                  </a:cubicBezTo>
                  <a:cubicBezTo>
                    <a:pt x="810" y="277"/>
                    <a:pt x="810" y="279"/>
                    <a:pt x="812" y="280"/>
                  </a:cubicBezTo>
                  <a:cubicBezTo>
                    <a:pt x="813" y="280"/>
                    <a:pt x="815" y="280"/>
                    <a:pt x="818" y="278"/>
                  </a:cubicBezTo>
                  <a:cubicBezTo>
                    <a:pt x="828" y="273"/>
                    <a:pt x="830" y="263"/>
                    <a:pt x="832" y="253"/>
                  </a:cubicBezTo>
                  <a:cubicBezTo>
                    <a:pt x="832" y="253"/>
                    <a:pt x="832" y="252"/>
                    <a:pt x="832" y="251"/>
                  </a:cubicBezTo>
                  <a:cubicBezTo>
                    <a:pt x="833" y="251"/>
                    <a:pt x="832" y="250"/>
                    <a:pt x="832" y="249"/>
                  </a:cubicBezTo>
                  <a:cubicBezTo>
                    <a:pt x="832" y="249"/>
                    <a:pt x="832" y="249"/>
                    <a:pt x="832" y="249"/>
                  </a:cubicBezTo>
                  <a:cubicBezTo>
                    <a:pt x="831" y="248"/>
                    <a:pt x="831" y="247"/>
                    <a:pt x="831" y="246"/>
                  </a:cubicBezTo>
                  <a:cubicBezTo>
                    <a:pt x="829" y="243"/>
                    <a:pt x="828" y="241"/>
                    <a:pt x="827" y="238"/>
                  </a:cubicBezTo>
                  <a:cubicBezTo>
                    <a:pt x="819" y="225"/>
                    <a:pt x="822" y="212"/>
                    <a:pt x="824" y="201"/>
                  </a:cubicBezTo>
                  <a:cubicBezTo>
                    <a:pt x="825" y="200"/>
                    <a:pt x="825" y="198"/>
                    <a:pt x="824" y="197"/>
                  </a:cubicBezTo>
                  <a:cubicBezTo>
                    <a:pt x="824" y="196"/>
                    <a:pt x="824" y="195"/>
                    <a:pt x="824" y="195"/>
                  </a:cubicBezTo>
                  <a:cubicBezTo>
                    <a:pt x="824" y="195"/>
                    <a:pt x="824" y="195"/>
                    <a:pt x="824" y="194"/>
                  </a:cubicBezTo>
                  <a:cubicBezTo>
                    <a:pt x="824" y="194"/>
                    <a:pt x="824" y="193"/>
                    <a:pt x="824" y="192"/>
                  </a:cubicBezTo>
                  <a:cubicBezTo>
                    <a:pt x="827" y="187"/>
                    <a:pt x="829" y="184"/>
                    <a:pt x="831" y="181"/>
                  </a:cubicBezTo>
                  <a:cubicBezTo>
                    <a:pt x="832" y="180"/>
                    <a:pt x="833" y="179"/>
                    <a:pt x="834" y="178"/>
                  </a:cubicBezTo>
                  <a:cubicBezTo>
                    <a:pt x="835" y="177"/>
                    <a:pt x="835" y="176"/>
                    <a:pt x="836" y="176"/>
                  </a:cubicBezTo>
                  <a:cubicBezTo>
                    <a:pt x="836" y="175"/>
                    <a:pt x="837" y="174"/>
                    <a:pt x="838" y="173"/>
                  </a:cubicBezTo>
                  <a:cubicBezTo>
                    <a:pt x="838" y="173"/>
                    <a:pt x="838" y="172"/>
                    <a:pt x="839" y="172"/>
                  </a:cubicBezTo>
                  <a:cubicBezTo>
                    <a:pt x="840" y="171"/>
                    <a:pt x="840" y="171"/>
                    <a:pt x="840" y="171"/>
                  </a:cubicBezTo>
                  <a:cubicBezTo>
                    <a:pt x="842" y="172"/>
                    <a:pt x="842" y="172"/>
                    <a:pt x="842" y="172"/>
                  </a:cubicBezTo>
                  <a:cubicBezTo>
                    <a:pt x="843" y="170"/>
                    <a:pt x="845" y="168"/>
                    <a:pt x="848" y="167"/>
                  </a:cubicBezTo>
                  <a:cubicBezTo>
                    <a:pt x="846" y="166"/>
                    <a:pt x="845" y="165"/>
                    <a:pt x="845" y="163"/>
                  </a:cubicBezTo>
                  <a:cubicBezTo>
                    <a:pt x="845" y="161"/>
                    <a:pt x="847" y="159"/>
                    <a:pt x="849" y="158"/>
                  </a:cubicBezTo>
                  <a:cubicBezTo>
                    <a:pt x="855" y="154"/>
                    <a:pt x="862" y="156"/>
                    <a:pt x="867" y="158"/>
                  </a:cubicBezTo>
                  <a:cubicBezTo>
                    <a:pt x="867" y="158"/>
                    <a:pt x="867" y="158"/>
                    <a:pt x="867" y="158"/>
                  </a:cubicBezTo>
                  <a:cubicBezTo>
                    <a:pt x="873" y="159"/>
                    <a:pt x="879" y="162"/>
                    <a:pt x="886" y="166"/>
                  </a:cubicBezTo>
                  <a:cubicBezTo>
                    <a:pt x="889" y="168"/>
                    <a:pt x="890" y="169"/>
                    <a:pt x="891" y="171"/>
                  </a:cubicBezTo>
                  <a:cubicBezTo>
                    <a:pt x="891" y="173"/>
                    <a:pt x="890" y="174"/>
                    <a:pt x="888" y="176"/>
                  </a:cubicBezTo>
                  <a:cubicBezTo>
                    <a:pt x="895" y="182"/>
                    <a:pt x="892" y="191"/>
                    <a:pt x="891" y="194"/>
                  </a:cubicBezTo>
                  <a:cubicBezTo>
                    <a:pt x="891" y="195"/>
                    <a:pt x="890" y="196"/>
                    <a:pt x="890" y="197"/>
                  </a:cubicBezTo>
                  <a:cubicBezTo>
                    <a:pt x="889" y="201"/>
                    <a:pt x="888" y="206"/>
                    <a:pt x="883" y="209"/>
                  </a:cubicBezTo>
                  <a:cubicBezTo>
                    <a:pt x="883" y="210"/>
                    <a:pt x="883" y="212"/>
                    <a:pt x="883" y="213"/>
                  </a:cubicBezTo>
                  <a:cubicBezTo>
                    <a:pt x="883" y="213"/>
                    <a:pt x="883" y="213"/>
                    <a:pt x="883" y="213"/>
                  </a:cubicBezTo>
                  <a:cubicBezTo>
                    <a:pt x="884" y="212"/>
                    <a:pt x="885" y="211"/>
                    <a:pt x="886" y="210"/>
                  </a:cubicBezTo>
                  <a:cubicBezTo>
                    <a:pt x="887" y="209"/>
                    <a:pt x="889" y="207"/>
                    <a:pt x="891" y="205"/>
                  </a:cubicBezTo>
                  <a:cubicBezTo>
                    <a:pt x="891" y="205"/>
                    <a:pt x="891" y="204"/>
                    <a:pt x="892" y="204"/>
                  </a:cubicBezTo>
                  <a:cubicBezTo>
                    <a:pt x="894" y="201"/>
                    <a:pt x="897" y="198"/>
                    <a:pt x="900" y="199"/>
                  </a:cubicBezTo>
                  <a:cubicBezTo>
                    <a:pt x="904" y="199"/>
                    <a:pt x="908" y="204"/>
                    <a:pt x="909" y="207"/>
                  </a:cubicBezTo>
                  <a:cubicBezTo>
                    <a:pt x="912" y="214"/>
                    <a:pt x="914" y="222"/>
                    <a:pt x="916" y="230"/>
                  </a:cubicBezTo>
                  <a:cubicBezTo>
                    <a:pt x="917" y="234"/>
                    <a:pt x="916" y="239"/>
                    <a:pt x="915" y="243"/>
                  </a:cubicBezTo>
                  <a:cubicBezTo>
                    <a:pt x="915" y="244"/>
                    <a:pt x="915" y="244"/>
                    <a:pt x="915" y="244"/>
                  </a:cubicBezTo>
                  <a:cubicBezTo>
                    <a:pt x="915" y="246"/>
                    <a:pt x="913" y="247"/>
                    <a:pt x="910" y="247"/>
                  </a:cubicBezTo>
                  <a:cubicBezTo>
                    <a:pt x="910" y="247"/>
                    <a:pt x="909" y="247"/>
                    <a:pt x="908" y="248"/>
                  </a:cubicBezTo>
                  <a:cubicBezTo>
                    <a:pt x="908" y="248"/>
                    <a:pt x="908" y="248"/>
                    <a:pt x="908" y="249"/>
                  </a:cubicBezTo>
                  <a:cubicBezTo>
                    <a:pt x="909" y="250"/>
                    <a:pt x="909" y="253"/>
                    <a:pt x="907" y="254"/>
                  </a:cubicBezTo>
                  <a:cubicBezTo>
                    <a:pt x="907" y="255"/>
                    <a:pt x="906" y="256"/>
                    <a:pt x="905" y="256"/>
                  </a:cubicBezTo>
                  <a:cubicBezTo>
                    <a:pt x="905" y="259"/>
                    <a:pt x="906" y="264"/>
                    <a:pt x="900" y="266"/>
                  </a:cubicBezTo>
                  <a:cubicBezTo>
                    <a:pt x="900" y="266"/>
                    <a:pt x="899" y="267"/>
                    <a:pt x="899" y="267"/>
                  </a:cubicBezTo>
                  <a:cubicBezTo>
                    <a:pt x="899" y="268"/>
                    <a:pt x="900" y="268"/>
                    <a:pt x="901" y="269"/>
                  </a:cubicBezTo>
                  <a:cubicBezTo>
                    <a:pt x="901" y="269"/>
                    <a:pt x="901" y="269"/>
                    <a:pt x="901" y="269"/>
                  </a:cubicBezTo>
                  <a:cubicBezTo>
                    <a:pt x="903" y="270"/>
                    <a:pt x="905" y="271"/>
                    <a:pt x="906" y="271"/>
                  </a:cubicBezTo>
                  <a:cubicBezTo>
                    <a:pt x="911" y="270"/>
                    <a:pt x="915" y="272"/>
                    <a:pt x="918" y="275"/>
                  </a:cubicBezTo>
                  <a:cubicBezTo>
                    <a:pt x="919" y="275"/>
                    <a:pt x="921" y="274"/>
                    <a:pt x="922" y="274"/>
                  </a:cubicBezTo>
                  <a:cubicBezTo>
                    <a:pt x="926" y="272"/>
                    <a:pt x="929" y="271"/>
                    <a:pt x="933" y="270"/>
                  </a:cubicBezTo>
                  <a:cubicBezTo>
                    <a:pt x="934" y="269"/>
                    <a:pt x="935" y="269"/>
                    <a:pt x="936" y="267"/>
                  </a:cubicBezTo>
                  <a:cubicBezTo>
                    <a:pt x="943" y="261"/>
                    <a:pt x="950" y="256"/>
                    <a:pt x="960" y="251"/>
                  </a:cubicBezTo>
                  <a:cubicBezTo>
                    <a:pt x="965" y="248"/>
                    <a:pt x="971" y="242"/>
                    <a:pt x="976" y="238"/>
                  </a:cubicBezTo>
                  <a:cubicBezTo>
                    <a:pt x="978" y="236"/>
                    <a:pt x="979" y="234"/>
                    <a:pt x="981" y="232"/>
                  </a:cubicBezTo>
                  <a:cubicBezTo>
                    <a:pt x="983" y="231"/>
                    <a:pt x="984" y="229"/>
                    <a:pt x="985" y="228"/>
                  </a:cubicBezTo>
                  <a:cubicBezTo>
                    <a:pt x="986" y="227"/>
                    <a:pt x="986" y="226"/>
                    <a:pt x="987" y="225"/>
                  </a:cubicBezTo>
                  <a:cubicBezTo>
                    <a:pt x="988" y="224"/>
                    <a:pt x="988" y="224"/>
                    <a:pt x="988" y="224"/>
                  </a:cubicBezTo>
                  <a:cubicBezTo>
                    <a:pt x="988" y="223"/>
                    <a:pt x="987" y="223"/>
                    <a:pt x="986" y="222"/>
                  </a:cubicBezTo>
                  <a:cubicBezTo>
                    <a:pt x="983" y="221"/>
                    <a:pt x="981" y="218"/>
                    <a:pt x="981" y="215"/>
                  </a:cubicBezTo>
                  <a:cubicBezTo>
                    <a:pt x="981" y="213"/>
                    <a:pt x="982" y="208"/>
                    <a:pt x="985" y="207"/>
                  </a:cubicBezTo>
                  <a:cubicBezTo>
                    <a:pt x="993" y="204"/>
                    <a:pt x="1000" y="202"/>
                    <a:pt x="1007" y="201"/>
                  </a:cubicBezTo>
                  <a:cubicBezTo>
                    <a:pt x="1009" y="201"/>
                    <a:pt x="1011" y="202"/>
                    <a:pt x="1012" y="202"/>
                  </a:cubicBezTo>
                  <a:cubicBezTo>
                    <a:pt x="1013" y="203"/>
                    <a:pt x="1014" y="203"/>
                    <a:pt x="1015" y="203"/>
                  </a:cubicBezTo>
                  <a:cubicBezTo>
                    <a:pt x="1015" y="203"/>
                    <a:pt x="1015" y="203"/>
                    <a:pt x="1015" y="203"/>
                  </a:cubicBezTo>
                  <a:cubicBezTo>
                    <a:pt x="1016" y="203"/>
                    <a:pt x="1017" y="203"/>
                    <a:pt x="1018" y="202"/>
                  </a:cubicBezTo>
                  <a:cubicBezTo>
                    <a:pt x="1021" y="202"/>
                    <a:pt x="1024" y="201"/>
                    <a:pt x="1026" y="200"/>
                  </a:cubicBezTo>
                  <a:cubicBezTo>
                    <a:pt x="1028" y="200"/>
                    <a:pt x="1029" y="198"/>
                    <a:pt x="1031" y="197"/>
                  </a:cubicBezTo>
                  <a:cubicBezTo>
                    <a:pt x="1033" y="195"/>
                    <a:pt x="1035" y="193"/>
                    <a:pt x="1036" y="191"/>
                  </a:cubicBezTo>
                  <a:cubicBezTo>
                    <a:pt x="1037" y="191"/>
                    <a:pt x="1037" y="190"/>
                    <a:pt x="1038" y="190"/>
                  </a:cubicBezTo>
                  <a:cubicBezTo>
                    <a:pt x="1037" y="188"/>
                    <a:pt x="1036" y="185"/>
                    <a:pt x="1038" y="182"/>
                  </a:cubicBezTo>
                  <a:cubicBezTo>
                    <a:pt x="1036" y="181"/>
                    <a:pt x="1034" y="181"/>
                    <a:pt x="1033" y="179"/>
                  </a:cubicBezTo>
                  <a:cubicBezTo>
                    <a:pt x="1033" y="178"/>
                    <a:pt x="1032" y="176"/>
                    <a:pt x="1033" y="175"/>
                  </a:cubicBezTo>
                  <a:cubicBezTo>
                    <a:pt x="1034" y="171"/>
                    <a:pt x="1036" y="169"/>
                    <a:pt x="1038" y="166"/>
                  </a:cubicBezTo>
                  <a:cubicBezTo>
                    <a:pt x="1040" y="164"/>
                    <a:pt x="1042" y="161"/>
                    <a:pt x="1044" y="158"/>
                  </a:cubicBezTo>
                  <a:cubicBezTo>
                    <a:pt x="1047" y="154"/>
                    <a:pt x="1050" y="150"/>
                    <a:pt x="1053" y="147"/>
                  </a:cubicBezTo>
                  <a:cubicBezTo>
                    <a:pt x="1057" y="141"/>
                    <a:pt x="1062" y="138"/>
                    <a:pt x="1068" y="138"/>
                  </a:cubicBezTo>
                  <a:cubicBezTo>
                    <a:pt x="1075" y="139"/>
                    <a:pt x="1081" y="137"/>
                    <a:pt x="1088" y="135"/>
                  </a:cubicBezTo>
                  <a:cubicBezTo>
                    <a:pt x="1090" y="134"/>
                    <a:pt x="1093" y="134"/>
                    <a:pt x="1095" y="133"/>
                  </a:cubicBezTo>
                  <a:cubicBezTo>
                    <a:pt x="1101" y="131"/>
                    <a:pt x="1108" y="129"/>
                    <a:pt x="1114" y="128"/>
                  </a:cubicBezTo>
                  <a:cubicBezTo>
                    <a:pt x="1116" y="127"/>
                    <a:pt x="1119" y="126"/>
                    <a:pt x="1122" y="125"/>
                  </a:cubicBezTo>
                  <a:cubicBezTo>
                    <a:pt x="1124" y="124"/>
                    <a:pt x="1125" y="124"/>
                    <a:pt x="1125" y="122"/>
                  </a:cubicBezTo>
                  <a:cubicBezTo>
                    <a:pt x="1125" y="116"/>
                    <a:pt x="1129" y="116"/>
                    <a:pt x="1132" y="115"/>
                  </a:cubicBezTo>
                  <a:cubicBezTo>
                    <a:pt x="1133" y="115"/>
                    <a:pt x="1134" y="115"/>
                    <a:pt x="1134" y="114"/>
                  </a:cubicBezTo>
                  <a:cubicBezTo>
                    <a:pt x="1135" y="114"/>
                    <a:pt x="1135" y="114"/>
                    <a:pt x="1136" y="114"/>
                  </a:cubicBezTo>
                  <a:cubicBezTo>
                    <a:pt x="1142" y="95"/>
                    <a:pt x="1142" y="95"/>
                    <a:pt x="1142" y="95"/>
                  </a:cubicBezTo>
                  <a:cubicBezTo>
                    <a:pt x="1138" y="90"/>
                    <a:pt x="1138" y="87"/>
                    <a:pt x="1141" y="80"/>
                  </a:cubicBezTo>
                  <a:cubicBezTo>
                    <a:pt x="1142" y="79"/>
                    <a:pt x="1142" y="78"/>
                    <a:pt x="1142" y="77"/>
                  </a:cubicBezTo>
                  <a:cubicBezTo>
                    <a:pt x="1141" y="69"/>
                    <a:pt x="1144" y="62"/>
                    <a:pt x="1147" y="55"/>
                  </a:cubicBezTo>
                  <a:cubicBezTo>
                    <a:pt x="1148" y="52"/>
                    <a:pt x="1150" y="49"/>
                    <a:pt x="1150" y="46"/>
                  </a:cubicBezTo>
                  <a:cubicBezTo>
                    <a:pt x="1151" y="44"/>
                    <a:pt x="1154" y="43"/>
                    <a:pt x="1156" y="43"/>
                  </a:cubicBezTo>
                  <a:cubicBezTo>
                    <a:pt x="1158" y="43"/>
                    <a:pt x="1160" y="45"/>
                    <a:pt x="1160" y="46"/>
                  </a:cubicBezTo>
                  <a:cubicBezTo>
                    <a:pt x="1161" y="46"/>
                    <a:pt x="1161" y="47"/>
                    <a:pt x="1161" y="48"/>
                  </a:cubicBezTo>
                  <a:cubicBezTo>
                    <a:pt x="1161" y="48"/>
                    <a:pt x="1161" y="48"/>
                    <a:pt x="1161" y="48"/>
                  </a:cubicBezTo>
                  <a:cubicBezTo>
                    <a:pt x="1163" y="46"/>
                    <a:pt x="1165" y="45"/>
                    <a:pt x="1166" y="43"/>
                  </a:cubicBezTo>
                  <a:cubicBezTo>
                    <a:pt x="1170" y="39"/>
                    <a:pt x="1174" y="40"/>
                    <a:pt x="1177" y="41"/>
                  </a:cubicBezTo>
                  <a:cubicBezTo>
                    <a:pt x="1184" y="44"/>
                    <a:pt x="1188" y="49"/>
                    <a:pt x="1190" y="56"/>
                  </a:cubicBezTo>
                  <a:cubicBezTo>
                    <a:pt x="1191" y="62"/>
                    <a:pt x="1193" y="68"/>
                    <a:pt x="1195" y="74"/>
                  </a:cubicBezTo>
                  <a:cubicBezTo>
                    <a:pt x="1195" y="77"/>
                    <a:pt x="1196" y="80"/>
                    <a:pt x="1197" y="82"/>
                  </a:cubicBezTo>
                  <a:cubicBezTo>
                    <a:pt x="1198" y="85"/>
                    <a:pt x="1199" y="85"/>
                    <a:pt x="1201" y="85"/>
                  </a:cubicBezTo>
                  <a:cubicBezTo>
                    <a:pt x="1203" y="85"/>
                    <a:pt x="1206" y="86"/>
                    <a:pt x="1207" y="87"/>
                  </a:cubicBezTo>
                  <a:cubicBezTo>
                    <a:pt x="1209" y="89"/>
                    <a:pt x="1208" y="91"/>
                    <a:pt x="1208" y="94"/>
                  </a:cubicBezTo>
                  <a:cubicBezTo>
                    <a:pt x="1208" y="94"/>
                    <a:pt x="1208" y="94"/>
                    <a:pt x="1208" y="94"/>
                  </a:cubicBezTo>
                  <a:cubicBezTo>
                    <a:pt x="1208" y="95"/>
                    <a:pt x="1208" y="95"/>
                    <a:pt x="1208" y="95"/>
                  </a:cubicBezTo>
                  <a:cubicBezTo>
                    <a:pt x="1208" y="95"/>
                    <a:pt x="1208" y="95"/>
                    <a:pt x="1209" y="95"/>
                  </a:cubicBezTo>
                  <a:cubicBezTo>
                    <a:pt x="1210" y="95"/>
                    <a:pt x="1210" y="95"/>
                    <a:pt x="1210" y="95"/>
                  </a:cubicBezTo>
                  <a:cubicBezTo>
                    <a:pt x="1212" y="94"/>
                    <a:pt x="1215" y="96"/>
                    <a:pt x="1217" y="97"/>
                  </a:cubicBezTo>
                  <a:cubicBezTo>
                    <a:pt x="1219" y="99"/>
                    <a:pt x="1220" y="101"/>
                    <a:pt x="1221" y="103"/>
                  </a:cubicBezTo>
                  <a:cubicBezTo>
                    <a:pt x="1222" y="104"/>
                    <a:pt x="1222" y="105"/>
                    <a:pt x="1223" y="106"/>
                  </a:cubicBezTo>
                  <a:cubicBezTo>
                    <a:pt x="1224" y="108"/>
                    <a:pt x="1224" y="108"/>
                    <a:pt x="1224" y="108"/>
                  </a:cubicBezTo>
                  <a:cubicBezTo>
                    <a:pt x="1223" y="109"/>
                    <a:pt x="1223" y="109"/>
                    <a:pt x="1223" y="109"/>
                  </a:cubicBezTo>
                  <a:cubicBezTo>
                    <a:pt x="1221" y="111"/>
                    <a:pt x="1220" y="112"/>
                    <a:pt x="1218" y="113"/>
                  </a:cubicBezTo>
                  <a:cubicBezTo>
                    <a:pt x="1213" y="118"/>
                    <a:pt x="1207" y="124"/>
                    <a:pt x="1202" y="129"/>
                  </a:cubicBezTo>
                  <a:cubicBezTo>
                    <a:pt x="1202" y="129"/>
                    <a:pt x="1201" y="130"/>
                    <a:pt x="1201" y="131"/>
                  </a:cubicBezTo>
                  <a:cubicBezTo>
                    <a:pt x="1201" y="132"/>
                    <a:pt x="1200" y="135"/>
                    <a:pt x="1198" y="135"/>
                  </a:cubicBezTo>
                  <a:cubicBezTo>
                    <a:pt x="1197" y="135"/>
                    <a:pt x="1196" y="135"/>
                    <a:pt x="1195" y="135"/>
                  </a:cubicBezTo>
                  <a:cubicBezTo>
                    <a:pt x="1191" y="144"/>
                    <a:pt x="1191" y="144"/>
                    <a:pt x="1191" y="144"/>
                  </a:cubicBezTo>
                  <a:cubicBezTo>
                    <a:pt x="1189" y="144"/>
                    <a:pt x="1189" y="144"/>
                    <a:pt x="1189" y="144"/>
                  </a:cubicBezTo>
                  <a:cubicBezTo>
                    <a:pt x="1185" y="143"/>
                    <a:pt x="1183" y="145"/>
                    <a:pt x="1180" y="149"/>
                  </a:cubicBezTo>
                  <a:cubicBezTo>
                    <a:pt x="1180" y="149"/>
                    <a:pt x="1180" y="150"/>
                    <a:pt x="1180" y="150"/>
                  </a:cubicBezTo>
                  <a:cubicBezTo>
                    <a:pt x="1178" y="152"/>
                    <a:pt x="1174" y="158"/>
                    <a:pt x="1167" y="156"/>
                  </a:cubicBezTo>
                  <a:cubicBezTo>
                    <a:pt x="1166" y="156"/>
                    <a:pt x="1165" y="156"/>
                    <a:pt x="1165" y="156"/>
                  </a:cubicBezTo>
                  <a:cubicBezTo>
                    <a:pt x="1165" y="156"/>
                    <a:pt x="1165" y="157"/>
                    <a:pt x="1165" y="159"/>
                  </a:cubicBezTo>
                  <a:cubicBezTo>
                    <a:pt x="1165" y="162"/>
                    <a:pt x="1165" y="166"/>
                    <a:pt x="1164" y="169"/>
                  </a:cubicBezTo>
                  <a:cubicBezTo>
                    <a:pt x="1164" y="171"/>
                    <a:pt x="1163" y="172"/>
                    <a:pt x="1163" y="174"/>
                  </a:cubicBezTo>
                  <a:cubicBezTo>
                    <a:pt x="1163" y="175"/>
                    <a:pt x="1162" y="177"/>
                    <a:pt x="1162" y="178"/>
                  </a:cubicBezTo>
                  <a:cubicBezTo>
                    <a:pt x="1161" y="182"/>
                    <a:pt x="1160" y="186"/>
                    <a:pt x="1163" y="189"/>
                  </a:cubicBezTo>
                  <a:cubicBezTo>
                    <a:pt x="1164" y="191"/>
                    <a:pt x="1163" y="193"/>
                    <a:pt x="1163" y="195"/>
                  </a:cubicBezTo>
                  <a:cubicBezTo>
                    <a:pt x="1163" y="196"/>
                    <a:pt x="1162" y="197"/>
                    <a:pt x="1162" y="197"/>
                  </a:cubicBezTo>
                  <a:cubicBezTo>
                    <a:pt x="1162" y="198"/>
                    <a:pt x="1162" y="199"/>
                    <a:pt x="1163" y="200"/>
                  </a:cubicBezTo>
                  <a:cubicBezTo>
                    <a:pt x="1168" y="200"/>
                    <a:pt x="1171" y="205"/>
                    <a:pt x="1172" y="208"/>
                  </a:cubicBezTo>
                  <a:cubicBezTo>
                    <a:pt x="1173" y="210"/>
                    <a:pt x="1174" y="211"/>
                    <a:pt x="1175" y="211"/>
                  </a:cubicBezTo>
                  <a:cubicBezTo>
                    <a:pt x="1176" y="211"/>
                    <a:pt x="1177" y="211"/>
                    <a:pt x="1177" y="210"/>
                  </a:cubicBezTo>
                  <a:cubicBezTo>
                    <a:pt x="1178" y="210"/>
                    <a:pt x="1178" y="210"/>
                    <a:pt x="1178" y="209"/>
                  </a:cubicBezTo>
                  <a:cubicBezTo>
                    <a:pt x="1178" y="209"/>
                    <a:pt x="1178" y="208"/>
                    <a:pt x="1177" y="208"/>
                  </a:cubicBezTo>
                  <a:cubicBezTo>
                    <a:pt x="1176" y="207"/>
                    <a:pt x="1175" y="207"/>
                    <a:pt x="1175" y="206"/>
                  </a:cubicBezTo>
                  <a:cubicBezTo>
                    <a:pt x="1174" y="206"/>
                    <a:pt x="1174" y="206"/>
                    <a:pt x="1173" y="205"/>
                  </a:cubicBezTo>
                  <a:cubicBezTo>
                    <a:pt x="1171" y="204"/>
                    <a:pt x="1171" y="204"/>
                    <a:pt x="1171" y="204"/>
                  </a:cubicBezTo>
                  <a:cubicBezTo>
                    <a:pt x="1173" y="202"/>
                    <a:pt x="1173" y="202"/>
                    <a:pt x="1173" y="202"/>
                  </a:cubicBezTo>
                  <a:cubicBezTo>
                    <a:pt x="1173" y="202"/>
                    <a:pt x="1173" y="202"/>
                    <a:pt x="1174" y="202"/>
                  </a:cubicBezTo>
                  <a:cubicBezTo>
                    <a:pt x="1174" y="200"/>
                    <a:pt x="1175" y="199"/>
                    <a:pt x="1177" y="199"/>
                  </a:cubicBezTo>
                  <a:cubicBezTo>
                    <a:pt x="1179" y="199"/>
                    <a:pt x="1182" y="200"/>
                    <a:pt x="1183" y="202"/>
                  </a:cubicBezTo>
                  <a:cubicBezTo>
                    <a:pt x="1185" y="204"/>
                    <a:pt x="1186" y="207"/>
                    <a:pt x="1187" y="209"/>
                  </a:cubicBezTo>
                  <a:cubicBezTo>
                    <a:pt x="1188" y="210"/>
                    <a:pt x="1188" y="211"/>
                    <a:pt x="1188" y="212"/>
                  </a:cubicBezTo>
                  <a:cubicBezTo>
                    <a:pt x="1189" y="213"/>
                    <a:pt x="1189" y="213"/>
                    <a:pt x="1189" y="213"/>
                  </a:cubicBezTo>
                  <a:cubicBezTo>
                    <a:pt x="1188" y="214"/>
                    <a:pt x="1188" y="214"/>
                    <a:pt x="1188" y="214"/>
                  </a:cubicBezTo>
                  <a:cubicBezTo>
                    <a:pt x="1186" y="215"/>
                    <a:pt x="1185" y="216"/>
                    <a:pt x="1183" y="218"/>
                  </a:cubicBezTo>
                  <a:cubicBezTo>
                    <a:pt x="1180" y="220"/>
                    <a:pt x="1177" y="223"/>
                    <a:pt x="1173" y="225"/>
                  </a:cubicBezTo>
                  <a:cubicBezTo>
                    <a:pt x="1171" y="226"/>
                    <a:pt x="1169" y="227"/>
                    <a:pt x="1166" y="227"/>
                  </a:cubicBezTo>
                  <a:cubicBezTo>
                    <a:pt x="1164" y="228"/>
                    <a:pt x="1162" y="228"/>
                    <a:pt x="1160" y="229"/>
                  </a:cubicBezTo>
                  <a:cubicBezTo>
                    <a:pt x="1156" y="232"/>
                    <a:pt x="1152" y="235"/>
                    <a:pt x="1150" y="238"/>
                  </a:cubicBezTo>
                  <a:cubicBezTo>
                    <a:pt x="1142" y="251"/>
                    <a:pt x="1133" y="260"/>
                    <a:pt x="1120" y="266"/>
                  </a:cubicBezTo>
                  <a:cubicBezTo>
                    <a:pt x="1118" y="266"/>
                    <a:pt x="1116" y="267"/>
                    <a:pt x="1114" y="268"/>
                  </a:cubicBezTo>
                  <a:cubicBezTo>
                    <a:pt x="1114" y="268"/>
                    <a:pt x="1114" y="268"/>
                    <a:pt x="1114" y="268"/>
                  </a:cubicBezTo>
                  <a:cubicBezTo>
                    <a:pt x="1113" y="269"/>
                    <a:pt x="1113" y="270"/>
                    <a:pt x="1113" y="271"/>
                  </a:cubicBezTo>
                  <a:cubicBezTo>
                    <a:pt x="1112" y="273"/>
                    <a:pt x="1112" y="276"/>
                    <a:pt x="1112" y="277"/>
                  </a:cubicBezTo>
                  <a:cubicBezTo>
                    <a:pt x="1115" y="288"/>
                    <a:pt x="1111" y="297"/>
                    <a:pt x="1107" y="306"/>
                  </a:cubicBezTo>
                  <a:cubicBezTo>
                    <a:pt x="1106" y="308"/>
                    <a:pt x="1105" y="310"/>
                    <a:pt x="1104" y="312"/>
                  </a:cubicBezTo>
                  <a:cubicBezTo>
                    <a:pt x="1104" y="313"/>
                    <a:pt x="1103" y="314"/>
                    <a:pt x="1103" y="315"/>
                  </a:cubicBezTo>
                  <a:cubicBezTo>
                    <a:pt x="1100" y="322"/>
                    <a:pt x="1098" y="327"/>
                    <a:pt x="1101" y="334"/>
                  </a:cubicBezTo>
                  <a:cubicBezTo>
                    <a:pt x="1102" y="336"/>
                    <a:pt x="1102" y="338"/>
                    <a:pt x="1101" y="341"/>
                  </a:cubicBezTo>
                  <a:cubicBezTo>
                    <a:pt x="1099" y="345"/>
                    <a:pt x="1098" y="349"/>
                    <a:pt x="1096" y="352"/>
                  </a:cubicBezTo>
                  <a:cubicBezTo>
                    <a:pt x="1095" y="354"/>
                    <a:pt x="1095" y="356"/>
                    <a:pt x="1094" y="358"/>
                  </a:cubicBezTo>
                  <a:cubicBezTo>
                    <a:pt x="1094" y="358"/>
                    <a:pt x="1094" y="359"/>
                    <a:pt x="1093" y="360"/>
                  </a:cubicBezTo>
                  <a:cubicBezTo>
                    <a:pt x="1093" y="362"/>
                    <a:pt x="1093" y="363"/>
                    <a:pt x="1093" y="365"/>
                  </a:cubicBezTo>
                  <a:cubicBezTo>
                    <a:pt x="1092" y="369"/>
                    <a:pt x="1092" y="372"/>
                    <a:pt x="1089" y="375"/>
                  </a:cubicBezTo>
                  <a:cubicBezTo>
                    <a:pt x="1087" y="379"/>
                    <a:pt x="1088" y="380"/>
                    <a:pt x="1090" y="383"/>
                  </a:cubicBezTo>
                  <a:cubicBezTo>
                    <a:pt x="1090" y="384"/>
                    <a:pt x="1091" y="385"/>
                    <a:pt x="1091" y="386"/>
                  </a:cubicBezTo>
                  <a:cubicBezTo>
                    <a:pt x="1092" y="387"/>
                    <a:pt x="1093" y="389"/>
                    <a:pt x="1094" y="390"/>
                  </a:cubicBezTo>
                  <a:cubicBezTo>
                    <a:pt x="1095" y="392"/>
                    <a:pt x="1096" y="394"/>
                    <a:pt x="1097" y="396"/>
                  </a:cubicBezTo>
                  <a:cubicBezTo>
                    <a:pt x="1098" y="397"/>
                    <a:pt x="1098" y="398"/>
                    <a:pt x="1099" y="399"/>
                  </a:cubicBezTo>
                  <a:cubicBezTo>
                    <a:pt x="1101" y="402"/>
                    <a:pt x="1103" y="406"/>
                    <a:pt x="1106" y="409"/>
                  </a:cubicBezTo>
                  <a:cubicBezTo>
                    <a:pt x="1110" y="414"/>
                    <a:pt x="1113" y="424"/>
                    <a:pt x="1109" y="430"/>
                  </a:cubicBezTo>
                  <a:cubicBezTo>
                    <a:pt x="1109" y="431"/>
                    <a:pt x="1107" y="433"/>
                    <a:pt x="1106" y="433"/>
                  </a:cubicBezTo>
                  <a:cubicBezTo>
                    <a:pt x="1099" y="436"/>
                    <a:pt x="1095" y="440"/>
                    <a:pt x="1093" y="446"/>
                  </a:cubicBezTo>
                  <a:cubicBezTo>
                    <a:pt x="1091" y="451"/>
                    <a:pt x="1088" y="453"/>
                    <a:pt x="1083" y="454"/>
                  </a:cubicBezTo>
                  <a:cubicBezTo>
                    <a:pt x="1071" y="457"/>
                    <a:pt x="1064" y="463"/>
                    <a:pt x="1063" y="472"/>
                  </a:cubicBezTo>
                  <a:cubicBezTo>
                    <a:pt x="1062" y="480"/>
                    <a:pt x="1057" y="483"/>
                    <a:pt x="1050" y="483"/>
                  </a:cubicBezTo>
                  <a:cubicBezTo>
                    <a:pt x="1047" y="483"/>
                    <a:pt x="1046" y="484"/>
                    <a:pt x="1044" y="487"/>
                  </a:cubicBezTo>
                  <a:cubicBezTo>
                    <a:pt x="1044" y="487"/>
                    <a:pt x="1044" y="487"/>
                    <a:pt x="1044" y="487"/>
                  </a:cubicBezTo>
                  <a:cubicBezTo>
                    <a:pt x="1039" y="493"/>
                    <a:pt x="1035" y="498"/>
                    <a:pt x="1036" y="505"/>
                  </a:cubicBezTo>
                  <a:cubicBezTo>
                    <a:pt x="1036" y="509"/>
                    <a:pt x="1032" y="513"/>
                    <a:pt x="1029" y="514"/>
                  </a:cubicBezTo>
                  <a:cubicBezTo>
                    <a:pt x="1028" y="514"/>
                    <a:pt x="1028" y="515"/>
                    <a:pt x="1027" y="516"/>
                  </a:cubicBezTo>
                  <a:cubicBezTo>
                    <a:pt x="1027" y="517"/>
                    <a:pt x="1026" y="517"/>
                    <a:pt x="1026" y="518"/>
                  </a:cubicBezTo>
                  <a:cubicBezTo>
                    <a:pt x="1024" y="520"/>
                    <a:pt x="1023" y="521"/>
                    <a:pt x="1021" y="523"/>
                  </a:cubicBezTo>
                  <a:cubicBezTo>
                    <a:pt x="1019" y="525"/>
                    <a:pt x="1017" y="527"/>
                    <a:pt x="1016" y="529"/>
                  </a:cubicBezTo>
                  <a:cubicBezTo>
                    <a:pt x="1015" y="531"/>
                    <a:pt x="1013" y="532"/>
                    <a:pt x="1012" y="532"/>
                  </a:cubicBezTo>
                  <a:cubicBezTo>
                    <a:pt x="1010" y="534"/>
                    <a:pt x="1009" y="534"/>
                    <a:pt x="1010" y="536"/>
                  </a:cubicBezTo>
                  <a:cubicBezTo>
                    <a:pt x="1010" y="538"/>
                    <a:pt x="1008" y="540"/>
                    <a:pt x="1005" y="541"/>
                  </a:cubicBezTo>
                  <a:cubicBezTo>
                    <a:pt x="1005" y="542"/>
                    <a:pt x="1004" y="542"/>
                    <a:pt x="1004" y="542"/>
                  </a:cubicBezTo>
                  <a:cubicBezTo>
                    <a:pt x="1004" y="542"/>
                    <a:pt x="1004" y="542"/>
                    <a:pt x="1004" y="542"/>
                  </a:cubicBezTo>
                  <a:cubicBezTo>
                    <a:pt x="1001" y="544"/>
                    <a:pt x="1000" y="544"/>
                    <a:pt x="1001" y="546"/>
                  </a:cubicBezTo>
                  <a:cubicBezTo>
                    <a:pt x="1001" y="548"/>
                    <a:pt x="1001" y="549"/>
                    <a:pt x="1000" y="550"/>
                  </a:cubicBezTo>
                  <a:cubicBezTo>
                    <a:pt x="995" y="557"/>
                    <a:pt x="994" y="565"/>
                    <a:pt x="993" y="573"/>
                  </a:cubicBezTo>
                  <a:cubicBezTo>
                    <a:pt x="993" y="575"/>
                    <a:pt x="992" y="578"/>
                    <a:pt x="992" y="580"/>
                  </a:cubicBezTo>
                  <a:cubicBezTo>
                    <a:pt x="991" y="588"/>
                    <a:pt x="995" y="596"/>
                    <a:pt x="998" y="604"/>
                  </a:cubicBezTo>
                  <a:cubicBezTo>
                    <a:pt x="999" y="605"/>
                    <a:pt x="999" y="606"/>
                    <a:pt x="1000" y="607"/>
                  </a:cubicBezTo>
                  <a:cubicBezTo>
                    <a:pt x="1005" y="619"/>
                    <a:pt x="1011" y="631"/>
                    <a:pt x="1023" y="641"/>
                  </a:cubicBezTo>
                  <a:cubicBezTo>
                    <a:pt x="1025" y="642"/>
                    <a:pt x="1026" y="646"/>
                    <a:pt x="1025" y="648"/>
                  </a:cubicBezTo>
                  <a:cubicBezTo>
                    <a:pt x="1024" y="653"/>
                    <a:pt x="1025" y="658"/>
                    <a:pt x="1029" y="661"/>
                  </a:cubicBezTo>
                  <a:cubicBezTo>
                    <a:pt x="1030" y="662"/>
                    <a:pt x="1032" y="663"/>
                    <a:pt x="1033" y="665"/>
                  </a:cubicBezTo>
                  <a:cubicBezTo>
                    <a:pt x="1034" y="667"/>
                    <a:pt x="1035" y="668"/>
                    <a:pt x="1035" y="670"/>
                  </a:cubicBezTo>
                  <a:cubicBezTo>
                    <a:pt x="1042" y="682"/>
                    <a:pt x="1048" y="694"/>
                    <a:pt x="1048" y="709"/>
                  </a:cubicBezTo>
                  <a:cubicBezTo>
                    <a:pt x="1048" y="712"/>
                    <a:pt x="1048" y="714"/>
                    <a:pt x="1048" y="717"/>
                  </a:cubicBezTo>
                  <a:cubicBezTo>
                    <a:pt x="1049" y="722"/>
                    <a:pt x="1049" y="727"/>
                    <a:pt x="1048" y="732"/>
                  </a:cubicBezTo>
                  <a:cubicBezTo>
                    <a:pt x="1046" y="741"/>
                    <a:pt x="1043" y="744"/>
                    <a:pt x="1034" y="745"/>
                  </a:cubicBezTo>
                  <a:cubicBezTo>
                    <a:pt x="1032" y="745"/>
                    <a:pt x="1031" y="746"/>
                    <a:pt x="1029" y="746"/>
                  </a:cubicBezTo>
                  <a:cubicBezTo>
                    <a:pt x="1026" y="748"/>
                    <a:pt x="1024" y="748"/>
                    <a:pt x="1022" y="747"/>
                  </a:cubicBezTo>
                  <a:cubicBezTo>
                    <a:pt x="1020" y="746"/>
                    <a:pt x="1019" y="744"/>
                    <a:pt x="1018" y="741"/>
                  </a:cubicBezTo>
                  <a:cubicBezTo>
                    <a:pt x="1018" y="736"/>
                    <a:pt x="1015" y="732"/>
                    <a:pt x="1012" y="730"/>
                  </a:cubicBezTo>
                  <a:cubicBezTo>
                    <a:pt x="1012" y="730"/>
                    <a:pt x="1011" y="729"/>
                    <a:pt x="1010" y="729"/>
                  </a:cubicBezTo>
                  <a:cubicBezTo>
                    <a:pt x="1005" y="730"/>
                    <a:pt x="1002" y="727"/>
                    <a:pt x="1001" y="725"/>
                  </a:cubicBezTo>
                  <a:cubicBezTo>
                    <a:pt x="1000" y="725"/>
                    <a:pt x="1000" y="724"/>
                    <a:pt x="1000" y="724"/>
                  </a:cubicBezTo>
                  <a:cubicBezTo>
                    <a:pt x="999" y="723"/>
                    <a:pt x="998" y="722"/>
                    <a:pt x="998" y="721"/>
                  </a:cubicBezTo>
                  <a:cubicBezTo>
                    <a:pt x="998" y="721"/>
                    <a:pt x="998" y="721"/>
                    <a:pt x="998" y="721"/>
                  </a:cubicBezTo>
                  <a:cubicBezTo>
                    <a:pt x="997" y="718"/>
                    <a:pt x="996" y="716"/>
                    <a:pt x="995" y="713"/>
                  </a:cubicBezTo>
                  <a:cubicBezTo>
                    <a:pt x="995" y="712"/>
                    <a:pt x="995" y="712"/>
                    <a:pt x="995" y="712"/>
                  </a:cubicBezTo>
                  <a:cubicBezTo>
                    <a:pt x="993" y="713"/>
                    <a:pt x="992" y="714"/>
                    <a:pt x="990" y="713"/>
                  </a:cubicBezTo>
                  <a:cubicBezTo>
                    <a:pt x="987" y="713"/>
                    <a:pt x="986" y="710"/>
                    <a:pt x="985" y="708"/>
                  </a:cubicBezTo>
                  <a:cubicBezTo>
                    <a:pt x="981" y="697"/>
                    <a:pt x="976" y="691"/>
                    <a:pt x="969" y="686"/>
                  </a:cubicBezTo>
                  <a:cubicBezTo>
                    <a:pt x="968" y="685"/>
                    <a:pt x="968" y="685"/>
                    <a:pt x="968" y="685"/>
                  </a:cubicBezTo>
                  <a:cubicBezTo>
                    <a:pt x="970" y="681"/>
                    <a:pt x="970" y="681"/>
                    <a:pt x="970" y="681"/>
                  </a:cubicBezTo>
                  <a:cubicBezTo>
                    <a:pt x="966" y="677"/>
                    <a:pt x="963" y="669"/>
                    <a:pt x="964" y="664"/>
                  </a:cubicBezTo>
                  <a:cubicBezTo>
                    <a:pt x="964" y="658"/>
                    <a:pt x="965" y="653"/>
                    <a:pt x="965" y="649"/>
                  </a:cubicBezTo>
                  <a:cubicBezTo>
                    <a:pt x="966" y="643"/>
                    <a:pt x="961" y="639"/>
                    <a:pt x="956" y="637"/>
                  </a:cubicBezTo>
                  <a:cubicBezTo>
                    <a:pt x="951" y="636"/>
                    <a:pt x="947" y="632"/>
                    <a:pt x="943" y="627"/>
                  </a:cubicBezTo>
                  <a:cubicBezTo>
                    <a:pt x="938" y="620"/>
                    <a:pt x="933" y="617"/>
                    <a:pt x="927" y="616"/>
                  </a:cubicBezTo>
                  <a:cubicBezTo>
                    <a:pt x="926" y="616"/>
                    <a:pt x="924" y="616"/>
                    <a:pt x="923" y="616"/>
                  </a:cubicBezTo>
                  <a:cubicBezTo>
                    <a:pt x="923" y="616"/>
                    <a:pt x="923" y="616"/>
                    <a:pt x="923" y="616"/>
                  </a:cubicBezTo>
                  <a:cubicBezTo>
                    <a:pt x="923" y="618"/>
                    <a:pt x="923" y="620"/>
                    <a:pt x="921" y="621"/>
                  </a:cubicBezTo>
                  <a:cubicBezTo>
                    <a:pt x="920" y="622"/>
                    <a:pt x="919" y="623"/>
                    <a:pt x="916" y="622"/>
                  </a:cubicBezTo>
                  <a:cubicBezTo>
                    <a:pt x="916" y="622"/>
                    <a:pt x="915" y="623"/>
                    <a:pt x="915" y="623"/>
                  </a:cubicBezTo>
                  <a:cubicBezTo>
                    <a:pt x="915" y="623"/>
                    <a:pt x="915" y="623"/>
                    <a:pt x="915" y="623"/>
                  </a:cubicBezTo>
                  <a:cubicBezTo>
                    <a:pt x="911" y="626"/>
                    <a:pt x="908" y="629"/>
                    <a:pt x="902" y="628"/>
                  </a:cubicBezTo>
                  <a:cubicBezTo>
                    <a:pt x="901" y="628"/>
                    <a:pt x="900" y="629"/>
                    <a:pt x="899" y="629"/>
                  </a:cubicBezTo>
                  <a:cubicBezTo>
                    <a:pt x="899" y="630"/>
                    <a:pt x="898" y="630"/>
                    <a:pt x="897" y="630"/>
                  </a:cubicBezTo>
                  <a:cubicBezTo>
                    <a:pt x="896" y="631"/>
                    <a:pt x="896" y="631"/>
                    <a:pt x="896" y="631"/>
                  </a:cubicBezTo>
                  <a:cubicBezTo>
                    <a:pt x="895" y="629"/>
                    <a:pt x="895" y="629"/>
                    <a:pt x="895" y="629"/>
                  </a:cubicBezTo>
                  <a:cubicBezTo>
                    <a:pt x="891" y="620"/>
                    <a:pt x="882" y="617"/>
                    <a:pt x="873" y="615"/>
                  </a:cubicBezTo>
                  <a:cubicBezTo>
                    <a:pt x="860" y="612"/>
                    <a:pt x="848" y="616"/>
                    <a:pt x="834" y="621"/>
                  </a:cubicBezTo>
                  <a:cubicBezTo>
                    <a:pt x="833" y="621"/>
                    <a:pt x="832" y="621"/>
                    <a:pt x="830" y="621"/>
                  </a:cubicBezTo>
                  <a:cubicBezTo>
                    <a:pt x="830" y="622"/>
                    <a:pt x="829" y="622"/>
                    <a:pt x="829" y="622"/>
                  </a:cubicBezTo>
                  <a:cubicBezTo>
                    <a:pt x="824" y="622"/>
                    <a:pt x="824" y="622"/>
                    <a:pt x="824" y="622"/>
                  </a:cubicBezTo>
                  <a:cubicBezTo>
                    <a:pt x="827" y="618"/>
                    <a:pt x="827" y="618"/>
                    <a:pt x="827" y="618"/>
                  </a:cubicBezTo>
                  <a:cubicBezTo>
                    <a:pt x="830" y="615"/>
                    <a:pt x="830" y="613"/>
                    <a:pt x="827" y="610"/>
                  </a:cubicBezTo>
                  <a:cubicBezTo>
                    <a:pt x="825" y="616"/>
                    <a:pt x="821" y="618"/>
                    <a:pt x="817" y="619"/>
                  </a:cubicBezTo>
                  <a:cubicBezTo>
                    <a:pt x="816" y="620"/>
                    <a:pt x="815" y="620"/>
                    <a:pt x="814" y="620"/>
                  </a:cubicBezTo>
                  <a:cubicBezTo>
                    <a:pt x="814" y="621"/>
                    <a:pt x="811" y="622"/>
                    <a:pt x="810" y="620"/>
                  </a:cubicBezTo>
                  <a:cubicBezTo>
                    <a:pt x="807" y="618"/>
                    <a:pt x="805" y="619"/>
                    <a:pt x="801" y="620"/>
                  </a:cubicBezTo>
                  <a:cubicBezTo>
                    <a:pt x="798" y="620"/>
                    <a:pt x="796" y="621"/>
                    <a:pt x="793" y="620"/>
                  </a:cubicBezTo>
                  <a:cubicBezTo>
                    <a:pt x="798" y="633"/>
                    <a:pt x="798" y="633"/>
                    <a:pt x="798" y="633"/>
                  </a:cubicBezTo>
                  <a:cubicBezTo>
                    <a:pt x="796" y="635"/>
                    <a:pt x="796" y="635"/>
                    <a:pt x="796" y="635"/>
                  </a:cubicBezTo>
                  <a:cubicBezTo>
                    <a:pt x="794" y="637"/>
                    <a:pt x="792" y="639"/>
                    <a:pt x="791" y="641"/>
                  </a:cubicBezTo>
                  <a:cubicBezTo>
                    <a:pt x="790" y="642"/>
                    <a:pt x="790" y="642"/>
                    <a:pt x="790" y="642"/>
                  </a:cubicBezTo>
                  <a:cubicBezTo>
                    <a:pt x="790" y="643"/>
                    <a:pt x="790" y="643"/>
                    <a:pt x="791" y="643"/>
                  </a:cubicBezTo>
                  <a:cubicBezTo>
                    <a:pt x="796" y="643"/>
                    <a:pt x="800" y="645"/>
                    <a:pt x="803" y="647"/>
                  </a:cubicBezTo>
                  <a:cubicBezTo>
                    <a:pt x="804" y="648"/>
                    <a:pt x="804" y="648"/>
                    <a:pt x="804" y="648"/>
                  </a:cubicBezTo>
                  <a:cubicBezTo>
                    <a:pt x="805" y="649"/>
                    <a:pt x="806" y="650"/>
                    <a:pt x="807" y="651"/>
                  </a:cubicBezTo>
                  <a:cubicBezTo>
                    <a:pt x="807" y="653"/>
                    <a:pt x="806" y="654"/>
                    <a:pt x="805" y="655"/>
                  </a:cubicBezTo>
                  <a:cubicBezTo>
                    <a:pt x="803" y="658"/>
                    <a:pt x="801" y="659"/>
                    <a:pt x="799" y="659"/>
                  </a:cubicBezTo>
                  <a:cubicBezTo>
                    <a:pt x="797" y="659"/>
                    <a:pt x="794" y="658"/>
                    <a:pt x="791" y="656"/>
                  </a:cubicBezTo>
                  <a:cubicBezTo>
                    <a:pt x="791" y="655"/>
                    <a:pt x="790" y="655"/>
                    <a:pt x="788" y="654"/>
                  </a:cubicBezTo>
                  <a:cubicBezTo>
                    <a:pt x="787" y="654"/>
                    <a:pt x="786" y="653"/>
                    <a:pt x="786" y="653"/>
                  </a:cubicBezTo>
                  <a:cubicBezTo>
                    <a:pt x="785" y="652"/>
                    <a:pt x="784" y="652"/>
                    <a:pt x="783" y="651"/>
                  </a:cubicBezTo>
                  <a:cubicBezTo>
                    <a:pt x="782" y="650"/>
                    <a:pt x="782" y="650"/>
                    <a:pt x="781" y="649"/>
                  </a:cubicBezTo>
                  <a:cubicBezTo>
                    <a:pt x="781" y="649"/>
                    <a:pt x="780" y="649"/>
                    <a:pt x="780" y="649"/>
                  </a:cubicBezTo>
                  <a:cubicBezTo>
                    <a:pt x="781" y="651"/>
                    <a:pt x="782" y="653"/>
                    <a:pt x="781" y="654"/>
                  </a:cubicBezTo>
                  <a:cubicBezTo>
                    <a:pt x="779" y="659"/>
                    <a:pt x="774" y="661"/>
                    <a:pt x="769" y="661"/>
                  </a:cubicBezTo>
                  <a:cubicBezTo>
                    <a:pt x="766" y="660"/>
                    <a:pt x="766" y="660"/>
                    <a:pt x="766" y="660"/>
                  </a:cubicBezTo>
                  <a:cubicBezTo>
                    <a:pt x="768" y="656"/>
                    <a:pt x="768" y="656"/>
                    <a:pt x="768" y="656"/>
                  </a:cubicBezTo>
                  <a:cubicBezTo>
                    <a:pt x="767" y="656"/>
                    <a:pt x="767" y="656"/>
                    <a:pt x="767" y="656"/>
                  </a:cubicBezTo>
                  <a:cubicBezTo>
                    <a:pt x="759" y="665"/>
                    <a:pt x="752" y="661"/>
                    <a:pt x="746" y="657"/>
                  </a:cubicBezTo>
                  <a:cubicBezTo>
                    <a:pt x="745" y="657"/>
                    <a:pt x="744" y="657"/>
                    <a:pt x="743" y="656"/>
                  </a:cubicBezTo>
                  <a:cubicBezTo>
                    <a:pt x="742" y="655"/>
                    <a:pt x="741" y="654"/>
                    <a:pt x="740" y="653"/>
                  </a:cubicBezTo>
                  <a:cubicBezTo>
                    <a:pt x="739" y="653"/>
                    <a:pt x="738" y="652"/>
                    <a:pt x="738" y="652"/>
                  </a:cubicBezTo>
                  <a:cubicBezTo>
                    <a:pt x="737" y="652"/>
                    <a:pt x="737" y="651"/>
                    <a:pt x="736" y="651"/>
                  </a:cubicBezTo>
                  <a:cubicBezTo>
                    <a:pt x="736" y="650"/>
                    <a:pt x="736" y="650"/>
                    <a:pt x="735" y="650"/>
                  </a:cubicBezTo>
                  <a:cubicBezTo>
                    <a:pt x="735" y="650"/>
                    <a:pt x="735" y="650"/>
                    <a:pt x="735" y="650"/>
                  </a:cubicBezTo>
                  <a:cubicBezTo>
                    <a:pt x="734" y="651"/>
                    <a:pt x="732" y="652"/>
                    <a:pt x="731" y="651"/>
                  </a:cubicBezTo>
                  <a:cubicBezTo>
                    <a:pt x="727" y="649"/>
                    <a:pt x="723" y="649"/>
                    <a:pt x="718" y="649"/>
                  </a:cubicBezTo>
                  <a:cubicBezTo>
                    <a:pt x="712" y="649"/>
                    <a:pt x="705" y="648"/>
                    <a:pt x="699" y="645"/>
                  </a:cubicBezTo>
                  <a:cubicBezTo>
                    <a:pt x="694" y="641"/>
                    <a:pt x="687" y="643"/>
                    <a:pt x="681" y="645"/>
                  </a:cubicBezTo>
                  <a:cubicBezTo>
                    <a:pt x="679" y="645"/>
                    <a:pt x="678" y="646"/>
                    <a:pt x="677" y="646"/>
                  </a:cubicBezTo>
                  <a:cubicBezTo>
                    <a:pt x="670" y="648"/>
                    <a:pt x="665" y="651"/>
                    <a:pt x="657" y="657"/>
                  </a:cubicBezTo>
                  <a:cubicBezTo>
                    <a:pt x="650" y="663"/>
                    <a:pt x="641" y="668"/>
                    <a:pt x="633" y="673"/>
                  </a:cubicBezTo>
                  <a:cubicBezTo>
                    <a:pt x="630" y="675"/>
                    <a:pt x="627" y="676"/>
                    <a:pt x="625" y="678"/>
                  </a:cubicBezTo>
                  <a:cubicBezTo>
                    <a:pt x="623" y="680"/>
                    <a:pt x="620" y="681"/>
                    <a:pt x="618" y="682"/>
                  </a:cubicBezTo>
                  <a:cubicBezTo>
                    <a:pt x="614" y="683"/>
                    <a:pt x="611" y="685"/>
                    <a:pt x="609" y="688"/>
                  </a:cubicBezTo>
                  <a:cubicBezTo>
                    <a:pt x="607" y="690"/>
                    <a:pt x="606" y="692"/>
                    <a:pt x="604" y="695"/>
                  </a:cubicBezTo>
                  <a:cubicBezTo>
                    <a:pt x="598" y="702"/>
                    <a:pt x="592" y="711"/>
                    <a:pt x="591" y="720"/>
                  </a:cubicBezTo>
                  <a:cubicBezTo>
                    <a:pt x="591" y="723"/>
                    <a:pt x="592" y="726"/>
                    <a:pt x="594" y="729"/>
                  </a:cubicBezTo>
                  <a:cubicBezTo>
                    <a:pt x="594" y="731"/>
                    <a:pt x="595" y="732"/>
                    <a:pt x="595" y="733"/>
                  </a:cubicBezTo>
                  <a:cubicBezTo>
                    <a:pt x="595" y="735"/>
                    <a:pt x="596" y="736"/>
                    <a:pt x="596" y="737"/>
                  </a:cubicBezTo>
                  <a:cubicBezTo>
                    <a:pt x="597" y="738"/>
                    <a:pt x="597" y="739"/>
                    <a:pt x="598" y="740"/>
                  </a:cubicBezTo>
                  <a:cubicBezTo>
                    <a:pt x="600" y="747"/>
                    <a:pt x="596" y="751"/>
                    <a:pt x="593" y="754"/>
                  </a:cubicBezTo>
                  <a:cubicBezTo>
                    <a:pt x="592" y="754"/>
                    <a:pt x="592" y="755"/>
                    <a:pt x="591" y="755"/>
                  </a:cubicBezTo>
                  <a:cubicBezTo>
                    <a:pt x="590" y="757"/>
                    <a:pt x="588" y="757"/>
                    <a:pt x="587" y="757"/>
                  </a:cubicBezTo>
                  <a:close/>
                  <a:moveTo>
                    <a:pt x="567" y="747"/>
                  </a:moveTo>
                  <a:cubicBezTo>
                    <a:pt x="567" y="747"/>
                    <a:pt x="568" y="747"/>
                    <a:pt x="568" y="747"/>
                  </a:cubicBezTo>
                  <a:cubicBezTo>
                    <a:pt x="569" y="747"/>
                    <a:pt x="571" y="748"/>
                    <a:pt x="572" y="748"/>
                  </a:cubicBezTo>
                  <a:cubicBezTo>
                    <a:pt x="575" y="749"/>
                    <a:pt x="578" y="750"/>
                    <a:pt x="581" y="751"/>
                  </a:cubicBezTo>
                  <a:cubicBezTo>
                    <a:pt x="582" y="751"/>
                    <a:pt x="583" y="752"/>
                    <a:pt x="584" y="752"/>
                  </a:cubicBezTo>
                  <a:cubicBezTo>
                    <a:pt x="586" y="753"/>
                    <a:pt x="587" y="753"/>
                    <a:pt x="589" y="752"/>
                  </a:cubicBezTo>
                  <a:cubicBezTo>
                    <a:pt x="589" y="752"/>
                    <a:pt x="589" y="751"/>
                    <a:pt x="590" y="751"/>
                  </a:cubicBezTo>
                  <a:cubicBezTo>
                    <a:pt x="593" y="747"/>
                    <a:pt x="595" y="745"/>
                    <a:pt x="594" y="741"/>
                  </a:cubicBezTo>
                  <a:cubicBezTo>
                    <a:pt x="593" y="741"/>
                    <a:pt x="593" y="740"/>
                    <a:pt x="593" y="739"/>
                  </a:cubicBezTo>
                  <a:cubicBezTo>
                    <a:pt x="592" y="737"/>
                    <a:pt x="592" y="736"/>
                    <a:pt x="591" y="735"/>
                  </a:cubicBezTo>
                  <a:cubicBezTo>
                    <a:pt x="591" y="733"/>
                    <a:pt x="590" y="732"/>
                    <a:pt x="590" y="731"/>
                  </a:cubicBezTo>
                  <a:cubicBezTo>
                    <a:pt x="588" y="727"/>
                    <a:pt x="587" y="724"/>
                    <a:pt x="587" y="720"/>
                  </a:cubicBezTo>
                  <a:cubicBezTo>
                    <a:pt x="589" y="709"/>
                    <a:pt x="595" y="700"/>
                    <a:pt x="601" y="692"/>
                  </a:cubicBezTo>
                  <a:cubicBezTo>
                    <a:pt x="602" y="690"/>
                    <a:pt x="604" y="688"/>
                    <a:pt x="605" y="686"/>
                  </a:cubicBezTo>
                  <a:cubicBezTo>
                    <a:pt x="608" y="682"/>
                    <a:pt x="612" y="680"/>
                    <a:pt x="617" y="678"/>
                  </a:cubicBezTo>
                  <a:cubicBezTo>
                    <a:pt x="619" y="677"/>
                    <a:pt x="621" y="676"/>
                    <a:pt x="622" y="675"/>
                  </a:cubicBezTo>
                  <a:cubicBezTo>
                    <a:pt x="625" y="673"/>
                    <a:pt x="628" y="671"/>
                    <a:pt x="631" y="669"/>
                  </a:cubicBezTo>
                  <a:cubicBezTo>
                    <a:pt x="639" y="665"/>
                    <a:pt x="648" y="659"/>
                    <a:pt x="655" y="654"/>
                  </a:cubicBezTo>
                  <a:cubicBezTo>
                    <a:pt x="660" y="649"/>
                    <a:pt x="667" y="644"/>
                    <a:pt x="676" y="642"/>
                  </a:cubicBezTo>
                  <a:cubicBezTo>
                    <a:pt x="677" y="642"/>
                    <a:pt x="678" y="641"/>
                    <a:pt x="680" y="641"/>
                  </a:cubicBezTo>
                  <a:cubicBezTo>
                    <a:pt x="687" y="639"/>
                    <a:pt x="694" y="636"/>
                    <a:pt x="702" y="641"/>
                  </a:cubicBezTo>
                  <a:cubicBezTo>
                    <a:pt x="707" y="644"/>
                    <a:pt x="712" y="644"/>
                    <a:pt x="718" y="645"/>
                  </a:cubicBezTo>
                  <a:cubicBezTo>
                    <a:pt x="723" y="645"/>
                    <a:pt x="728" y="645"/>
                    <a:pt x="732" y="647"/>
                  </a:cubicBezTo>
                  <a:cubicBezTo>
                    <a:pt x="735" y="644"/>
                    <a:pt x="738" y="647"/>
                    <a:pt x="739" y="648"/>
                  </a:cubicBezTo>
                  <a:cubicBezTo>
                    <a:pt x="740" y="648"/>
                    <a:pt x="740" y="648"/>
                    <a:pt x="740" y="649"/>
                  </a:cubicBezTo>
                  <a:cubicBezTo>
                    <a:pt x="741" y="649"/>
                    <a:pt x="742" y="650"/>
                    <a:pt x="742" y="650"/>
                  </a:cubicBezTo>
                  <a:cubicBezTo>
                    <a:pt x="743" y="651"/>
                    <a:pt x="744" y="652"/>
                    <a:pt x="745" y="652"/>
                  </a:cubicBezTo>
                  <a:cubicBezTo>
                    <a:pt x="746" y="653"/>
                    <a:pt x="747" y="653"/>
                    <a:pt x="748" y="654"/>
                  </a:cubicBezTo>
                  <a:cubicBezTo>
                    <a:pt x="754" y="657"/>
                    <a:pt x="759" y="659"/>
                    <a:pt x="764" y="654"/>
                  </a:cubicBezTo>
                  <a:cubicBezTo>
                    <a:pt x="765" y="652"/>
                    <a:pt x="766" y="652"/>
                    <a:pt x="768" y="651"/>
                  </a:cubicBezTo>
                  <a:cubicBezTo>
                    <a:pt x="769" y="651"/>
                    <a:pt x="770" y="651"/>
                    <a:pt x="770" y="650"/>
                  </a:cubicBezTo>
                  <a:cubicBezTo>
                    <a:pt x="775" y="649"/>
                    <a:pt x="775" y="649"/>
                    <a:pt x="775" y="649"/>
                  </a:cubicBezTo>
                  <a:cubicBezTo>
                    <a:pt x="772" y="656"/>
                    <a:pt x="772" y="656"/>
                    <a:pt x="772" y="656"/>
                  </a:cubicBezTo>
                  <a:cubicBezTo>
                    <a:pt x="774" y="656"/>
                    <a:pt x="776" y="655"/>
                    <a:pt x="777" y="653"/>
                  </a:cubicBezTo>
                  <a:cubicBezTo>
                    <a:pt x="777" y="652"/>
                    <a:pt x="776" y="651"/>
                    <a:pt x="776" y="651"/>
                  </a:cubicBezTo>
                  <a:cubicBezTo>
                    <a:pt x="776" y="650"/>
                    <a:pt x="775" y="649"/>
                    <a:pt x="775" y="648"/>
                  </a:cubicBezTo>
                  <a:cubicBezTo>
                    <a:pt x="774" y="645"/>
                    <a:pt x="774" y="645"/>
                    <a:pt x="774" y="645"/>
                  </a:cubicBezTo>
                  <a:cubicBezTo>
                    <a:pt x="777" y="645"/>
                    <a:pt x="777" y="645"/>
                    <a:pt x="777" y="645"/>
                  </a:cubicBezTo>
                  <a:cubicBezTo>
                    <a:pt x="778" y="645"/>
                    <a:pt x="778" y="645"/>
                    <a:pt x="778" y="645"/>
                  </a:cubicBezTo>
                  <a:cubicBezTo>
                    <a:pt x="780" y="645"/>
                    <a:pt x="781" y="645"/>
                    <a:pt x="783" y="646"/>
                  </a:cubicBezTo>
                  <a:cubicBezTo>
                    <a:pt x="784" y="646"/>
                    <a:pt x="785" y="647"/>
                    <a:pt x="786" y="648"/>
                  </a:cubicBezTo>
                  <a:cubicBezTo>
                    <a:pt x="786" y="648"/>
                    <a:pt x="787" y="649"/>
                    <a:pt x="788" y="649"/>
                  </a:cubicBezTo>
                  <a:cubicBezTo>
                    <a:pt x="788" y="650"/>
                    <a:pt x="789" y="650"/>
                    <a:pt x="790" y="650"/>
                  </a:cubicBezTo>
                  <a:cubicBezTo>
                    <a:pt x="791" y="651"/>
                    <a:pt x="793" y="651"/>
                    <a:pt x="794" y="653"/>
                  </a:cubicBezTo>
                  <a:cubicBezTo>
                    <a:pt x="796" y="654"/>
                    <a:pt x="797" y="655"/>
                    <a:pt x="799" y="655"/>
                  </a:cubicBezTo>
                  <a:cubicBezTo>
                    <a:pt x="800" y="655"/>
                    <a:pt x="801" y="654"/>
                    <a:pt x="802" y="652"/>
                  </a:cubicBezTo>
                  <a:cubicBezTo>
                    <a:pt x="802" y="652"/>
                    <a:pt x="802" y="652"/>
                    <a:pt x="802" y="652"/>
                  </a:cubicBezTo>
                  <a:cubicBezTo>
                    <a:pt x="802" y="652"/>
                    <a:pt x="802" y="651"/>
                    <a:pt x="802" y="651"/>
                  </a:cubicBezTo>
                  <a:cubicBezTo>
                    <a:pt x="801" y="651"/>
                    <a:pt x="801" y="651"/>
                    <a:pt x="801" y="651"/>
                  </a:cubicBezTo>
                  <a:cubicBezTo>
                    <a:pt x="798" y="649"/>
                    <a:pt x="795" y="647"/>
                    <a:pt x="791" y="647"/>
                  </a:cubicBezTo>
                  <a:cubicBezTo>
                    <a:pt x="789" y="648"/>
                    <a:pt x="788" y="646"/>
                    <a:pt x="787" y="645"/>
                  </a:cubicBezTo>
                  <a:cubicBezTo>
                    <a:pt x="786" y="645"/>
                    <a:pt x="786" y="644"/>
                    <a:pt x="786" y="644"/>
                  </a:cubicBezTo>
                  <a:cubicBezTo>
                    <a:pt x="784" y="643"/>
                    <a:pt x="784" y="643"/>
                    <a:pt x="784" y="643"/>
                  </a:cubicBezTo>
                  <a:cubicBezTo>
                    <a:pt x="785" y="641"/>
                    <a:pt x="785" y="641"/>
                    <a:pt x="785" y="641"/>
                  </a:cubicBezTo>
                  <a:cubicBezTo>
                    <a:pt x="786" y="641"/>
                    <a:pt x="786" y="641"/>
                    <a:pt x="786" y="640"/>
                  </a:cubicBezTo>
                  <a:cubicBezTo>
                    <a:pt x="787" y="640"/>
                    <a:pt x="787" y="639"/>
                    <a:pt x="788" y="639"/>
                  </a:cubicBezTo>
                  <a:cubicBezTo>
                    <a:pt x="789" y="637"/>
                    <a:pt x="791" y="634"/>
                    <a:pt x="792" y="633"/>
                  </a:cubicBezTo>
                  <a:cubicBezTo>
                    <a:pt x="793" y="632"/>
                    <a:pt x="793" y="632"/>
                    <a:pt x="793" y="632"/>
                  </a:cubicBezTo>
                  <a:cubicBezTo>
                    <a:pt x="791" y="627"/>
                    <a:pt x="791" y="627"/>
                    <a:pt x="791" y="627"/>
                  </a:cubicBezTo>
                  <a:cubicBezTo>
                    <a:pt x="786" y="635"/>
                    <a:pt x="786" y="635"/>
                    <a:pt x="786" y="635"/>
                  </a:cubicBezTo>
                  <a:cubicBezTo>
                    <a:pt x="779" y="631"/>
                    <a:pt x="779" y="631"/>
                    <a:pt x="779" y="631"/>
                  </a:cubicBezTo>
                  <a:cubicBezTo>
                    <a:pt x="780" y="629"/>
                    <a:pt x="780" y="629"/>
                    <a:pt x="780" y="629"/>
                  </a:cubicBezTo>
                  <a:cubicBezTo>
                    <a:pt x="781" y="628"/>
                    <a:pt x="782" y="627"/>
                    <a:pt x="783" y="626"/>
                  </a:cubicBezTo>
                  <a:cubicBezTo>
                    <a:pt x="785" y="623"/>
                    <a:pt x="787" y="621"/>
                    <a:pt x="789" y="618"/>
                  </a:cubicBezTo>
                  <a:cubicBezTo>
                    <a:pt x="790" y="617"/>
                    <a:pt x="792" y="616"/>
                    <a:pt x="794" y="616"/>
                  </a:cubicBezTo>
                  <a:cubicBezTo>
                    <a:pt x="795" y="617"/>
                    <a:pt x="798" y="616"/>
                    <a:pt x="800" y="616"/>
                  </a:cubicBezTo>
                  <a:cubicBezTo>
                    <a:pt x="803" y="615"/>
                    <a:pt x="808" y="614"/>
                    <a:pt x="812" y="617"/>
                  </a:cubicBezTo>
                  <a:cubicBezTo>
                    <a:pt x="812" y="617"/>
                    <a:pt x="812" y="617"/>
                    <a:pt x="812" y="617"/>
                  </a:cubicBezTo>
                  <a:cubicBezTo>
                    <a:pt x="813" y="616"/>
                    <a:pt x="814" y="616"/>
                    <a:pt x="815" y="615"/>
                  </a:cubicBezTo>
                  <a:cubicBezTo>
                    <a:pt x="819" y="614"/>
                    <a:pt x="822" y="613"/>
                    <a:pt x="823" y="609"/>
                  </a:cubicBezTo>
                  <a:cubicBezTo>
                    <a:pt x="823" y="607"/>
                    <a:pt x="824" y="607"/>
                    <a:pt x="824" y="606"/>
                  </a:cubicBezTo>
                  <a:cubicBezTo>
                    <a:pt x="825" y="606"/>
                    <a:pt x="825" y="606"/>
                    <a:pt x="825" y="605"/>
                  </a:cubicBezTo>
                  <a:cubicBezTo>
                    <a:pt x="826" y="604"/>
                    <a:pt x="826" y="604"/>
                    <a:pt x="826" y="604"/>
                  </a:cubicBezTo>
                  <a:cubicBezTo>
                    <a:pt x="828" y="605"/>
                    <a:pt x="828" y="605"/>
                    <a:pt x="828" y="605"/>
                  </a:cubicBezTo>
                  <a:cubicBezTo>
                    <a:pt x="833" y="610"/>
                    <a:pt x="834" y="613"/>
                    <a:pt x="832" y="617"/>
                  </a:cubicBezTo>
                  <a:cubicBezTo>
                    <a:pt x="832" y="617"/>
                    <a:pt x="833" y="617"/>
                    <a:pt x="833" y="617"/>
                  </a:cubicBezTo>
                  <a:cubicBezTo>
                    <a:pt x="847" y="612"/>
                    <a:pt x="860" y="608"/>
                    <a:pt x="874" y="611"/>
                  </a:cubicBezTo>
                  <a:cubicBezTo>
                    <a:pt x="883" y="613"/>
                    <a:pt x="893" y="616"/>
                    <a:pt x="898" y="626"/>
                  </a:cubicBezTo>
                  <a:cubicBezTo>
                    <a:pt x="899" y="625"/>
                    <a:pt x="901" y="624"/>
                    <a:pt x="902" y="624"/>
                  </a:cubicBezTo>
                  <a:cubicBezTo>
                    <a:pt x="906" y="625"/>
                    <a:pt x="909" y="623"/>
                    <a:pt x="912" y="620"/>
                  </a:cubicBezTo>
                  <a:cubicBezTo>
                    <a:pt x="912" y="620"/>
                    <a:pt x="912" y="620"/>
                    <a:pt x="912" y="620"/>
                  </a:cubicBezTo>
                  <a:cubicBezTo>
                    <a:pt x="913" y="619"/>
                    <a:pt x="915" y="618"/>
                    <a:pt x="916" y="618"/>
                  </a:cubicBezTo>
                  <a:cubicBezTo>
                    <a:pt x="918" y="618"/>
                    <a:pt x="918" y="618"/>
                    <a:pt x="918" y="618"/>
                  </a:cubicBezTo>
                  <a:cubicBezTo>
                    <a:pt x="919" y="618"/>
                    <a:pt x="919" y="617"/>
                    <a:pt x="918" y="615"/>
                  </a:cubicBezTo>
                  <a:cubicBezTo>
                    <a:pt x="918" y="612"/>
                    <a:pt x="918" y="612"/>
                    <a:pt x="918" y="612"/>
                  </a:cubicBezTo>
                  <a:cubicBezTo>
                    <a:pt x="920" y="612"/>
                    <a:pt x="920" y="612"/>
                    <a:pt x="920" y="612"/>
                  </a:cubicBezTo>
                  <a:cubicBezTo>
                    <a:pt x="921" y="612"/>
                    <a:pt x="922" y="612"/>
                    <a:pt x="923" y="612"/>
                  </a:cubicBezTo>
                  <a:cubicBezTo>
                    <a:pt x="924" y="612"/>
                    <a:pt x="926" y="612"/>
                    <a:pt x="927" y="612"/>
                  </a:cubicBezTo>
                  <a:cubicBezTo>
                    <a:pt x="935" y="613"/>
                    <a:pt x="941" y="617"/>
                    <a:pt x="947" y="625"/>
                  </a:cubicBezTo>
                  <a:cubicBezTo>
                    <a:pt x="950" y="629"/>
                    <a:pt x="953" y="632"/>
                    <a:pt x="957" y="633"/>
                  </a:cubicBezTo>
                  <a:cubicBezTo>
                    <a:pt x="964" y="635"/>
                    <a:pt x="970" y="641"/>
                    <a:pt x="970" y="649"/>
                  </a:cubicBezTo>
                  <a:cubicBezTo>
                    <a:pt x="969" y="654"/>
                    <a:pt x="969" y="658"/>
                    <a:pt x="968" y="664"/>
                  </a:cubicBezTo>
                  <a:cubicBezTo>
                    <a:pt x="967" y="669"/>
                    <a:pt x="970" y="676"/>
                    <a:pt x="973" y="678"/>
                  </a:cubicBezTo>
                  <a:cubicBezTo>
                    <a:pt x="975" y="679"/>
                    <a:pt x="975" y="679"/>
                    <a:pt x="975" y="679"/>
                  </a:cubicBezTo>
                  <a:cubicBezTo>
                    <a:pt x="973" y="683"/>
                    <a:pt x="973" y="683"/>
                    <a:pt x="973" y="683"/>
                  </a:cubicBezTo>
                  <a:cubicBezTo>
                    <a:pt x="982" y="690"/>
                    <a:pt x="986" y="699"/>
                    <a:pt x="989" y="706"/>
                  </a:cubicBezTo>
                  <a:cubicBezTo>
                    <a:pt x="990" y="709"/>
                    <a:pt x="990" y="709"/>
                    <a:pt x="991" y="709"/>
                  </a:cubicBezTo>
                  <a:cubicBezTo>
                    <a:pt x="991" y="709"/>
                    <a:pt x="992" y="709"/>
                    <a:pt x="994" y="707"/>
                  </a:cubicBezTo>
                  <a:cubicBezTo>
                    <a:pt x="997" y="705"/>
                    <a:pt x="997" y="705"/>
                    <a:pt x="997" y="705"/>
                  </a:cubicBezTo>
                  <a:cubicBezTo>
                    <a:pt x="999" y="711"/>
                    <a:pt x="999" y="711"/>
                    <a:pt x="999" y="711"/>
                  </a:cubicBezTo>
                  <a:cubicBezTo>
                    <a:pt x="1000" y="714"/>
                    <a:pt x="1001" y="717"/>
                    <a:pt x="1002" y="719"/>
                  </a:cubicBezTo>
                  <a:cubicBezTo>
                    <a:pt x="1002" y="720"/>
                    <a:pt x="1002" y="720"/>
                    <a:pt x="1002" y="720"/>
                  </a:cubicBezTo>
                  <a:cubicBezTo>
                    <a:pt x="1002" y="720"/>
                    <a:pt x="1002" y="721"/>
                    <a:pt x="1003" y="721"/>
                  </a:cubicBezTo>
                  <a:cubicBezTo>
                    <a:pt x="1003" y="722"/>
                    <a:pt x="1003" y="722"/>
                    <a:pt x="1004" y="722"/>
                  </a:cubicBezTo>
                  <a:cubicBezTo>
                    <a:pt x="1005" y="725"/>
                    <a:pt x="1006" y="726"/>
                    <a:pt x="1009" y="725"/>
                  </a:cubicBezTo>
                  <a:cubicBezTo>
                    <a:pt x="1011" y="725"/>
                    <a:pt x="1013" y="725"/>
                    <a:pt x="1015" y="727"/>
                  </a:cubicBezTo>
                  <a:cubicBezTo>
                    <a:pt x="1018" y="729"/>
                    <a:pt x="1021" y="735"/>
                    <a:pt x="1022" y="740"/>
                  </a:cubicBezTo>
                  <a:cubicBezTo>
                    <a:pt x="1023" y="742"/>
                    <a:pt x="1023" y="743"/>
                    <a:pt x="1024" y="743"/>
                  </a:cubicBezTo>
                  <a:cubicBezTo>
                    <a:pt x="1024" y="743"/>
                    <a:pt x="1026" y="743"/>
                    <a:pt x="1027" y="743"/>
                  </a:cubicBezTo>
                  <a:cubicBezTo>
                    <a:pt x="1029" y="742"/>
                    <a:pt x="1032" y="741"/>
                    <a:pt x="1034" y="741"/>
                  </a:cubicBezTo>
                  <a:cubicBezTo>
                    <a:pt x="1041" y="740"/>
                    <a:pt x="1043" y="739"/>
                    <a:pt x="1044" y="732"/>
                  </a:cubicBezTo>
                  <a:cubicBezTo>
                    <a:pt x="1045" y="727"/>
                    <a:pt x="1045" y="722"/>
                    <a:pt x="1044" y="717"/>
                  </a:cubicBezTo>
                  <a:cubicBezTo>
                    <a:pt x="1044" y="715"/>
                    <a:pt x="1044" y="712"/>
                    <a:pt x="1044" y="709"/>
                  </a:cubicBezTo>
                  <a:cubicBezTo>
                    <a:pt x="1044" y="695"/>
                    <a:pt x="1038" y="684"/>
                    <a:pt x="1032" y="671"/>
                  </a:cubicBezTo>
                  <a:cubicBezTo>
                    <a:pt x="1031" y="670"/>
                    <a:pt x="1030" y="669"/>
                    <a:pt x="1030" y="667"/>
                  </a:cubicBezTo>
                  <a:cubicBezTo>
                    <a:pt x="1029" y="666"/>
                    <a:pt x="1028" y="665"/>
                    <a:pt x="1026" y="664"/>
                  </a:cubicBezTo>
                  <a:cubicBezTo>
                    <a:pt x="1021" y="660"/>
                    <a:pt x="1019" y="654"/>
                    <a:pt x="1021" y="647"/>
                  </a:cubicBezTo>
                  <a:cubicBezTo>
                    <a:pt x="1022" y="646"/>
                    <a:pt x="1021" y="644"/>
                    <a:pt x="1020" y="644"/>
                  </a:cubicBezTo>
                  <a:cubicBezTo>
                    <a:pt x="1008" y="634"/>
                    <a:pt x="1001" y="621"/>
                    <a:pt x="996" y="609"/>
                  </a:cubicBezTo>
                  <a:cubicBezTo>
                    <a:pt x="995" y="608"/>
                    <a:pt x="995" y="607"/>
                    <a:pt x="994" y="606"/>
                  </a:cubicBezTo>
                  <a:cubicBezTo>
                    <a:pt x="991" y="597"/>
                    <a:pt x="987" y="589"/>
                    <a:pt x="988" y="579"/>
                  </a:cubicBezTo>
                  <a:cubicBezTo>
                    <a:pt x="988" y="577"/>
                    <a:pt x="989" y="575"/>
                    <a:pt x="989" y="573"/>
                  </a:cubicBezTo>
                  <a:cubicBezTo>
                    <a:pt x="990" y="564"/>
                    <a:pt x="991" y="555"/>
                    <a:pt x="997" y="547"/>
                  </a:cubicBezTo>
                  <a:cubicBezTo>
                    <a:pt x="997" y="547"/>
                    <a:pt x="997" y="547"/>
                    <a:pt x="997" y="547"/>
                  </a:cubicBezTo>
                  <a:cubicBezTo>
                    <a:pt x="996" y="542"/>
                    <a:pt x="999" y="540"/>
                    <a:pt x="1001" y="539"/>
                  </a:cubicBezTo>
                  <a:cubicBezTo>
                    <a:pt x="1002" y="538"/>
                    <a:pt x="1002" y="538"/>
                    <a:pt x="1002" y="538"/>
                  </a:cubicBezTo>
                  <a:cubicBezTo>
                    <a:pt x="1002" y="538"/>
                    <a:pt x="1003" y="538"/>
                    <a:pt x="1003" y="538"/>
                  </a:cubicBezTo>
                  <a:cubicBezTo>
                    <a:pt x="1004" y="537"/>
                    <a:pt x="1005" y="537"/>
                    <a:pt x="1005" y="536"/>
                  </a:cubicBezTo>
                  <a:cubicBezTo>
                    <a:pt x="1005" y="532"/>
                    <a:pt x="1008" y="530"/>
                    <a:pt x="1010" y="529"/>
                  </a:cubicBezTo>
                  <a:cubicBezTo>
                    <a:pt x="1011" y="528"/>
                    <a:pt x="1012" y="528"/>
                    <a:pt x="1012" y="527"/>
                  </a:cubicBezTo>
                  <a:cubicBezTo>
                    <a:pt x="1014" y="524"/>
                    <a:pt x="1016" y="522"/>
                    <a:pt x="1018" y="520"/>
                  </a:cubicBezTo>
                  <a:cubicBezTo>
                    <a:pt x="1020" y="519"/>
                    <a:pt x="1021" y="517"/>
                    <a:pt x="1022" y="515"/>
                  </a:cubicBezTo>
                  <a:cubicBezTo>
                    <a:pt x="1023" y="515"/>
                    <a:pt x="1023" y="515"/>
                    <a:pt x="1023" y="514"/>
                  </a:cubicBezTo>
                  <a:cubicBezTo>
                    <a:pt x="1024" y="513"/>
                    <a:pt x="1025" y="511"/>
                    <a:pt x="1028" y="510"/>
                  </a:cubicBezTo>
                  <a:cubicBezTo>
                    <a:pt x="1030" y="509"/>
                    <a:pt x="1032" y="506"/>
                    <a:pt x="1032" y="505"/>
                  </a:cubicBezTo>
                  <a:cubicBezTo>
                    <a:pt x="1031" y="496"/>
                    <a:pt x="1036" y="490"/>
                    <a:pt x="1041" y="484"/>
                  </a:cubicBezTo>
                  <a:cubicBezTo>
                    <a:pt x="1041" y="484"/>
                    <a:pt x="1041" y="484"/>
                    <a:pt x="1041" y="484"/>
                  </a:cubicBezTo>
                  <a:cubicBezTo>
                    <a:pt x="1043" y="482"/>
                    <a:pt x="1045" y="479"/>
                    <a:pt x="1050" y="479"/>
                  </a:cubicBezTo>
                  <a:cubicBezTo>
                    <a:pt x="1055" y="479"/>
                    <a:pt x="1058" y="477"/>
                    <a:pt x="1059" y="472"/>
                  </a:cubicBezTo>
                  <a:cubicBezTo>
                    <a:pt x="1061" y="461"/>
                    <a:pt x="1068" y="453"/>
                    <a:pt x="1082" y="450"/>
                  </a:cubicBezTo>
                  <a:cubicBezTo>
                    <a:pt x="1086" y="449"/>
                    <a:pt x="1088" y="448"/>
                    <a:pt x="1090" y="444"/>
                  </a:cubicBezTo>
                  <a:cubicBezTo>
                    <a:pt x="1092" y="438"/>
                    <a:pt x="1097" y="433"/>
                    <a:pt x="1104" y="430"/>
                  </a:cubicBezTo>
                  <a:cubicBezTo>
                    <a:pt x="1105" y="429"/>
                    <a:pt x="1105" y="429"/>
                    <a:pt x="1106" y="428"/>
                  </a:cubicBezTo>
                  <a:cubicBezTo>
                    <a:pt x="1108" y="423"/>
                    <a:pt x="1106" y="415"/>
                    <a:pt x="1102" y="411"/>
                  </a:cubicBezTo>
                  <a:cubicBezTo>
                    <a:pt x="1100" y="408"/>
                    <a:pt x="1097" y="405"/>
                    <a:pt x="1095" y="401"/>
                  </a:cubicBezTo>
                  <a:cubicBezTo>
                    <a:pt x="1095" y="400"/>
                    <a:pt x="1094" y="399"/>
                    <a:pt x="1094" y="398"/>
                  </a:cubicBezTo>
                  <a:cubicBezTo>
                    <a:pt x="1092" y="396"/>
                    <a:pt x="1091" y="394"/>
                    <a:pt x="1090" y="392"/>
                  </a:cubicBezTo>
                  <a:cubicBezTo>
                    <a:pt x="1089" y="391"/>
                    <a:pt x="1089" y="389"/>
                    <a:pt x="1088" y="388"/>
                  </a:cubicBezTo>
                  <a:cubicBezTo>
                    <a:pt x="1087" y="387"/>
                    <a:pt x="1087" y="386"/>
                    <a:pt x="1086" y="386"/>
                  </a:cubicBezTo>
                  <a:cubicBezTo>
                    <a:pt x="1084" y="383"/>
                    <a:pt x="1081" y="378"/>
                    <a:pt x="1086" y="373"/>
                  </a:cubicBezTo>
                  <a:cubicBezTo>
                    <a:pt x="1088" y="371"/>
                    <a:pt x="1088" y="368"/>
                    <a:pt x="1088" y="364"/>
                  </a:cubicBezTo>
                  <a:cubicBezTo>
                    <a:pt x="1089" y="363"/>
                    <a:pt x="1089" y="361"/>
                    <a:pt x="1089" y="359"/>
                  </a:cubicBezTo>
                  <a:cubicBezTo>
                    <a:pt x="1090" y="358"/>
                    <a:pt x="1090" y="357"/>
                    <a:pt x="1090" y="356"/>
                  </a:cubicBezTo>
                  <a:cubicBezTo>
                    <a:pt x="1091" y="354"/>
                    <a:pt x="1092" y="353"/>
                    <a:pt x="1092" y="351"/>
                  </a:cubicBezTo>
                  <a:cubicBezTo>
                    <a:pt x="1094" y="347"/>
                    <a:pt x="1095" y="343"/>
                    <a:pt x="1097" y="340"/>
                  </a:cubicBezTo>
                  <a:cubicBezTo>
                    <a:pt x="1098" y="337"/>
                    <a:pt x="1097" y="336"/>
                    <a:pt x="1097" y="336"/>
                  </a:cubicBezTo>
                  <a:cubicBezTo>
                    <a:pt x="1093" y="328"/>
                    <a:pt x="1096" y="320"/>
                    <a:pt x="1099" y="314"/>
                  </a:cubicBezTo>
                  <a:cubicBezTo>
                    <a:pt x="1099" y="313"/>
                    <a:pt x="1100" y="312"/>
                    <a:pt x="1100" y="311"/>
                  </a:cubicBezTo>
                  <a:cubicBezTo>
                    <a:pt x="1101" y="308"/>
                    <a:pt x="1102" y="306"/>
                    <a:pt x="1104" y="304"/>
                  </a:cubicBezTo>
                  <a:cubicBezTo>
                    <a:pt x="1107" y="296"/>
                    <a:pt x="1111" y="288"/>
                    <a:pt x="1108" y="279"/>
                  </a:cubicBezTo>
                  <a:cubicBezTo>
                    <a:pt x="1108" y="276"/>
                    <a:pt x="1108" y="273"/>
                    <a:pt x="1109" y="270"/>
                  </a:cubicBezTo>
                  <a:cubicBezTo>
                    <a:pt x="1109" y="268"/>
                    <a:pt x="1110" y="267"/>
                    <a:pt x="1110" y="266"/>
                  </a:cubicBezTo>
                  <a:cubicBezTo>
                    <a:pt x="1110" y="265"/>
                    <a:pt x="1110" y="265"/>
                    <a:pt x="1110" y="265"/>
                  </a:cubicBezTo>
                  <a:cubicBezTo>
                    <a:pt x="1111" y="264"/>
                    <a:pt x="1111" y="264"/>
                    <a:pt x="1111" y="264"/>
                  </a:cubicBezTo>
                  <a:cubicBezTo>
                    <a:pt x="1112" y="264"/>
                    <a:pt x="1112" y="264"/>
                    <a:pt x="1113" y="264"/>
                  </a:cubicBezTo>
                  <a:cubicBezTo>
                    <a:pt x="1115" y="263"/>
                    <a:pt x="1117" y="263"/>
                    <a:pt x="1118" y="262"/>
                  </a:cubicBezTo>
                  <a:cubicBezTo>
                    <a:pt x="1130" y="257"/>
                    <a:pt x="1139" y="249"/>
                    <a:pt x="1146" y="236"/>
                  </a:cubicBezTo>
                  <a:cubicBezTo>
                    <a:pt x="1149" y="232"/>
                    <a:pt x="1154" y="228"/>
                    <a:pt x="1158" y="226"/>
                  </a:cubicBezTo>
                  <a:cubicBezTo>
                    <a:pt x="1160" y="225"/>
                    <a:pt x="1163" y="224"/>
                    <a:pt x="1165" y="223"/>
                  </a:cubicBezTo>
                  <a:cubicBezTo>
                    <a:pt x="1167" y="223"/>
                    <a:pt x="1169" y="222"/>
                    <a:pt x="1171" y="221"/>
                  </a:cubicBezTo>
                  <a:cubicBezTo>
                    <a:pt x="1174" y="219"/>
                    <a:pt x="1177" y="217"/>
                    <a:pt x="1181" y="214"/>
                  </a:cubicBezTo>
                  <a:cubicBezTo>
                    <a:pt x="1182" y="214"/>
                    <a:pt x="1183" y="213"/>
                    <a:pt x="1184" y="212"/>
                  </a:cubicBezTo>
                  <a:cubicBezTo>
                    <a:pt x="1184" y="212"/>
                    <a:pt x="1184" y="211"/>
                    <a:pt x="1184" y="211"/>
                  </a:cubicBezTo>
                  <a:cubicBezTo>
                    <a:pt x="1183" y="210"/>
                    <a:pt x="1183" y="209"/>
                    <a:pt x="1182" y="208"/>
                  </a:cubicBezTo>
                  <a:cubicBezTo>
                    <a:pt x="1182" y="209"/>
                    <a:pt x="1182" y="209"/>
                    <a:pt x="1182" y="209"/>
                  </a:cubicBezTo>
                  <a:cubicBezTo>
                    <a:pt x="1183" y="211"/>
                    <a:pt x="1181" y="213"/>
                    <a:pt x="1180" y="213"/>
                  </a:cubicBezTo>
                  <a:cubicBezTo>
                    <a:pt x="1178" y="215"/>
                    <a:pt x="1176" y="216"/>
                    <a:pt x="1174" y="215"/>
                  </a:cubicBezTo>
                  <a:cubicBezTo>
                    <a:pt x="1172" y="215"/>
                    <a:pt x="1170" y="213"/>
                    <a:pt x="1169" y="210"/>
                  </a:cubicBezTo>
                  <a:cubicBezTo>
                    <a:pt x="1167" y="206"/>
                    <a:pt x="1165" y="204"/>
                    <a:pt x="1162" y="204"/>
                  </a:cubicBezTo>
                  <a:cubicBezTo>
                    <a:pt x="1159" y="203"/>
                    <a:pt x="1158" y="198"/>
                    <a:pt x="1158" y="197"/>
                  </a:cubicBezTo>
                  <a:cubicBezTo>
                    <a:pt x="1158" y="196"/>
                    <a:pt x="1159" y="195"/>
                    <a:pt x="1159" y="194"/>
                  </a:cubicBezTo>
                  <a:cubicBezTo>
                    <a:pt x="1159" y="193"/>
                    <a:pt x="1159" y="192"/>
                    <a:pt x="1159" y="191"/>
                  </a:cubicBezTo>
                  <a:cubicBezTo>
                    <a:pt x="1156" y="186"/>
                    <a:pt x="1157" y="182"/>
                    <a:pt x="1158" y="177"/>
                  </a:cubicBezTo>
                  <a:cubicBezTo>
                    <a:pt x="1158" y="176"/>
                    <a:pt x="1159" y="175"/>
                    <a:pt x="1159" y="173"/>
                  </a:cubicBezTo>
                  <a:cubicBezTo>
                    <a:pt x="1159" y="172"/>
                    <a:pt x="1159" y="170"/>
                    <a:pt x="1160" y="168"/>
                  </a:cubicBezTo>
                  <a:cubicBezTo>
                    <a:pt x="1161" y="165"/>
                    <a:pt x="1161" y="162"/>
                    <a:pt x="1161" y="159"/>
                  </a:cubicBezTo>
                  <a:cubicBezTo>
                    <a:pt x="1161" y="157"/>
                    <a:pt x="1161" y="155"/>
                    <a:pt x="1163" y="153"/>
                  </a:cubicBezTo>
                  <a:cubicBezTo>
                    <a:pt x="1164" y="152"/>
                    <a:pt x="1166" y="152"/>
                    <a:pt x="1168" y="152"/>
                  </a:cubicBezTo>
                  <a:cubicBezTo>
                    <a:pt x="1171" y="153"/>
                    <a:pt x="1173" y="152"/>
                    <a:pt x="1176" y="148"/>
                  </a:cubicBezTo>
                  <a:cubicBezTo>
                    <a:pt x="1177" y="147"/>
                    <a:pt x="1177" y="147"/>
                    <a:pt x="1177" y="147"/>
                  </a:cubicBezTo>
                  <a:cubicBezTo>
                    <a:pt x="1180" y="143"/>
                    <a:pt x="1183" y="139"/>
                    <a:pt x="1188" y="139"/>
                  </a:cubicBezTo>
                  <a:cubicBezTo>
                    <a:pt x="1194" y="128"/>
                    <a:pt x="1194" y="128"/>
                    <a:pt x="1194" y="128"/>
                  </a:cubicBezTo>
                  <a:cubicBezTo>
                    <a:pt x="1196" y="130"/>
                    <a:pt x="1196" y="130"/>
                    <a:pt x="1196" y="130"/>
                  </a:cubicBezTo>
                  <a:cubicBezTo>
                    <a:pt x="1196" y="130"/>
                    <a:pt x="1197" y="131"/>
                    <a:pt x="1197" y="131"/>
                  </a:cubicBezTo>
                  <a:cubicBezTo>
                    <a:pt x="1197" y="130"/>
                    <a:pt x="1197" y="130"/>
                    <a:pt x="1197" y="130"/>
                  </a:cubicBezTo>
                  <a:cubicBezTo>
                    <a:pt x="1197" y="129"/>
                    <a:pt x="1198" y="127"/>
                    <a:pt x="1199" y="126"/>
                  </a:cubicBezTo>
                  <a:cubicBezTo>
                    <a:pt x="1205" y="121"/>
                    <a:pt x="1210" y="115"/>
                    <a:pt x="1215" y="110"/>
                  </a:cubicBezTo>
                  <a:cubicBezTo>
                    <a:pt x="1216" y="109"/>
                    <a:pt x="1218" y="108"/>
                    <a:pt x="1219" y="107"/>
                  </a:cubicBezTo>
                  <a:cubicBezTo>
                    <a:pt x="1218" y="107"/>
                    <a:pt x="1218" y="106"/>
                    <a:pt x="1218" y="105"/>
                  </a:cubicBezTo>
                  <a:cubicBezTo>
                    <a:pt x="1216" y="103"/>
                    <a:pt x="1215" y="102"/>
                    <a:pt x="1214" y="100"/>
                  </a:cubicBezTo>
                  <a:cubicBezTo>
                    <a:pt x="1213" y="99"/>
                    <a:pt x="1211" y="99"/>
                    <a:pt x="1211" y="99"/>
                  </a:cubicBezTo>
                  <a:cubicBezTo>
                    <a:pt x="1210" y="99"/>
                    <a:pt x="1210" y="99"/>
                    <a:pt x="1210" y="99"/>
                  </a:cubicBezTo>
                  <a:cubicBezTo>
                    <a:pt x="1207" y="100"/>
                    <a:pt x="1205" y="100"/>
                    <a:pt x="1204" y="99"/>
                  </a:cubicBezTo>
                  <a:cubicBezTo>
                    <a:pt x="1203" y="98"/>
                    <a:pt x="1203" y="96"/>
                    <a:pt x="1204" y="93"/>
                  </a:cubicBezTo>
                  <a:cubicBezTo>
                    <a:pt x="1204" y="93"/>
                    <a:pt x="1204" y="93"/>
                    <a:pt x="1204" y="93"/>
                  </a:cubicBezTo>
                  <a:cubicBezTo>
                    <a:pt x="1204" y="90"/>
                    <a:pt x="1204" y="90"/>
                    <a:pt x="1204" y="90"/>
                  </a:cubicBezTo>
                  <a:cubicBezTo>
                    <a:pt x="1204" y="90"/>
                    <a:pt x="1203" y="89"/>
                    <a:pt x="1201" y="90"/>
                  </a:cubicBezTo>
                  <a:cubicBezTo>
                    <a:pt x="1198" y="90"/>
                    <a:pt x="1194" y="89"/>
                    <a:pt x="1193" y="84"/>
                  </a:cubicBezTo>
                  <a:cubicBezTo>
                    <a:pt x="1192" y="81"/>
                    <a:pt x="1191" y="78"/>
                    <a:pt x="1191" y="75"/>
                  </a:cubicBezTo>
                  <a:cubicBezTo>
                    <a:pt x="1189" y="69"/>
                    <a:pt x="1187" y="63"/>
                    <a:pt x="1186" y="57"/>
                  </a:cubicBezTo>
                  <a:cubicBezTo>
                    <a:pt x="1184" y="51"/>
                    <a:pt x="1181" y="47"/>
                    <a:pt x="1176" y="45"/>
                  </a:cubicBezTo>
                  <a:cubicBezTo>
                    <a:pt x="1172" y="44"/>
                    <a:pt x="1171" y="44"/>
                    <a:pt x="1169" y="46"/>
                  </a:cubicBezTo>
                  <a:cubicBezTo>
                    <a:pt x="1168" y="48"/>
                    <a:pt x="1166" y="49"/>
                    <a:pt x="1164" y="51"/>
                  </a:cubicBezTo>
                  <a:cubicBezTo>
                    <a:pt x="1163" y="51"/>
                    <a:pt x="1162" y="52"/>
                    <a:pt x="1162" y="53"/>
                  </a:cubicBezTo>
                  <a:cubicBezTo>
                    <a:pt x="1159" y="55"/>
                    <a:pt x="1159" y="55"/>
                    <a:pt x="1159" y="55"/>
                  </a:cubicBezTo>
                  <a:cubicBezTo>
                    <a:pt x="1158" y="52"/>
                    <a:pt x="1158" y="52"/>
                    <a:pt x="1158" y="52"/>
                  </a:cubicBezTo>
                  <a:cubicBezTo>
                    <a:pt x="1158" y="51"/>
                    <a:pt x="1158" y="51"/>
                    <a:pt x="1158" y="50"/>
                  </a:cubicBezTo>
                  <a:cubicBezTo>
                    <a:pt x="1157" y="49"/>
                    <a:pt x="1157" y="49"/>
                    <a:pt x="1157" y="48"/>
                  </a:cubicBezTo>
                  <a:cubicBezTo>
                    <a:pt x="1156" y="47"/>
                    <a:pt x="1156" y="47"/>
                    <a:pt x="1156" y="47"/>
                  </a:cubicBezTo>
                  <a:cubicBezTo>
                    <a:pt x="1155" y="47"/>
                    <a:pt x="1155" y="47"/>
                    <a:pt x="1154" y="47"/>
                  </a:cubicBezTo>
                  <a:cubicBezTo>
                    <a:pt x="1153" y="51"/>
                    <a:pt x="1152" y="54"/>
                    <a:pt x="1151" y="57"/>
                  </a:cubicBezTo>
                  <a:cubicBezTo>
                    <a:pt x="1148" y="63"/>
                    <a:pt x="1145" y="69"/>
                    <a:pt x="1146" y="77"/>
                  </a:cubicBezTo>
                  <a:cubicBezTo>
                    <a:pt x="1146" y="78"/>
                    <a:pt x="1146" y="80"/>
                    <a:pt x="1145" y="82"/>
                  </a:cubicBezTo>
                  <a:cubicBezTo>
                    <a:pt x="1142" y="88"/>
                    <a:pt x="1142" y="90"/>
                    <a:pt x="1146" y="94"/>
                  </a:cubicBezTo>
                  <a:cubicBezTo>
                    <a:pt x="1147" y="94"/>
                    <a:pt x="1147" y="94"/>
                    <a:pt x="1147" y="94"/>
                  </a:cubicBezTo>
                  <a:cubicBezTo>
                    <a:pt x="1139" y="116"/>
                    <a:pt x="1139" y="116"/>
                    <a:pt x="1139" y="116"/>
                  </a:cubicBezTo>
                  <a:cubicBezTo>
                    <a:pt x="1139" y="118"/>
                    <a:pt x="1139" y="118"/>
                    <a:pt x="1139" y="118"/>
                  </a:cubicBezTo>
                  <a:cubicBezTo>
                    <a:pt x="1136" y="118"/>
                    <a:pt x="1136" y="118"/>
                    <a:pt x="1136" y="118"/>
                  </a:cubicBezTo>
                  <a:cubicBezTo>
                    <a:pt x="1135" y="119"/>
                    <a:pt x="1134" y="119"/>
                    <a:pt x="1132" y="119"/>
                  </a:cubicBezTo>
                  <a:cubicBezTo>
                    <a:pt x="1129" y="120"/>
                    <a:pt x="1129" y="120"/>
                    <a:pt x="1129" y="122"/>
                  </a:cubicBezTo>
                  <a:cubicBezTo>
                    <a:pt x="1129" y="127"/>
                    <a:pt x="1125" y="128"/>
                    <a:pt x="1123" y="129"/>
                  </a:cubicBezTo>
                  <a:cubicBezTo>
                    <a:pt x="1120" y="130"/>
                    <a:pt x="1118" y="131"/>
                    <a:pt x="1115" y="131"/>
                  </a:cubicBezTo>
                  <a:cubicBezTo>
                    <a:pt x="1109" y="133"/>
                    <a:pt x="1102" y="135"/>
                    <a:pt x="1096" y="137"/>
                  </a:cubicBezTo>
                  <a:cubicBezTo>
                    <a:pt x="1094" y="138"/>
                    <a:pt x="1091" y="138"/>
                    <a:pt x="1089" y="139"/>
                  </a:cubicBezTo>
                  <a:cubicBezTo>
                    <a:pt x="1082" y="141"/>
                    <a:pt x="1075" y="143"/>
                    <a:pt x="1067" y="143"/>
                  </a:cubicBezTo>
                  <a:cubicBezTo>
                    <a:pt x="1062" y="142"/>
                    <a:pt x="1058" y="147"/>
                    <a:pt x="1057" y="149"/>
                  </a:cubicBezTo>
                  <a:cubicBezTo>
                    <a:pt x="1054" y="153"/>
                    <a:pt x="1051" y="157"/>
                    <a:pt x="1048" y="161"/>
                  </a:cubicBezTo>
                  <a:cubicBezTo>
                    <a:pt x="1045" y="163"/>
                    <a:pt x="1043" y="166"/>
                    <a:pt x="1041" y="169"/>
                  </a:cubicBezTo>
                  <a:cubicBezTo>
                    <a:pt x="1039" y="171"/>
                    <a:pt x="1038" y="174"/>
                    <a:pt x="1037" y="176"/>
                  </a:cubicBezTo>
                  <a:cubicBezTo>
                    <a:pt x="1037" y="177"/>
                    <a:pt x="1037" y="177"/>
                    <a:pt x="1037" y="177"/>
                  </a:cubicBezTo>
                  <a:cubicBezTo>
                    <a:pt x="1037" y="177"/>
                    <a:pt x="1038" y="178"/>
                    <a:pt x="1039" y="178"/>
                  </a:cubicBezTo>
                  <a:cubicBezTo>
                    <a:pt x="1040" y="178"/>
                    <a:pt x="1041" y="178"/>
                    <a:pt x="1042" y="179"/>
                  </a:cubicBezTo>
                  <a:cubicBezTo>
                    <a:pt x="1045" y="181"/>
                    <a:pt x="1045" y="181"/>
                    <a:pt x="1045" y="181"/>
                  </a:cubicBezTo>
                  <a:cubicBezTo>
                    <a:pt x="1043" y="182"/>
                    <a:pt x="1043" y="182"/>
                    <a:pt x="1043" y="182"/>
                  </a:cubicBezTo>
                  <a:cubicBezTo>
                    <a:pt x="1040" y="185"/>
                    <a:pt x="1040" y="186"/>
                    <a:pt x="1042" y="189"/>
                  </a:cubicBezTo>
                  <a:cubicBezTo>
                    <a:pt x="1043" y="190"/>
                    <a:pt x="1043" y="190"/>
                    <a:pt x="1043" y="190"/>
                  </a:cubicBezTo>
                  <a:cubicBezTo>
                    <a:pt x="1042" y="191"/>
                    <a:pt x="1042" y="191"/>
                    <a:pt x="1042" y="191"/>
                  </a:cubicBezTo>
                  <a:cubicBezTo>
                    <a:pt x="1041" y="192"/>
                    <a:pt x="1040" y="193"/>
                    <a:pt x="1039" y="194"/>
                  </a:cubicBezTo>
                  <a:cubicBezTo>
                    <a:pt x="1038" y="196"/>
                    <a:pt x="1036" y="198"/>
                    <a:pt x="1034" y="200"/>
                  </a:cubicBezTo>
                  <a:cubicBezTo>
                    <a:pt x="1032" y="201"/>
                    <a:pt x="1030" y="203"/>
                    <a:pt x="1027" y="204"/>
                  </a:cubicBezTo>
                  <a:cubicBezTo>
                    <a:pt x="1025" y="205"/>
                    <a:pt x="1022" y="206"/>
                    <a:pt x="1019" y="206"/>
                  </a:cubicBezTo>
                  <a:cubicBezTo>
                    <a:pt x="1018" y="207"/>
                    <a:pt x="1017" y="207"/>
                    <a:pt x="1016" y="207"/>
                  </a:cubicBezTo>
                  <a:cubicBezTo>
                    <a:pt x="1016" y="207"/>
                    <a:pt x="1016" y="207"/>
                    <a:pt x="1016" y="207"/>
                  </a:cubicBezTo>
                  <a:cubicBezTo>
                    <a:pt x="1016" y="207"/>
                    <a:pt x="1016" y="207"/>
                    <a:pt x="1016" y="207"/>
                  </a:cubicBezTo>
                  <a:cubicBezTo>
                    <a:pt x="1014" y="207"/>
                    <a:pt x="1012" y="207"/>
                    <a:pt x="1011" y="206"/>
                  </a:cubicBezTo>
                  <a:cubicBezTo>
                    <a:pt x="1010" y="206"/>
                    <a:pt x="1009" y="205"/>
                    <a:pt x="1008" y="205"/>
                  </a:cubicBezTo>
                  <a:cubicBezTo>
                    <a:pt x="1001" y="206"/>
                    <a:pt x="994" y="208"/>
                    <a:pt x="986" y="211"/>
                  </a:cubicBezTo>
                  <a:cubicBezTo>
                    <a:pt x="986" y="211"/>
                    <a:pt x="985" y="213"/>
                    <a:pt x="985" y="215"/>
                  </a:cubicBezTo>
                  <a:cubicBezTo>
                    <a:pt x="985" y="216"/>
                    <a:pt x="987" y="218"/>
                    <a:pt x="988" y="219"/>
                  </a:cubicBezTo>
                  <a:cubicBezTo>
                    <a:pt x="989" y="219"/>
                    <a:pt x="991" y="220"/>
                    <a:pt x="992" y="222"/>
                  </a:cubicBezTo>
                  <a:cubicBezTo>
                    <a:pt x="992" y="224"/>
                    <a:pt x="991" y="226"/>
                    <a:pt x="990" y="227"/>
                  </a:cubicBezTo>
                  <a:cubicBezTo>
                    <a:pt x="990" y="228"/>
                    <a:pt x="989" y="229"/>
                    <a:pt x="989" y="230"/>
                  </a:cubicBezTo>
                  <a:cubicBezTo>
                    <a:pt x="987" y="232"/>
                    <a:pt x="986" y="234"/>
                    <a:pt x="984" y="235"/>
                  </a:cubicBezTo>
                  <a:cubicBezTo>
                    <a:pt x="982" y="237"/>
                    <a:pt x="980" y="239"/>
                    <a:pt x="979" y="240"/>
                  </a:cubicBezTo>
                  <a:cubicBezTo>
                    <a:pt x="973" y="246"/>
                    <a:pt x="968" y="251"/>
                    <a:pt x="961" y="254"/>
                  </a:cubicBezTo>
                  <a:cubicBezTo>
                    <a:pt x="952" y="259"/>
                    <a:pt x="945" y="264"/>
                    <a:pt x="939" y="270"/>
                  </a:cubicBezTo>
                  <a:cubicBezTo>
                    <a:pt x="938" y="271"/>
                    <a:pt x="937" y="273"/>
                    <a:pt x="935" y="274"/>
                  </a:cubicBezTo>
                  <a:cubicBezTo>
                    <a:pt x="931" y="275"/>
                    <a:pt x="927" y="276"/>
                    <a:pt x="923" y="278"/>
                  </a:cubicBezTo>
                  <a:cubicBezTo>
                    <a:pt x="921" y="278"/>
                    <a:pt x="920" y="279"/>
                    <a:pt x="918" y="279"/>
                  </a:cubicBezTo>
                  <a:cubicBezTo>
                    <a:pt x="917" y="280"/>
                    <a:pt x="917" y="280"/>
                    <a:pt x="917" y="280"/>
                  </a:cubicBezTo>
                  <a:cubicBezTo>
                    <a:pt x="916" y="279"/>
                    <a:pt x="916" y="279"/>
                    <a:pt x="916" y="279"/>
                  </a:cubicBezTo>
                  <a:cubicBezTo>
                    <a:pt x="914" y="276"/>
                    <a:pt x="911" y="274"/>
                    <a:pt x="907" y="275"/>
                  </a:cubicBezTo>
                  <a:cubicBezTo>
                    <a:pt x="904" y="275"/>
                    <a:pt x="901" y="274"/>
                    <a:pt x="899" y="273"/>
                  </a:cubicBezTo>
                  <a:cubicBezTo>
                    <a:pt x="899" y="273"/>
                    <a:pt x="899" y="273"/>
                    <a:pt x="899" y="273"/>
                  </a:cubicBezTo>
                  <a:cubicBezTo>
                    <a:pt x="897" y="271"/>
                    <a:pt x="895" y="269"/>
                    <a:pt x="895" y="267"/>
                  </a:cubicBezTo>
                  <a:cubicBezTo>
                    <a:pt x="895" y="265"/>
                    <a:pt x="897" y="263"/>
                    <a:pt x="899" y="262"/>
                  </a:cubicBezTo>
                  <a:cubicBezTo>
                    <a:pt x="901" y="261"/>
                    <a:pt x="901" y="260"/>
                    <a:pt x="901" y="256"/>
                  </a:cubicBezTo>
                  <a:cubicBezTo>
                    <a:pt x="901" y="256"/>
                    <a:pt x="901" y="255"/>
                    <a:pt x="900" y="255"/>
                  </a:cubicBezTo>
                  <a:cubicBezTo>
                    <a:pt x="900" y="252"/>
                    <a:pt x="900" y="252"/>
                    <a:pt x="900" y="252"/>
                  </a:cubicBezTo>
                  <a:cubicBezTo>
                    <a:pt x="902" y="252"/>
                    <a:pt x="902" y="252"/>
                    <a:pt x="902" y="252"/>
                  </a:cubicBezTo>
                  <a:cubicBezTo>
                    <a:pt x="903" y="252"/>
                    <a:pt x="904" y="252"/>
                    <a:pt x="904" y="252"/>
                  </a:cubicBezTo>
                  <a:cubicBezTo>
                    <a:pt x="905" y="251"/>
                    <a:pt x="904" y="250"/>
                    <a:pt x="904" y="249"/>
                  </a:cubicBezTo>
                  <a:cubicBezTo>
                    <a:pt x="904" y="248"/>
                    <a:pt x="904" y="246"/>
                    <a:pt x="905" y="244"/>
                  </a:cubicBezTo>
                  <a:cubicBezTo>
                    <a:pt x="906" y="244"/>
                    <a:pt x="906" y="244"/>
                    <a:pt x="906" y="244"/>
                  </a:cubicBezTo>
                  <a:cubicBezTo>
                    <a:pt x="906" y="244"/>
                    <a:pt x="906" y="244"/>
                    <a:pt x="906" y="244"/>
                  </a:cubicBezTo>
                  <a:cubicBezTo>
                    <a:pt x="907" y="244"/>
                    <a:pt x="908" y="243"/>
                    <a:pt x="910" y="243"/>
                  </a:cubicBezTo>
                  <a:cubicBezTo>
                    <a:pt x="910" y="243"/>
                    <a:pt x="911" y="243"/>
                    <a:pt x="911" y="243"/>
                  </a:cubicBezTo>
                  <a:cubicBezTo>
                    <a:pt x="912" y="239"/>
                    <a:pt x="912" y="234"/>
                    <a:pt x="912" y="230"/>
                  </a:cubicBezTo>
                  <a:cubicBezTo>
                    <a:pt x="910" y="223"/>
                    <a:pt x="908" y="215"/>
                    <a:pt x="905" y="209"/>
                  </a:cubicBezTo>
                  <a:cubicBezTo>
                    <a:pt x="904" y="206"/>
                    <a:pt x="901" y="203"/>
                    <a:pt x="899" y="203"/>
                  </a:cubicBezTo>
                  <a:cubicBezTo>
                    <a:pt x="898" y="203"/>
                    <a:pt x="896" y="206"/>
                    <a:pt x="895" y="207"/>
                  </a:cubicBezTo>
                  <a:cubicBezTo>
                    <a:pt x="894" y="207"/>
                    <a:pt x="894" y="207"/>
                    <a:pt x="893" y="208"/>
                  </a:cubicBezTo>
                  <a:cubicBezTo>
                    <a:pt x="892" y="209"/>
                    <a:pt x="890" y="211"/>
                    <a:pt x="889" y="213"/>
                  </a:cubicBezTo>
                  <a:cubicBezTo>
                    <a:pt x="888" y="214"/>
                    <a:pt x="886" y="216"/>
                    <a:pt x="885" y="217"/>
                  </a:cubicBezTo>
                  <a:cubicBezTo>
                    <a:pt x="884" y="219"/>
                    <a:pt x="882" y="218"/>
                    <a:pt x="881" y="218"/>
                  </a:cubicBezTo>
                  <a:cubicBezTo>
                    <a:pt x="879" y="217"/>
                    <a:pt x="879" y="216"/>
                    <a:pt x="879" y="215"/>
                  </a:cubicBezTo>
                  <a:cubicBezTo>
                    <a:pt x="879" y="215"/>
                    <a:pt x="879" y="214"/>
                    <a:pt x="879" y="213"/>
                  </a:cubicBezTo>
                  <a:cubicBezTo>
                    <a:pt x="879" y="209"/>
                    <a:pt x="879" y="206"/>
                    <a:pt x="881" y="205"/>
                  </a:cubicBezTo>
                  <a:cubicBezTo>
                    <a:pt x="885" y="203"/>
                    <a:pt x="885" y="200"/>
                    <a:pt x="886" y="196"/>
                  </a:cubicBezTo>
                  <a:cubicBezTo>
                    <a:pt x="886" y="195"/>
                    <a:pt x="887" y="194"/>
                    <a:pt x="887" y="193"/>
                  </a:cubicBezTo>
                  <a:cubicBezTo>
                    <a:pt x="889" y="185"/>
                    <a:pt x="888" y="181"/>
                    <a:pt x="884" y="178"/>
                  </a:cubicBezTo>
                  <a:cubicBezTo>
                    <a:pt x="882" y="176"/>
                    <a:pt x="882" y="176"/>
                    <a:pt x="882" y="176"/>
                  </a:cubicBezTo>
                  <a:cubicBezTo>
                    <a:pt x="884" y="175"/>
                    <a:pt x="884" y="175"/>
                    <a:pt x="884" y="175"/>
                  </a:cubicBezTo>
                  <a:cubicBezTo>
                    <a:pt x="885" y="174"/>
                    <a:pt x="886" y="172"/>
                    <a:pt x="887" y="171"/>
                  </a:cubicBezTo>
                  <a:cubicBezTo>
                    <a:pt x="886" y="171"/>
                    <a:pt x="885" y="170"/>
                    <a:pt x="884" y="170"/>
                  </a:cubicBezTo>
                  <a:cubicBezTo>
                    <a:pt x="877" y="166"/>
                    <a:pt x="871" y="163"/>
                    <a:pt x="866" y="162"/>
                  </a:cubicBezTo>
                  <a:cubicBezTo>
                    <a:pt x="866" y="162"/>
                    <a:pt x="866" y="162"/>
                    <a:pt x="866" y="162"/>
                  </a:cubicBezTo>
                  <a:cubicBezTo>
                    <a:pt x="861" y="160"/>
                    <a:pt x="856" y="159"/>
                    <a:pt x="851" y="161"/>
                  </a:cubicBezTo>
                  <a:cubicBezTo>
                    <a:pt x="850" y="162"/>
                    <a:pt x="850" y="163"/>
                    <a:pt x="849" y="163"/>
                  </a:cubicBezTo>
                  <a:cubicBezTo>
                    <a:pt x="850" y="164"/>
                    <a:pt x="850" y="164"/>
                    <a:pt x="851" y="164"/>
                  </a:cubicBezTo>
                  <a:cubicBezTo>
                    <a:pt x="851" y="165"/>
                    <a:pt x="852" y="165"/>
                    <a:pt x="852" y="165"/>
                  </a:cubicBezTo>
                  <a:cubicBezTo>
                    <a:pt x="852" y="165"/>
                    <a:pt x="852" y="165"/>
                    <a:pt x="852" y="165"/>
                  </a:cubicBezTo>
                  <a:cubicBezTo>
                    <a:pt x="853" y="166"/>
                    <a:pt x="853" y="166"/>
                    <a:pt x="853" y="166"/>
                  </a:cubicBezTo>
                  <a:cubicBezTo>
                    <a:pt x="858" y="168"/>
                    <a:pt x="858" y="168"/>
                    <a:pt x="858" y="168"/>
                  </a:cubicBezTo>
                  <a:cubicBezTo>
                    <a:pt x="853" y="170"/>
                    <a:pt x="853" y="170"/>
                    <a:pt x="853" y="170"/>
                  </a:cubicBezTo>
                  <a:cubicBezTo>
                    <a:pt x="845" y="172"/>
                    <a:pt x="845" y="172"/>
                    <a:pt x="846" y="180"/>
                  </a:cubicBezTo>
                  <a:cubicBezTo>
                    <a:pt x="846" y="180"/>
                    <a:pt x="846" y="180"/>
                    <a:pt x="846" y="180"/>
                  </a:cubicBezTo>
                  <a:cubicBezTo>
                    <a:pt x="846" y="180"/>
                    <a:pt x="846" y="180"/>
                    <a:pt x="847" y="181"/>
                  </a:cubicBezTo>
                  <a:cubicBezTo>
                    <a:pt x="847" y="183"/>
                    <a:pt x="847" y="184"/>
                    <a:pt x="846" y="186"/>
                  </a:cubicBezTo>
                  <a:cubicBezTo>
                    <a:pt x="844" y="187"/>
                    <a:pt x="842" y="188"/>
                    <a:pt x="840" y="188"/>
                  </a:cubicBezTo>
                  <a:cubicBezTo>
                    <a:pt x="838" y="188"/>
                    <a:pt x="838" y="188"/>
                    <a:pt x="838" y="188"/>
                  </a:cubicBezTo>
                  <a:cubicBezTo>
                    <a:pt x="839" y="178"/>
                    <a:pt x="839" y="178"/>
                    <a:pt x="839" y="178"/>
                  </a:cubicBezTo>
                  <a:cubicBezTo>
                    <a:pt x="839" y="178"/>
                    <a:pt x="839" y="178"/>
                    <a:pt x="839" y="178"/>
                  </a:cubicBezTo>
                  <a:cubicBezTo>
                    <a:pt x="838" y="179"/>
                    <a:pt x="838" y="180"/>
                    <a:pt x="837" y="180"/>
                  </a:cubicBezTo>
                  <a:cubicBezTo>
                    <a:pt x="836" y="181"/>
                    <a:pt x="835" y="182"/>
                    <a:pt x="834" y="183"/>
                  </a:cubicBezTo>
                  <a:cubicBezTo>
                    <a:pt x="833" y="186"/>
                    <a:pt x="831" y="189"/>
                    <a:pt x="828" y="193"/>
                  </a:cubicBezTo>
                  <a:cubicBezTo>
                    <a:pt x="828" y="194"/>
                    <a:pt x="828" y="194"/>
                    <a:pt x="828" y="195"/>
                  </a:cubicBezTo>
                  <a:cubicBezTo>
                    <a:pt x="828" y="195"/>
                    <a:pt x="829" y="196"/>
                    <a:pt x="829" y="197"/>
                  </a:cubicBezTo>
                  <a:cubicBezTo>
                    <a:pt x="829" y="198"/>
                    <a:pt x="829" y="200"/>
                    <a:pt x="828" y="202"/>
                  </a:cubicBezTo>
                  <a:cubicBezTo>
                    <a:pt x="824" y="217"/>
                    <a:pt x="825" y="227"/>
                    <a:pt x="831" y="236"/>
                  </a:cubicBezTo>
                  <a:cubicBezTo>
                    <a:pt x="832" y="239"/>
                    <a:pt x="833" y="242"/>
                    <a:pt x="834" y="245"/>
                  </a:cubicBezTo>
                  <a:cubicBezTo>
                    <a:pt x="835" y="246"/>
                    <a:pt x="835" y="247"/>
                    <a:pt x="836" y="248"/>
                  </a:cubicBezTo>
                  <a:cubicBezTo>
                    <a:pt x="836" y="248"/>
                    <a:pt x="836" y="248"/>
                    <a:pt x="836" y="248"/>
                  </a:cubicBezTo>
                  <a:cubicBezTo>
                    <a:pt x="836" y="249"/>
                    <a:pt x="837" y="251"/>
                    <a:pt x="837" y="252"/>
                  </a:cubicBezTo>
                  <a:cubicBezTo>
                    <a:pt x="836" y="253"/>
                    <a:pt x="836" y="253"/>
                    <a:pt x="836" y="254"/>
                  </a:cubicBezTo>
                  <a:cubicBezTo>
                    <a:pt x="834" y="265"/>
                    <a:pt x="832" y="276"/>
                    <a:pt x="820" y="282"/>
                  </a:cubicBezTo>
                  <a:cubicBezTo>
                    <a:pt x="817" y="283"/>
                    <a:pt x="813" y="285"/>
                    <a:pt x="810" y="283"/>
                  </a:cubicBezTo>
                  <a:cubicBezTo>
                    <a:pt x="807" y="282"/>
                    <a:pt x="806" y="279"/>
                    <a:pt x="805" y="275"/>
                  </a:cubicBezTo>
                  <a:cubicBezTo>
                    <a:pt x="805" y="273"/>
                    <a:pt x="804" y="272"/>
                    <a:pt x="804" y="272"/>
                  </a:cubicBezTo>
                  <a:cubicBezTo>
                    <a:pt x="800" y="269"/>
                    <a:pt x="800" y="267"/>
                    <a:pt x="800" y="264"/>
                  </a:cubicBezTo>
                  <a:cubicBezTo>
                    <a:pt x="800" y="264"/>
                    <a:pt x="800" y="263"/>
                    <a:pt x="800" y="263"/>
                  </a:cubicBezTo>
                  <a:cubicBezTo>
                    <a:pt x="800" y="261"/>
                    <a:pt x="800" y="259"/>
                    <a:pt x="799" y="257"/>
                  </a:cubicBezTo>
                  <a:cubicBezTo>
                    <a:pt x="799" y="251"/>
                    <a:pt x="798" y="245"/>
                    <a:pt x="796" y="240"/>
                  </a:cubicBezTo>
                  <a:cubicBezTo>
                    <a:pt x="795" y="236"/>
                    <a:pt x="796" y="233"/>
                    <a:pt x="797" y="230"/>
                  </a:cubicBezTo>
                  <a:cubicBezTo>
                    <a:pt x="797" y="230"/>
                    <a:pt x="797" y="229"/>
                    <a:pt x="797" y="228"/>
                  </a:cubicBezTo>
                  <a:cubicBezTo>
                    <a:pt x="798" y="226"/>
                    <a:pt x="799" y="223"/>
                    <a:pt x="798" y="220"/>
                  </a:cubicBezTo>
                  <a:cubicBezTo>
                    <a:pt x="798" y="220"/>
                    <a:pt x="798" y="219"/>
                    <a:pt x="798" y="219"/>
                  </a:cubicBezTo>
                  <a:cubicBezTo>
                    <a:pt x="797" y="216"/>
                    <a:pt x="797" y="212"/>
                    <a:pt x="801" y="209"/>
                  </a:cubicBezTo>
                  <a:cubicBezTo>
                    <a:pt x="801" y="209"/>
                    <a:pt x="801" y="208"/>
                    <a:pt x="801" y="207"/>
                  </a:cubicBezTo>
                  <a:cubicBezTo>
                    <a:pt x="799" y="202"/>
                    <a:pt x="801" y="198"/>
                    <a:pt x="802" y="195"/>
                  </a:cubicBezTo>
                  <a:cubicBezTo>
                    <a:pt x="803" y="194"/>
                    <a:pt x="803" y="194"/>
                    <a:pt x="803" y="193"/>
                  </a:cubicBezTo>
                  <a:cubicBezTo>
                    <a:pt x="804" y="192"/>
                    <a:pt x="804" y="190"/>
                    <a:pt x="805" y="189"/>
                  </a:cubicBezTo>
                  <a:cubicBezTo>
                    <a:pt x="806" y="187"/>
                    <a:pt x="807" y="184"/>
                    <a:pt x="808" y="182"/>
                  </a:cubicBezTo>
                  <a:cubicBezTo>
                    <a:pt x="808" y="181"/>
                    <a:pt x="808" y="180"/>
                    <a:pt x="808" y="179"/>
                  </a:cubicBezTo>
                  <a:cubicBezTo>
                    <a:pt x="791" y="200"/>
                    <a:pt x="791" y="200"/>
                    <a:pt x="791" y="200"/>
                  </a:cubicBezTo>
                  <a:cubicBezTo>
                    <a:pt x="788" y="197"/>
                    <a:pt x="788" y="197"/>
                    <a:pt x="788" y="197"/>
                  </a:cubicBezTo>
                  <a:cubicBezTo>
                    <a:pt x="807" y="160"/>
                    <a:pt x="807" y="160"/>
                    <a:pt x="807" y="160"/>
                  </a:cubicBezTo>
                  <a:cubicBezTo>
                    <a:pt x="820" y="158"/>
                    <a:pt x="820" y="158"/>
                    <a:pt x="820" y="158"/>
                  </a:cubicBezTo>
                  <a:cubicBezTo>
                    <a:pt x="821" y="152"/>
                    <a:pt x="828" y="152"/>
                    <a:pt x="833" y="152"/>
                  </a:cubicBezTo>
                  <a:cubicBezTo>
                    <a:pt x="833" y="152"/>
                    <a:pt x="834" y="152"/>
                    <a:pt x="834" y="151"/>
                  </a:cubicBezTo>
                  <a:cubicBezTo>
                    <a:pt x="835" y="151"/>
                    <a:pt x="836" y="150"/>
                    <a:pt x="837" y="150"/>
                  </a:cubicBezTo>
                  <a:cubicBezTo>
                    <a:pt x="840" y="149"/>
                    <a:pt x="842" y="148"/>
                    <a:pt x="845" y="148"/>
                  </a:cubicBezTo>
                  <a:cubicBezTo>
                    <a:pt x="848" y="148"/>
                    <a:pt x="852" y="148"/>
                    <a:pt x="856" y="148"/>
                  </a:cubicBezTo>
                  <a:cubicBezTo>
                    <a:pt x="857" y="148"/>
                    <a:pt x="858" y="148"/>
                    <a:pt x="860" y="148"/>
                  </a:cubicBezTo>
                  <a:cubicBezTo>
                    <a:pt x="860" y="148"/>
                    <a:pt x="861" y="148"/>
                    <a:pt x="862" y="149"/>
                  </a:cubicBezTo>
                  <a:cubicBezTo>
                    <a:pt x="863" y="149"/>
                    <a:pt x="864" y="149"/>
                    <a:pt x="865" y="149"/>
                  </a:cubicBezTo>
                  <a:cubicBezTo>
                    <a:pt x="866" y="149"/>
                    <a:pt x="867" y="149"/>
                    <a:pt x="868" y="149"/>
                  </a:cubicBezTo>
                  <a:cubicBezTo>
                    <a:pt x="871" y="149"/>
                    <a:pt x="874" y="149"/>
                    <a:pt x="876" y="148"/>
                  </a:cubicBezTo>
                  <a:cubicBezTo>
                    <a:pt x="877" y="148"/>
                    <a:pt x="877" y="147"/>
                    <a:pt x="877" y="147"/>
                  </a:cubicBezTo>
                  <a:cubicBezTo>
                    <a:pt x="877" y="147"/>
                    <a:pt x="877" y="147"/>
                    <a:pt x="877" y="147"/>
                  </a:cubicBezTo>
                  <a:cubicBezTo>
                    <a:pt x="877" y="146"/>
                    <a:pt x="876" y="145"/>
                    <a:pt x="876" y="145"/>
                  </a:cubicBezTo>
                  <a:cubicBezTo>
                    <a:pt x="874" y="145"/>
                    <a:pt x="872" y="145"/>
                    <a:pt x="869" y="145"/>
                  </a:cubicBezTo>
                  <a:cubicBezTo>
                    <a:pt x="868" y="145"/>
                    <a:pt x="867" y="145"/>
                    <a:pt x="866" y="145"/>
                  </a:cubicBezTo>
                  <a:cubicBezTo>
                    <a:pt x="864" y="145"/>
                    <a:pt x="864" y="145"/>
                    <a:pt x="864" y="145"/>
                  </a:cubicBezTo>
                  <a:cubicBezTo>
                    <a:pt x="864" y="135"/>
                    <a:pt x="864" y="135"/>
                    <a:pt x="864" y="135"/>
                  </a:cubicBezTo>
                  <a:cubicBezTo>
                    <a:pt x="843" y="139"/>
                    <a:pt x="843" y="139"/>
                    <a:pt x="843" y="139"/>
                  </a:cubicBezTo>
                  <a:cubicBezTo>
                    <a:pt x="844" y="129"/>
                    <a:pt x="844" y="129"/>
                    <a:pt x="844" y="129"/>
                  </a:cubicBezTo>
                  <a:cubicBezTo>
                    <a:pt x="844" y="129"/>
                    <a:pt x="844" y="129"/>
                    <a:pt x="843" y="129"/>
                  </a:cubicBezTo>
                  <a:cubicBezTo>
                    <a:pt x="841" y="130"/>
                    <a:pt x="839" y="131"/>
                    <a:pt x="837" y="132"/>
                  </a:cubicBezTo>
                  <a:cubicBezTo>
                    <a:pt x="836" y="132"/>
                    <a:pt x="836" y="132"/>
                    <a:pt x="836" y="133"/>
                  </a:cubicBezTo>
                  <a:cubicBezTo>
                    <a:pt x="833" y="134"/>
                    <a:pt x="830" y="136"/>
                    <a:pt x="826" y="134"/>
                  </a:cubicBezTo>
                  <a:cubicBezTo>
                    <a:pt x="825" y="135"/>
                    <a:pt x="824" y="135"/>
                    <a:pt x="823" y="136"/>
                  </a:cubicBezTo>
                  <a:cubicBezTo>
                    <a:pt x="823" y="136"/>
                    <a:pt x="823" y="136"/>
                    <a:pt x="822" y="136"/>
                  </a:cubicBezTo>
                  <a:cubicBezTo>
                    <a:pt x="821" y="137"/>
                    <a:pt x="821" y="138"/>
                    <a:pt x="820" y="138"/>
                  </a:cubicBezTo>
                  <a:cubicBezTo>
                    <a:pt x="818" y="140"/>
                    <a:pt x="815" y="142"/>
                    <a:pt x="813" y="142"/>
                  </a:cubicBezTo>
                  <a:cubicBezTo>
                    <a:pt x="811" y="142"/>
                    <a:pt x="809" y="142"/>
                    <a:pt x="807" y="141"/>
                  </a:cubicBezTo>
                  <a:cubicBezTo>
                    <a:pt x="805" y="141"/>
                    <a:pt x="803" y="140"/>
                    <a:pt x="801" y="141"/>
                  </a:cubicBezTo>
                  <a:cubicBezTo>
                    <a:pt x="799" y="142"/>
                    <a:pt x="797" y="140"/>
                    <a:pt x="796" y="139"/>
                  </a:cubicBezTo>
                  <a:cubicBezTo>
                    <a:pt x="794" y="134"/>
                    <a:pt x="790" y="132"/>
                    <a:pt x="784" y="131"/>
                  </a:cubicBezTo>
                  <a:cubicBezTo>
                    <a:pt x="774" y="139"/>
                    <a:pt x="774" y="139"/>
                    <a:pt x="774" y="139"/>
                  </a:cubicBezTo>
                  <a:cubicBezTo>
                    <a:pt x="776" y="132"/>
                    <a:pt x="776" y="132"/>
                    <a:pt x="776" y="132"/>
                  </a:cubicBezTo>
                  <a:cubicBezTo>
                    <a:pt x="777" y="132"/>
                    <a:pt x="777" y="131"/>
                    <a:pt x="777" y="130"/>
                  </a:cubicBezTo>
                  <a:cubicBezTo>
                    <a:pt x="778" y="124"/>
                    <a:pt x="780" y="117"/>
                    <a:pt x="788" y="115"/>
                  </a:cubicBezTo>
                  <a:cubicBezTo>
                    <a:pt x="788" y="115"/>
                    <a:pt x="788" y="114"/>
                    <a:pt x="788" y="114"/>
                  </a:cubicBezTo>
                  <a:cubicBezTo>
                    <a:pt x="788" y="114"/>
                    <a:pt x="787" y="114"/>
                    <a:pt x="787" y="114"/>
                  </a:cubicBezTo>
                  <a:cubicBezTo>
                    <a:pt x="787" y="114"/>
                    <a:pt x="786" y="114"/>
                    <a:pt x="785" y="115"/>
                  </a:cubicBezTo>
                  <a:cubicBezTo>
                    <a:pt x="779" y="117"/>
                    <a:pt x="773" y="120"/>
                    <a:pt x="769" y="126"/>
                  </a:cubicBezTo>
                  <a:cubicBezTo>
                    <a:pt x="764" y="134"/>
                    <a:pt x="758" y="138"/>
                    <a:pt x="750" y="135"/>
                  </a:cubicBezTo>
                  <a:cubicBezTo>
                    <a:pt x="750" y="135"/>
                    <a:pt x="749" y="136"/>
                    <a:pt x="749" y="136"/>
                  </a:cubicBezTo>
                  <a:cubicBezTo>
                    <a:pt x="744" y="146"/>
                    <a:pt x="735" y="145"/>
                    <a:pt x="728" y="144"/>
                  </a:cubicBezTo>
                  <a:cubicBezTo>
                    <a:pt x="726" y="143"/>
                    <a:pt x="726" y="143"/>
                    <a:pt x="726" y="143"/>
                  </a:cubicBezTo>
                  <a:cubicBezTo>
                    <a:pt x="727" y="141"/>
                    <a:pt x="727" y="141"/>
                    <a:pt x="727" y="141"/>
                  </a:cubicBezTo>
                  <a:cubicBezTo>
                    <a:pt x="727" y="141"/>
                    <a:pt x="727" y="140"/>
                    <a:pt x="727" y="140"/>
                  </a:cubicBezTo>
                  <a:cubicBezTo>
                    <a:pt x="728" y="139"/>
                    <a:pt x="728" y="138"/>
                    <a:pt x="728" y="138"/>
                  </a:cubicBezTo>
                  <a:cubicBezTo>
                    <a:pt x="731" y="135"/>
                    <a:pt x="730" y="134"/>
                    <a:pt x="729" y="133"/>
                  </a:cubicBezTo>
                  <a:cubicBezTo>
                    <a:pt x="728" y="132"/>
                    <a:pt x="728" y="132"/>
                    <a:pt x="727" y="132"/>
                  </a:cubicBezTo>
                  <a:cubicBezTo>
                    <a:pt x="726" y="132"/>
                    <a:pt x="725" y="134"/>
                    <a:pt x="725" y="134"/>
                  </a:cubicBezTo>
                  <a:cubicBezTo>
                    <a:pt x="722" y="139"/>
                    <a:pt x="717" y="140"/>
                    <a:pt x="713" y="142"/>
                  </a:cubicBezTo>
                  <a:cubicBezTo>
                    <a:pt x="713" y="142"/>
                    <a:pt x="712" y="142"/>
                    <a:pt x="711" y="142"/>
                  </a:cubicBezTo>
                  <a:cubicBezTo>
                    <a:pt x="707" y="144"/>
                    <a:pt x="705" y="143"/>
                    <a:pt x="703" y="140"/>
                  </a:cubicBezTo>
                  <a:cubicBezTo>
                    <a:pt x="701" y="139"/>
                    <a:pt x="701" y="139"/>
                    <a:pt x="701" y="139"/>
                  </a:cubicBezTo>
                  <a:cubicBezTo>
                    <a:pt x="705" y="135"/>
                    <a:pt x="705" y="135"/>
                    <a:pt x="705" y="135"/>
                  </a:cubicBezTo>
                  <a:cubicBezTo>
                    <a:pt x="707" y="133"/>
                    <a:pt x="709" y="132"/>
                    <a:pt x="711" y="130"/>
                  </a:cubicBezTo>
                  <a:cubicBezTo>
                    <a:pt x="711" y="130"/>
                    <a:pt x="712" y="130"/>
                    <a:pt x="712" y="130"/>
                  </a:cubicBezTo>
                  <a:cubicBezTo>
                    <a:pt x="713" y="129"/>
                    <a:pt x="713" y="128"/>
                    <a:pt x="714" y="128"/>
                  </a:cubicBezTo>
                  <a:cubicBezTo>
                    <a:pt x="717" y="126"/>
                    <a:pt x="719" y="124"/>
                    <a:pt x="721" y="120"/>
                  </a:cubicBezTo>
                  <a:cubicBezTo>
                    <a:pt x="722" y="117"/>
                    <a:pt x="724" y="115"/>
                    <a:pt x="726" y="114"/>
                  </a:cubicBezTo>
                  <a:cubicBezTo>
                    <a:pt x="727" y="113"/>
                    <a:pt x="728" y="113"/>
                    <a:pt x="729" y="112"/>
                  </a:cubicBezTo>
                  <a:cubicBezTo>
                    <a:pt x="738" y="108"/>
                    <a:pt x="748" y="103"/>
                    <a:pt x="759" y="104"/>
                  </a:cubicBezTo>
                  <a:cubicBezTo>
                    <a:pt x="764" y="104"/>
                    <a:pt x="767" y="101"/>
                    <a:pt x="769" y="98"/>
                  </a:cubicBezTo>
                  <a:cubicBezTo>
                    <a:pt x="767" y="99"/>
                    <a:pt x="764" y="99"/>
                    <a:pt x="762" y="100"/>
                  </a:cubicBezTo>
                  <a:cubicBezTo>
                    <a:pt x="760" y="100"/>
                    <a:pt x="759" y="100"/>
                    <a:pt x="758" y="101"/>
                  </a:cubicBezTo>
                  <a:cubicBezTo>
                    <a:pt x="753" y="102"/>
                    <a:pt x="748" y="101"/>
                    <a:pt x="743" y="100"/>
                  </a:cubicBezTo>
                  <a:cubicBezTo>
                    <a:pt x="738" y="99"/>
                    <a:pt x="734" y="98"/>
                    <a:pt x="730" y="99"/>
                  </a:cubicBezTo>
                  <a:cubicBezTo>
                    <a:pt x="728" y="100"/>
                    <a:pt x="727" y="99"/>
                    <a:pt x="726" y="98"/>
                  </a:cubicBezTo>
                  <a:cubicBezTo>
                    <a:pt x="726" y="97"/>
                    <a:pt x="726" y="97"/>
                    <a:pt x="726" y="97"/>
                  </a:cubicBezTo>
                  <a:cubicBezTo>
                    <a:pt x="725" y="97"/>
                    <a:pt x="725" y="97"/>
                    <a:pt x="724" y="98"/>
                  </a:cubicBezTo>
                  <a:cubicBezTo>
                    <a:pt x="724" y="98"/>
                    <a:pt x="723" y="98"/>
                    <a:pt x="722" y="99"/>
                  </a:cubicBezTo>
                  <a:cubicBezTo>
                    <a:pt x="721" y="99"/>
                    <a:pt x="721" y="99"/>
                    <a:pt x="720" y="99"/>
                  </a:cubicBezTo>
                  <a:cubicBezTo>
                    <a:pt x="718" y="100"/>
                    <a:pt x="715" y="101"/>
                    <a:pt x="712" y="100"/>
                  </a:cubicBezTo>
                  <a:cubicBezTo>
                    <a:pt x="709" y="99"/>
                    <a:pt x="706" y="98"/>
                    <a:pt x="704" y="96"/>
                  </a:cubicBezTo>
                  <a:cubicBezTo>
                    <a:pt x="703" y="95"/>
                    <a:pt x="702" y="94"/>
                    <a:pt x="702" y="94"/>
                  </a:cubicBezTo>
                  <a:cubicBezTo>
                    <a:pt x="698" y="96"/>
                    <a:pt x="694" y="94"/>
                    <a:pt x="692" y="92"/>
                  </a:cubicBezTo>
                  <a:cubicBezTo>
                    <a:pt x="691" y="92"/>
                    <a:pt x="691" y="92"/>
                    <a:pt x="691" y="92"/>
                  </a:cubicBezTo>
                  <a:cubicBezTo>
                    <a:pt x="690" y="91"/>
                    <a:pt x="690" y="91"/>
                    <a:pt x="689" y="91"/>
                  </a:cubicBezTo>
                  <a:cubicBezTo>
                    <a:pt x="688" y="90"/>
                    <a:pt x="688" y="90"/>
                    <a:pt x="687" y="89"/>
                  </a:cubicBezTo>
                  <a:cubicBezTo>
                    <a:pt x="682" y="87"/>
                    <a:pt x="679" y="86"/>
                    <a:pt x="676" y="89"/>
                  </a:cubicBezTo>
                  <a:cubicBezTo>
                    <a:pt x="673" y="91"/>
                    <a:pt x="671" y="90"/>
                    <a:pt x="669" y="90"/>
                  </a:cubicBezTo>
                  <a:cubicBezTo>
                    <a:pt x="669" y="89"/>
                    <a:pt x="668" y="89"/>
                    <a:pt x="668" y="89"/>
                  </a:cubicBezTo>
                  <a:cubicBezTo>
                    <a:pt x="666" y="89"/>
                    <a:pt x="664" y="88"/>
                    <a:pt x="661" y="88"/>
                  </a:cubicBezTo>
                  <a:cubicBezTo>
                    <a:pt x="660" y="87"/>
                    <a:pt x="658" y="87"/>
                    <a:pt x="656" y="86"/>
                  </a:cubicBezTo>
                  <a:cubicBezTo>
                    <a:pt x="654" y="86"/>
                    <a:pt x="651" y="85"/>
                    <a:pt x="650" y="83"/>
                  </a:cubicBezTo>
                  <a:cubicBezTo>
                    <a:pt x="649" y="81"/>
                    <a:pt x="649" y="79"/>
                    <a:pt x="648" y="77"/>
                  </a:cubicBezTo>
                  <a:cubicBezTo>
                    <a:pt x="648" y="76"/>
                    <a:pt x="648" y="75"/>
                    <a:pt x="648" y="75"/>
                  </a:cubicBezTo>
                  <a:cubicBezTo>
                    <a:pt x="648" y="74"/>
                    <a:pt x="647" y="73"/>
                    <a:pt x="647" y="72"/>
                  </a:cubicBezTo>
                  <a:cubicBezTo>
                    <a:pt x="647" y="70"/>
                    <a:pt x="646" y="68"/>
                    <a:pt x="646" y="68"/>
                  </a:cubicBezTo>
                  <a:cubicBezTo>
                    <a:pt x="645" y="67"/>
                    <a:pt x="644" y="67"/>
                    <a:pt x="642" y="67"/>
                  </a:cubicBezTo>
                  <a:cubicBezTo>
                    <a:pt x="642" y="67"/>
                    <a:pt x="642" y="68"/>
                    <a:pt x="642" y="69"/>
                  </a:cubicBezTo>
                  <a:cubicBezTo>
                    <a:pt x="642" y="72"/>
                    <a:pt x="641" y="74"/>
                    <a:pt x="639" y="76"/>
                  </a:cubicBezTo>
                  <a:cubicBezTo>
                    <a:pt x="637" y="77"/>
                    <a:pt x="635" y="78"/>
                    <a:pt x="632" y="77"/>
                  </a:cubicBezTo>
                  <a:cubicBezTo>
                    <a:pt x="632" y="77"/>
                    <a:pt x="631" y="77"/>
                    <a:pt x="630" y="77"/>
                  </a:cubicBezTo>
                  <a:cubicBezTo>
                    <a:pt x="630" y="77"/>
                    <a:pt x="630" y="77"/>
                    <a:pt x="629" y="77"/>
                  </a:cubicBezTo>
                  <a:cubicBezTo>
                    <a:pt x="617" y="77"/>
                    <a:pt x="605" y="76"/>
                    <a:pt x="593" y="76"/>
                  </a:cubicBezTo>
                  <a:cubicBezTo>
                    <a:pt x="563" y="75"/>
                    <a:pt x="532" y="74"/>
                    <a:pt x="501" y="73"/>
                  </a:cubicBezTo>
                  <a:cubicBezTo>
                    <a:pt x="480" y="73"/>
                    <a:pt x="465" y="72"/>
                    <a:pt x="450" y="70"/>
                  </a:cubicBezTo>
                  <a:cubicBezTo>
                    <a:pt x="424" y="68"/>
                    <a:pt x="399" y="64"/>
                    <a:pt x="375" y="61"/>
                  </a:cubicBezTo>
                  <a:cubicBezTo>
                    <a:pt x="354" y="58"/>
                    <a:pt x="333" y="55"/>
                    <a:pt x="312" y="52"/>
                  </a:cubicBezTo>
                  <a:cubicBezTo>
                    <a:pt x="286" y="47"/>
                    <a:pt x="258" y="42"/>
                    <a:pt x="231" y="36"/>
                  </a:cubicBezTo>
                  <a:cubicBezTo>
                    <a:pt x="206" y="30"/>
                    <a:pt x="180" y="24"/>
                    <a:pt x="153" y="17"/>
                  </a:cubicBezTo>
                  <a:cubicBezTo>
                    <a:pt x="145" y="15"/>
                    <a:pt x="137" y="12"/>
                    <a:pt x="129" y="10"/>
                  </a:cubicBezTo>
                  <a:cubicBezTo>
                    <a:pt x="124" y="8"/>
                    <a:pt x="118" y="6"/>
                    <a:pt x="113" y="5"/>
                  </a:cubicBezTo>
                  <a:cubicBezTo>
                    <a:pt x="112" y="5"/>
                    <a:pt x="111" y="5"/>
                    <a:pt x="110" y="5"/>
                  </a:cubicBezTo>
                  <a:cubicBezTo>
                    <a:pt x="110" y="5"/>
                    <a:pt x="110" y="5"/>
                    <a:pt x="110" y="5"/>
                  </a:cubicBezTo>
                  <a:cubicBezTo>
                    <a:pt x="110" y="6"/>
                    <a:pt x="110" y="8"/>
                    <a:pt x="111" y="8"/>
                  </a:cubicBezTo>
                  <a:cubicBezTo>
                    <a:pt x="116" y="13"/>
                    <a:pt x="114" y="17"/>
                    <a:pt x="112" y="20"/>
                  </a:cubicBezTo>
                  <a:cubicBezTo>
                    <a:pt x="111" y="22"/>
                    <a:pt x="111" y="22"/>
                    <a:pt x="111" y="22"/>
                  </a:cubicBezTo>
                  <a:cubicBezTo>
                    <a:pt x="103" y="16"/>
                    <a:pt x="103" y="16"/>
                    <a:pt x="103" y="16"/>
                  </a:cubicBezTo>
                  <a:cubicBezTo>
                    <a:pt x="103" y="15"/>
                    <a:pt x="103" y="15"/>
                    <a:pt x="103" y="15"/>
                  </a:cubicBezTo>
                  <a:cubicBezTo>
                    <a:pt x="104" y="13"/>
                    <a:pt x="104" y="12"/>
                    <a:pt x="104" y="12"/>
                  </a:cubicBezTo>
                  <a:cubicBezTo>
                    <a:pt x="103" y="12"/>
                    <a:pt x="101" y="12"/>
                    <a:pt x="98" y="13"/>
                  </a:cubicBezTo>
                  <a:cubicBezTo>
                    <a:pt x="97" y="26"/>
                    <a:pt x="97" y="26"/>
                    <a:pt x="97" y="26"/>
                  </a:cubicBezTo>
                  <a:cubicBezTo>
                    <a:pt x="94" y="25"/>
                    <a:pt x="94" y="25"/>
                    <a:pt x="94" y="25"/>
                  </a:cubicBezTo>
                  <a:cubicBezTo>
                    <a:pt x="93" y="24"/>
                    <a:pt x="92" y="24"/>
                    <a:pt x="91" y="23"/>
                  </a:cubicBezTo>
                  <a:cubicBezTo>
                    <a:pt x="89" y="22"/>
                    <a:pt x="88" y="22"/>
                    <a:pt x="88" y="22"/>
                  </a:cubicBezTo>
                  <a:cubicBezTo>
                    <a:pt x="88" y="22"/>
                    <a:pt x="88" y="22"/>
                    <a:pt x="88" y="22"/>
                  </a:cubicBezTo>
                  <a:cubicBezTo>
                    <a:pt x="80" y="22"/>
                    <a:pt x="75" y="17"/>
                    <a:pt x="70" y="12"/>
                  </a:cubicBezTo>
                  <a:cubicBezTo>
                    <a:pt x="69" y="11"/>
                    <a:pt x="69" y="11"/>
                    <a:pt x="69" y="11"/>
                  </a:cubicBezTo>
                  <a:cubicBezTo>
                    <a:pt x="69" y="11"/>
                    <a:pt x="68" y="11"/>
                    <a:pt x="68" y="11"/>
                  </a:cubicBezTo>
                  <a:cubicBezTo>
                    <a:pt x="68" y="11"/>
                    <a:pt x="68" y="11"/>
                    <a:pt x="68" y="12"/>
                  </a:cubicBezTo>
                  <a:cubicBezTo>
                    <a:pt x="67" y="14"/>
                    <a:pt x="66" y="17"/>
                    <a:pt x="65" y="19"/>
                  </a:cubicBezTo>
                  <a:cubicBezTo>
                    <a:pt x="65" y="21"/>
                    <a:pt x="65" y="21"/>
                    <a:pt x="65" y="21"/>
                  </a:cubicBezTo>
                  <a:cubicBezTo>
                    <a:pt x="68" y="25"/>
                    <a:pt x="68" y="29"/>
                    <a:pt x="67" y="32"/>
                  </a:cubicBezTo>
                  <a:cubicBezTo>
                    <a:pt x="67" y="33"/>
                    <a:pt x="67" y="33"/>
                    <a:pt x="67" y="34"/>
                  </a:cubicBezTo>
                  <a:cubicBezTo>
                    <a:pt x="66" y="41"/>
                    <a:pt x="66" y="47"/>
                    <a:pt x="72" y="52"/>
                  </a:cubicBezTo>
                  <a:cubicBezTo>
                    <a:pt x="77" y="56"/>
                    <a:pt x="77" y="56"/>
                    <a:pt x="77" y="56"/>
                  </a:cubicBezTo>
                  <a:cubicBezTo>
                    <a:pt x="66" y="56"/>
                    <a:pt x="66" y="56"/>
                    <a:pt x="66" y="56"/>
                  </a:cubicBezTo>
                  <a:cubicBezTo>
                    <a:pt x="69" y="64"/>
                    <a:pt x="69" y="64"/>
                    <a:pt x="69" y="64"/>
                  </a:cubicBezTo>
                  <a:cubicBezTo>
                    <a:pt x="68" y="65"/>
                    <a:pt x="68" y="65"/>
                    <a:pt x="68" y="65"/>
                  </a:cubicBezTo>
                  <a:cubicBezTo>
                    <a:pt x="66" y="67"/>
                    <a:pt x="64" y="68"/>
                    <a:pt x="64" y="69"/>
                  </a:cubicBezTo>
                  <a:cubicBezTo>
                    <a:pt x="64" y="70"/>
                    <a:pt x="64" y="71"/>
                    <a:pt x="65" y="73"/>
                  </a:cubicBezTo>
                  <a:cubicBezTo>
                    <a:pt x="66" y="74"/>
                    <a:pt x="66" y="74"/>
                    <a:pt x="66" y="74"/>
                  </a:cubicBezTo>
                  <a:cubicBezTo>
                    <a:pt x="65" y="75"/>
                    <a:pt x="65" y="75"/>
                    <a:pt x="65" y="75"/>
                  </a:cubicBezTo>
                  <a:cubicBezTo>
                    <a:pt x="64" y="77"/>
                    <a:pt x="64" y="78"/>
                    <a:pt x="63" y="80"/>
                  </a:cubicBezTo>
                  <a:cubicBezTo>
                    <a:pt x="62" y="83"/>
                    <a:pt x="60" y="86"/>
                    <a:pt x="59" y="89"/>
                  </a:cubicBezTo>
                  <a:cubicBezTo>
                    <a:pt x="51" y="116"/>
                    <a:pt x="43" y="139"/>
                    <a:pt x="28" y="160"/>
                  </a:cubicBezTo>
                  <a:cubicBezTo>
                    <a:pt x="24" y="165"/>
                    <a:pt x="23" y="169"/>
                    <a:pt x="23" y="175"/>
                  </a:cubicBezTo>
                  <a:cubicBezTo>
                    <a:pt x="23" y="178"/>
                    <a:pt x="23" y="180"/>
                    <a:pt x="23" y="183"/>
                  </a:cubicBezTo>
                  <a:cubicBezTo>
                    <a:pt x="22" y="186"/>
                    <a:pt x="22" y="189"/>
                    <a:pt x="22" y="193"/>
                  </a:cubicBezTo>
                  <a:cubicBezTo>
                    <a:pt x="23" y="200"/>
                    <a:pt x="23" y="210"/>
                    <a:pt x="16" y="219"/>
                  </a:cubicBezTo>
                  <a:cubicBezTo>
                    <a:pt x="15" y="220"/>
                    <a:pt x="14" y="222"/>
                    <a:pt x="13" y="223"/>
                  </a:cubicBezTo>
                  <a:cubicBezTo>
                    <a:pt x="11" y="225"/>
                    <a:pt x="10" y="227"/>
                    <a:pt x="9" y="229"/>
                  </a:cubicBezTo>
                  <a:cubicBezTo>
                    <a:pt x="5" y="233"/>
                    <a:pt x="5" y="238"/>
                    <a:pt x="7" y="242"/>
                  </a:cubicBezTo>
                  <a:cubicBezTo>
                    <a:pt x="12" y="251"/>
                    <a:pt x="13" y="258"/>
                    <a:pt x="11" y="265"/>
                  </a:cubicBezTo>
                  <a:cubicBezTo>
                    <a:pt x="7" y="274"/>
                    <a:pt x="6" y="281"/>
                    <a:pt x="11" y="288"/>
                  </a:cubicBezTo>
                  <a:cubicBezTo>
                    <a:pt x="13" y="291"/>
                    <a:pt x="15" y="294"/>
                    <a:pt x="15" y="296"/>
                  </a:cubicBezTo>
                  <a:cubicBezTo>
                    <a:pt x="16" y="298"/>
                    <a:pt x="16" y="301"/>
                    <a:pt x="16" y="303"/>
                  </a:cubicBezTo>
                  <a:cubicBezTo>
                    <a:pt x="17" y="304"/>
                    <a:pt x="17" y="305"/>
                    <a:pt x="17" y="307"/>
                  </a:cubicBezTo>
                  <a:cubicBezTo>
                    <a:pt x="17" y="307"/>
                    <a:pt x="17" y="307"/>
                    <a:pt x="17" y="308"/>
                  </a:cubicBezTo>
                  <a:cubicBezTo>
                    <a:pt x="17" y="309"/>
                    <a:pt x="18" y="311"/>
                    <a:pt x="18" y="312"/>
                  </a:cubicBezTo>
                  <a:cubicBezTo>
                    <a:pt x="23" y="317"/>
                    <a:pt x="24" y="322"/>
                    <a:pt x="22" y="328"/>
                  </a:cubicBezTo>
                  <a:cubicBezTo>
                    <a:pt x="20" y="336"/>
                    <a:pt x="24" y="345"/>
                    <a:pt x="31" y="349"/>
                  </a:cubicBezTo>
                  <a:cubicBezTo>
                    <a:pt x="33" y="350"/>
                    <a:pt x="33" y="350"/>
                    <a:pt x="33" y="350"/>
                  </a:cubicBezTo>
                  <a:cubicBezTo>
                    <a:pt x="32" y="352"/>
                    <a:pt x="32" y="352"/>
                    <a:pt x="32" y="352"/>
                  </a:cubicBezTo>
                  <a:cubicBezTo>
                    <a:pt x="32" y="352"/>
                    <a:pt x="32" y="353"/>
                    <a:pt x="32" y="354"/>
                  </a:cubicBezTo>
                  <a:cubicBezTo>
                    <a:pt x="31" y="355"/>
                    <a:pt x="30" y="358"/>
                    <a:pt x="28" y="359"/>
                  </a:cubicBezTo>
                  <a:cubicBezTo>
                    <a:pt x="26" y="360"/>
                    <a:pt x="25" y="362"/>
                    <a:pt x="25" y="364"/>
                  </a:cubicBezTo>
                  <a:cubicBezTo>
                    <a:pt x="25" y="365"/>
                    <a:pt x="25" y="366"/>
                    <a:pt x="26" y="367"/>
                  </a:cubicBezTo>
                  <a:cubicBezTo>
                    <a:pt x="31" y="372"/>
                    <a:pt x="33" y="378"/>
                    <a:pt x="34" y="383"/>
                  </a:cubicBezTo>
                  <a:cubicBezTo>
                    <a:pt x="35" y="388"/>
                    <a:pt x="37" y="392"/>
                    <a:pt x="39" y="396"/>
                  </a:cubicBezTo>
                  <a:cubicBezTo>
                    <a:pt x="40" y="397"/>
                    <a:pt x="40" y="398"/>
                    <a:pt x="40" y="398"/>
                  </a:cubicBezTo>
                  <a:cubicBezTo>
                    <a:pt x="43" y="404"/>
                    <a:pt x="47" y="410"/>
                    <a:pt x="43" y="418"/>
                  </a:cubicBezTo>
                  <a:cubicBezTo>
                    <a:pt x="42" y="420"/>
                    <a:pt x="42" y="421"/>
                    <a:pt x="42" y="423"/>
                  </a:cubicBezTo>
                  <a:cubicBezTo>
                    <a:pt x="43" y="425"/>
                    <a:pt x="44" y="427"/>
                    <a:pt x="44" y="427"/>
                  </a:cubicBezTo>
                  <a:cubicBezTo>
                    <a:pt x="51" y="430"/>
                    <a:pt x="57" y="432"/>
                    <a:pt x="63" y="434"/>
                  </a:cubicBezTo>
                  <a:cubicBezTo>
                    <a:pt x="68" y="435"/>
                    <a:pt x="70" y="437"/>
                    <a:pt x="71" y="441"/>
                  </a:cubicBezTo>
                  <a:cubicBezTo>
                    <a:pt x="72" y="447"/>
                    <a:pt x="76" y="450"/>
                    <a:pt x="82" y="451"/>
                  </a:cubicBezTo>
                  <a:cubicBezTo>
                    <a:pt x="83" y="452"/>
                    <a:pt x="86" y="453"/>
                    <a:pt x="87" y="455"/>
                  </a:cubicBezTo>
                  <a:cubicBezTo>
                    <a:pt x="88" y="456"/>
                    <a:pt x="88" y="458"/>
                    <a:pt x="87" y="460"/>
                  </a:cubicBezTo>
                  <a:cubicBezTo>
                    <a:pt x="87" y="460"/>
                    <a:pt x="87" y="460"/>
                    <a:pt x="87" y="460"/>
                  </a:cubicBezTo>
                  <a:cubicBezTo>
                    <a:pt x="93" y="460"/>
                    <a:pt x="95" y="463"/>
                    <a:pt x="97" y="466"/>
                  </a:cubicBezTo>
                  <a:cubicBezTo>
                    <a:pt x="98" y="467"/>
                    <a:pt x="98" y="468"/>
                    <a:pt x="99" y="468"/>
                  </a:cubicBezTo>
                  <a:cubicBezTo>
                    <a:pt x="104" y="475"/>
                    <a:pt x="110" y="483"/>
                    <a:pt x="108" y="494"/>
                  </a:cubicBezTo>
                  <a:cubicBezTo>
                    <a:pt x="108" y="496"/>
                    <a:pt x="108" y="498"/>
                    <a:pt x="108" y="500"/>
                  </a:cubicBezTo>
                  <a:cubicBezTo>
                    <a:pt x="108" y="500"/>
                    <a:pt x="109" y="501"/>
                    <a:pt x="110" y="501"/>
                  </a:cubicBezTo>
                  <a:cubicBezTo>
                    <a:pt x="117" y="502"/>
                    <a:pt x="124" y="503"/>
                    <a:pt x="132" y="504"/>
                  </a:cubicBezTo>
                  <a:cubicBezTo>
                    <a:pt x="136" y="504"/>
                    <a:pt x="141" y="505"/>
                    <a:pt x="145" y="506"/>
                  </a:cubicBezTo>
                  <a:cubicBezTo>
                    <a:pt x="150" y="506"/>
                    <a:pt x="154" y="507"/>
                    <a:pt x="159" y="507"/>
                  </a:cubicBezTo>
                  <a:cubicBezTo>
                    <a:pt x="161" y="508"/>
                    <a:pt x="163" y="508"/>
                    <a:pt x="165" y="508"/>
                  </a:cubicBezTo>
                  <a:cubicBezTo>
                    <a:pt x="169" y="509"/>
                    <a:pt x="169" y="509"/>
                    <a:pt x="169" y="509"/>
                  </a:cubicBezTo>
                  <a:cubicBezTo>
                    <a:pt x="167" y="512"/>
                    <a:pt x="167" y="512"/>
                    <a:pt x="167" y="512"/>
                  </a:cubicBezTo>
                  <a:cubicBezTo>
                    <a:pt x="165" y="514"/>
                    <a:pt x="165" y="515"/>
                    <a:pt x="165" y="515"/>
                  </a:cubicBezTo>
                  <a:cubicBezTo>
                    <a:pt x="165" y="516"/>
                    <a:pt x="166" y="516"/>
                    <a:pt x="167" y="517"/>
                  </a:cubicBezTo>
                  <a:cubicBezTo>
                    <a:pt x="174" y="521"/>
                    <a:pt x="182" y="526"/>
                    <a:pt x="189" y="530"/>
                  </a:cubicBezTo>
                  <a:cubicBezTo>
                    <a:pt x="200" y="536"/>
                    <a:pt x="211" y="542"/>
                    <a:pt x="221" y="549"/>
                  </a:cubicBezTo>
                  <a:cubicBezTo>
                    <a:pt x="224" y="550"/>
                    <a:pt x="227" y="552"/>
                    <a:pt x="230" y="554"/>
                  </a:cubicBezTo>
                  <a:cubicBezTo>
                    <a:pt x="239" y="560"/>
                    <a:pt x="248" y="565"/>
                    <a:pt x="258" y="566"/>
                  </a:cubicBezTo>
                  <a:cubicBezTo>
                    <a:pt x="270" y="568"/>
                    <a:pt x="281" y="569"/>
                    <a:pt x="293" y="571"/>
                  </a:cubicBezTo>
                  <a:cubicBezTo>
                    <a:pt x="299" y="572"/>
                    <a:pt x="306" y="573"/>
                    <a:pt x="313" y="574"/>
                  </a:cubicBezTo>
                  <a:cubicBezTo>
                    <a:pt x="315" y="575"/>
                    <a:pt x="318" y="575"/>
                    <a:pt x="318" y="575"/>
                  </a:cubicBezTo>
                  <a:cubicBezTo>
                    <a:pt x="319" y="574"/>
                    <a:pt x="319" y="572"/>
                    <a:pt x="320" y="570"/>
                  </a:cubicBezTo>
                  <a:cubicBezTo>
                    <a:pt x="320" y="568"/>
                    <a:pt x="321" y="567"/>
                    <a:pt x="321" y="565"/>
                  </a:cubicBezTo>
                  <a:cubicBezTo>
                    <a:pt x="321" y="565"/>
                    <a:pt x="321" y="564"/>
                    <a:pt x="321" y="563"/>
                  </a:cubicBezTo>
                  <a:cubicBezTo>
                    <a:pt x="321" y="562"/>
                    <a:pt x="321" y="562"/>
                    <a:pt x="321" y="562"/>
                  </a:cubicBezTo>
                  <a:cubicBezTo>
                    <a:pt x="322" y="562"/>
                    <a:pt x="322" y="562"/>
                    <a:pt x="322" y="562"/>
                  </a:cubicBezTo>
                  <a:cubicBezTo>
                    <a:pt x="323" y="562"/>
                    <a:pt x="323" y="562"/>
                    <a:pt x="323" y="562"/>
                  </a:cubicBezTo>
                  <a:cubicBezTo>
                    <a:pt x="323" y="562"/>
                    <a:pt x="324" y="561"/>
                    <a:pt x="325" y="561"/>
                  </a:cubicBezTo>
                  <a:cubicBezTo>
                    <a:pt x="327" y="562"/>
                    <a:pt x="330" y="562"/>
                    <a:pt x="332" y="563"/>
                  </a:cubicBezTo>
                  <a:cubicBezTo>
                    <a:pt x="343" y="564"/>
                    <a:pt x="353" y="566"/>
                    <a:pt x="364" y="568"/>
                  </a:cubicBezTo>
                  <a:cubicBezTo>
                    <a:pt x="366" y="569"/>
                    <a:pt x="370" y="571"/>
                    <a:pt x="370" y="574"/>
                  </a:cubicBezTo>
                  <a:cubicBezTo>
                    <a:pt x="370" y="577"/>
                    <a:pt x="372" y="578"/>
                    <a:pt x="375" y="580"/>
                  </a:cubicBezTo>
                  <a:cubicBezTo>
                    <a:pt x="376" y="580"/>
                    <a:pt x="377" y="581"/>
                    <a:pt x="378" y="582"/>
                  </a:cubicBezTo>
                  <a:cubicBezTo>
                    <a:pt x="379" y="583"/>
                    <a:pt x="381" y="585"/>
                    <a:pt x="382" y="587"/>
                  </a:cubicBezTo>
                  <a:cubicBezTo>
                    <a:pt x="384" y="590"/>
                    <a:pt x="387" y="593"/>
                    <a:pt x="389" y="596"/>
                  </a:cubicBezTo>
                  <a:cubicBezTo>
                    <a:pt x="390" y="597"/>
                    <a:pt x="391" y="598"/>
                    <a:pt x="391" y="598"/>
                  </a:cubicBezTo>
                  <a:cubicBezTo>
                    <a:pt x="400" y="602"/>
                    <a:pt x="404" y="609"/>
                    <a:pt x="405" y="619"/>
                  </a:cubicBezTo>
                  <a:cubicBezTo>
                    <a:pt x="406" y="629"/>
                    <a:pt x="410" y="636"/>
                    <a:pt x="416" y="641"/>
                  </a:cubicBezTo>
                  <a:cubicBezTo>
                    <a:pt x="418" y="642"/>
                    <a:pt x="420" y="643"/>
                    <a:pt x="422" y="644"/>
                  </a:cubicBezTo>
                  <a:cubicBezTo>
                    <a:pt x="423" y="645"/>
                    <a:pt x="425" y="646"/>
                    <a:pt x="426" y="647"/>
                  </a:cubicBezTo>
                  <a:cubicBezTo>
                    <a:pt x="427" y="648"/>
                    <a:pt x="429" y="650"/>
                    <a:pt x="430" y="651"/>
                  </a:cubicBezTo>
                  <a:cubicBezTo>
                    <a:pt x="433" y="653"/>
                    <a:pt x="436" y="655"/>
                    <a:pt x="439" y="656"/>
                  </a:cubicBezTo>
                  <a:cubicBezTo>
                    <a:pt x="439" y="657"/>
                    <a:pt x="440" y="657"/>
                    <a:pt x="440" y="656"/>
                  </a:cubicBezTo>
                  <a:cubicBezTo>
                    <a:pt x="444" y="651"/>
                    <a:pt x="447" y="646"/>
                    <a:pt x="450" y="641"/>
                  </a:cubicBezTo>
                  <a:cubicBezTo>
                    <a:pt x="451" y="638"/>
                    <a:pt x="457" y="634"/>
                    <a:pt x="461" y="633"/>
                  </a:cubicBezTo>
                  <a:cubicBezTo>
                    <a:pt x="463" y="632"/>
                    <a:pt x="465" y="632"/>
                    <a:pt x="466" y="633"/>
                  </a:cubicBezTo>
                  <a:cubicBezTo>
                    <a:pt x="470" y="635"/>
                    <a:pt x="473" y="635"/>
                    <a:pt x="478" y="635"/>
                  </a:cubicBezTo>
                  <a:cubicBezTo>
                    <a:pt x="479" y="635"/>
                    <a:pt x="481" y="635"/>
                    <a:pt x="482" y="635"/>
                  </a:cubicBezTo>
                  <a:cubicBezTo>
                    <a:pt x="482" y="635"/>
                    <a:pt x="482" y="635"/>
                    <a:pt x="482" y="635"/>
                  </a:cubicBezTo>
                  <a:cubicBezTo>
                    <a:pt x="484" y="636"/>
                    <a:pt x="487" y="636"/>
                    <a:pt x="488" y="637"/>
                  </a:cubicBezTo>
                  <a:cubicBezTo>
                    <a:pt x="490" y="639"/>
                    <a:pt x="490" y="639"/>
                    <a:pt x="490" y="639"/>
                  </a:cubicBezTo>
                  <a:cubicBezTo>
                    <a:pt x="494" y="643"/>
                    <a:pt x="499" y="648"/>
                    <a:pt x="502" y="653"/>
                  </a:cubicBezTo>
                  <a:cubicBezTo>
                    <a:pt x="504" y="656"/>
                    <a:pt x="505" y="659"/>
                    <a:pt x="506" y="662"/>
                  </a:cubicBezTo>
                  <a:cubicBezTo>
                    <a:pt x="507" y="663"/>
                    <a:pt x="507" y="665"/>
                    <a:pt x="508" y="666"/>
                  </a:cubicBezTo>
                  <a:cubicBezTo>
                    <a:pt x="508" y="668"/>
                    <a:pt x="509" y="670"/>
                    <a:pt x="510" y="672"/>
                  </a:cubicBezTo>
                  <a:cubicBezTo>
                    <a:pt x="511" y="675"/>
                    <a:pt x="513" y="679"/>
                    <a:pt x="514" y="682"/>
                  </a:cubicBezTo>
                  <a:cubicBezTo>
                    <a:pt x="514" y="682"/>
                    <a:pt x="514" y="683"/>
                    <a:pt x="514" y="683"/>
                  </a:cubicBezTo>
                  <a:cubicBezTo>
                    <a:pt x="515" y="683"/>
                    <a:pt x="515" y="683"/>
                    <a:pt x="515" y="683"/>
                  </a:cubicBezTo>
                  <a:cubicBezTo>
                    <a:pt x="516" y="684"/>
                    <a:pt x="516" y="685"/>
                    <a:pt x="517" y="685"/>
                  </a:cubicBezTo>
                  <a:cubicBezTo>
                    <a:pt x="519" y="687"/>
                    <a:pt x="520" y="688"/>
                    <a:pt x="522" y="690"/>
                  </a:cubicBezTo>
                  <a:cubicBezTo>
                    <a:pt x="523" y="691"/>
                    <a:pt x="524" y="692"/>
                    <a:pt x="525" y="694"/>
                  </a:cubicBezTo>
                  <a:cubicBezTo>
                    <a:pt x="526" y="696"/>
                    <a:pt x="528" y="699"/>
                    <a:pt x="530" y="700"/>
                  </a:cubicBezTo>
                  <a:cubicBezTo>
                    <a:pt x="533" y="701"/>
                    <a:pt x="534" y="703"/>
                    <a:pt x="535" y="705"/>
                  </a:cubicBezTo>
                  <a:cubicBezTo>
                    <a:pt x="536" y="707"/>
                    <a:pt x="535" y="709"/>
                    <a:pt x="534" y="711"/>
                  </a:cubicBezTo>
                  <a:cubicBezTo>
                    <a:pt x="535" y="713"/>
                    <a:pt x="535" y="714"/>
                    <a:pt x="535" y="716"/>
                  </a:cubicBezTo>
                  <a:cubicBezTo>
                    <a:pt x="535" y="716"/>
                    <a:pt x="535" y="717"/>
                    <a:pt x="535" y="718"/>
                  </a:cubicBezTo>
                  <a:cubicBezTo>
                    <a:pt x="536" y="719"/>
                    <a:pt x="536" y="720"/>
                    <a:pt x="537" y="721"/>
                  </a:cubicBezTo>
                  <a:cubicBezTo>
                    <a:pt x="537" y="722"/>
                    <a:pt x="537" y="722"/>
                    <a:pt x="537" y="722"/>
                  </a:cubicBezTo>
                  <a:cubicBezTo>
                    <a:pt x="538" y="723"/>
                    <a:pt x="538" y="724"/>
                    <a:pt x="539" y="725"/>
                  </a:cubicBezTo>
                  <a:cubicBezTo>
                    <a:pt x="540" y="726"/>
                    <a:pt x="541" y="727"/>
                    <a:pt x="541" y="729"/>
                  </a:cubicBezTo>
                  <a:cubicBezTo>
                    <a:pt x="542" y="730"/>
                    <a:pt x="542" y="731"/>
                    <a:pt x="542" y="732"/>
                  </a:cubicBezTo>
                  <a:cubicBezTo>
                    <a:pt x="543" y="733"/>
                    <a:pt x="543" y="735"/>
                    <a:pt x="543" y="735"/>
                  </a:cubicBezTo>
                  <a:cubicBezTo>
                    <a:pt x="549" y="738"/>
                    <a:pt x="555" y="741"/>
                    <a:pt x="561" y="744"/>
                  </a:cubicBezTo>
                  <a:cubicBezTo>
                    <a:pt x="563" y="745"/>
                    <a:pt x="565" y="746"/>
                    <a:pt x="567" y="747"/>
                  </a:cubicBezTo>
                  <a:cubicBezTo>
                    <a:pt x="567" y="747"/>
                    <a:pt x="567" y="747"/>
                    <a:pt x="567" y="747"/>
                  </a:cubicBezTo>
                  <a:close/>
                  <a:moveTo>
                    <a:pt x="514" y="682"/>
                  </a:moveTo>
                  <a:cubicBezTo>
                    <a:pt x="514" y="682"/>
                    <a:pt x="514" y="682"/>
                    <a:pt x="514" y="682"/>
                  </a:cubicBezTo>
                  <a:close/>
                  <a:moveTo>
                    <a:pt x="777" y="653"/>
                  </a:moveTo>
                  <a:cubicBezTo>
                    <a:pt x="777" y="653"/>
                    <a:pt x="777" y="653"/>
                    <a:pt x="777" y="653"/>
                  </a:cubicBezTo>
                  <a:close/>
                  <a:moveTo>
                    <a:pt x="732" y="648"/>
                  </a:moveTo>
                  <a:cubicBezTo>
                    <a:pt x="732" y="648"/>
                    <a:pt x="732" y="648"/>
                    <a:pt x="732" y="648"/>
                  </a:cubicBezTo>
                  <a:cubicBezTo>
                    <a:pt x="732" y="648"/>
                    <a:pt x="732" y="648"/>
                    <a:pt x="732" y="648"/>
                  </a:cubicBezTo>
                  <a:close/>
                  <a:moveTo>
                    <a:pt x="464" y="636"/>
                  </a:moveTo>
                  <a:cubicBezTo>
                    <a:pt x="464" y="636"/>
                    <a:pt x="464" y="636"/>
                    <a:pt x="464" y="636"/>
                  </a:cubicBezTo>
                  <a:close/>
                  <a:moveTo>
                    <a:pt x="785" y="630"/>
                  </a:moveTo>
                  <a:cubicBezTo>
                    <a:pt x="785" y="630"/>
                    <a:pt x="785" y="630"/>
                    <a:pt x="785" y="630"/>
                  </a:cubicBezTo>
                  <a:cubicBezTo>
                    <a:pt x="785" y="629"/>
                    <a:pt x="785" y="629"/>
                    <a:pt x="785" y="629"/>
                  </a:cubicBezTo>
                  <a:cubicBezTo>
                    <a:pt x="785" y="629"/>
                    <a:pt x="785" y="630"/>
                    <a:pt x="785" y="630"/>
                  </a:cubicBezTo>
                  <a:close/>
                  <a:moveTo>
                    <a:pt x="916" y="622"/>
                  </a:moveTo>
                  <a:cubicBezTo>
                    <a:pt x="916" y="622"/>
                    <a:pt x="916" y="622"/>
                    <a:pt x="916" y="622"/>
                  </a:cubicBezTo>
                  <a:moveTo>
                    <a:pt x="997" y="547"/>
                  </a:moveTo>
                  <a:cubicBezTo>
                    <a:pt x="997" y="547"/>
                    <a:pt x="997" y="547"/>
                    <a:pt x="997" y="547"/>
                  </a:cubicBezTo>
                  <a:cubicBezTo>
                    <a:pt x="997" y="547"/>
                    <a:pt x="997" y="547"/>
                    <a:pt x="997" y="547"/>
                  </a:cubicBezTo>
                  <a:close/>
                  <a:moveTo>
                    <a:pt x="997" y="547"/>
                  </a:moveTo>
                  <a:cubicBezTo>
                    <a:pt x="997" y="547"/>
                    <a:pt x="997" y="547"/>
                    <a:pt x="997" y="547"/>
                  </a:cubicBezTo>
                  <a:cubicBezTo>
                    <a:pt x="997" y="547"/>
                    <a:pt x="997" y="547"/>
                    <a:pt x="997" y="547"/>
                  </a:cubicBezTo>
                  <a:close/>
                  <a:moveTo>
                    <a:pt x="87" y="460"/>
                  </a:moveTo>
                  <a:cubicBezTo>
                    <a:pt x="87" y="460"/>
                    <a:pt x="87" y="460"/>
                    <a:pt x="87" y="460"/>
                  </a:cubicBezTo>
                  <a:close/>
                  <a:moveTo>
                    <a:pt x="986" y="210"/>
                  </a:moveTo>
                  <a:cubicBezTo>
                    <a:pt x="986" y="210"/>
                    <a:pt x="986" y="210"/>
                    <a:pt x="986" y="210"/>
                  </a:cubicBezTo>
                  <a:moveTo>
                    <a:pt x="1178" y="204"/>
                  </a:moveTo>
                  <a:cubicBezTo>
                    <a:pt x="1179" y="204"/>
                    <a:pt x="1179" y="204"/>
                    <a:pt x="1180" y="205"/>
                  </a:cubicBezTo>
                  <a:cubicBezTo>
                    <a:pt x="1180" y="205"/>
                    <a:pt x="1181" y="206"/>
                    <a:pt x="1181" y="206"/>
                  </a:cubicBezTo>
                  <a:cubicBezTo>
                    <a:pt x="1181" y="206"/>
                    <a:pt x="1180" y="205"/>
                    <a:pt x="1180" y="204"/>
                  </a:cubicBezTo>
                  <a:cubicBezTo>
                    <a:pt x="1180" y="204"/>
                    <a:pt x="1179" y="204"/>
                    <a:pt x="1178" y="204"/>
                  </a:cubicBezTo>
                  <a:close/>
                  <a:moveTo>
                    <a:pt x="824" y="195"/>
                  </a:moveTo>
                  <a:cubicBezTo>
                    <a:pt x="824" y="195"/>
                    <a:pt x="824" y="195"/>
                    <a:pt x="824" y="195"/>
                  </a:cubicBezTo>
                  <a:moveTo>
                    <a:pt x="800" y="137"/>
                  </a:moveTo>
                  <a:cubicBezTo>
                    <a:pt x="800" y="137"/>
                    <a:pt x="800" y="137"/>
                    <a:pt x="800" y="137"/>
                  </a:cubicBezTo>
                  <a:cubicBezTo>
                    <a:pt x="800" y="137"/>
                    <a:pt x="800" y="137"/>
                    <a:pt x="800" y="137"/>
                  </a:cubicBezTo>
                  <a:close/>
                  <a:moveTo>
                    <a:pt x="826" y="134"/>
                  </a:moveTo>
                  <a:cubicBezTo>
                    <a:pt x="826" y="134"/>
                    <a:pt x="826" y="134"/>
                    <a:pt x="826" y="134"/>
                  </a:cubicBezTo>
                  <a:cubicBezTo>
                    <a:pt x="826" y="134"/>
                    <a:pt x="826" y="134"/>
                    <a:pt x="826" y="134"/>
                  </a:cubicBezTo>
                  <a:close/>
                  <a:moveTo>
                    <a:pt x="1137" y="118"/>
                  </a:moveTo>
                  <a:cubicBezTo>
                    <a:pt x="1137" y="118"/>
                    <a:pt x="1137" y="118"/>
                    <a:pt x="1137" y="118"/>
                  </a:cubicBezTo>
                  <a:cubicBezTo>
                    <a:pt x="1137" y="118"/>
                    <a:pt x="1137" y="118"/>
                    <a:pt x="1137" y="118"/>
                  </a:cubicBezTo>
                  <a:close/>
                  <a:moveTo>
                    <a:pt x="788" y="115"/>
                  </a:moveTo>
                  <a:cubicBezTo>
                    <a:pt x="788" y="115"/>
                    <a:pt x="788" y="115"/>
                    <a:pt x="788" y="115"/>
                  </a:cubicBezTo>
                  <a:close/>
                  <a:moveTo>
                    <a:pt x="728" y="96"/>
                  </a:moveTo>
                  <a:cubicBezTo>
                    <a:pt x="728" y="96"/>
                    <a:pt x="728" y="96"/>
                    <a:pt x="728" y="96"/>
                  </a:cubicBezTo>
                  <a:cubicBezTo>
                    <a:pt x="728" y="96"/>
                    <a:pt x="728" y="96"/>
                    <a:pt x="728" y="96"/>
                  </a:cubicBezTo>
                  <a:close/>
                  <a:moveTo>
                    <a:pt x="1156" y="47"/>
                  </a:moveTo>
                  <a:cubicBezTo>
                    <a:pt x="1156" y="47"/>
                    <a:pt x="1156" y="47"/>
                    <a:pt x="1156" y="47"/>
                  </a:cubicBezTo>
                  <a:close/>
                  <a:moveTo>
                    <a:pt x="65" y="21"/>
                  </a:moveTo>
                  <a:cubicBezTo>
                    <a:pt x="65" y="21"/>
                    <a:pt x="65" y="21"/>
                    <a:pt x="65" y="21"/>
                  </a:cubicBezTo>
                  <a:close/>
                  <a:moveTo>
                    <a:pt x="108" y="15"/>
                  </a:moveTo>
                  <a:cubicBezTo>
                    <a:pt x="110" y="16"/>
                    <a:pt x="110" y="16"/>
                    <a:pt x="110" y="16"/>
                  </a:cubicBezTo>
                  <a:cubicBezTo>
                    <a:pt x="110" y="14"/>
                    <a:pt x="110" y="13"/>
                    <a:pt x="108" y="11"/>
                  </a:cubicBezTo>
                  <a:cubicBezTo>
                    <a:pt x="108" y="11"/>
                    <a:pt x="108" y="11"/>
                    <a:pt x="108" y="11"/>
                  </a:cubicBezTo>
                  <a:cubicBezTo>
                    <a:pt x="108" y="12"/>
                    <a:pt x="108" y="13"/>
                    <a:pt x="108" y="15"/>
                  </a:cubicBezTo>
                  <a:close/>
                  <a:moveTo>
                    <a:pt x="68" y="10"/>
                  </a:moveTo>
                  <a:cubicBezTo>
                    <a:pt x="68" y="10"/>
                    <a:pt x="68" y="10"/>
                    <a:pt x="68" y="10"/>
                  </a:cubicBezTo>
                  <a:close/>
                </a:path>
              </a:pathLst>
            </a:custGeom>
            <a:solidFill>
              <a:schemeClr val="bg1"/>
            </a:solidFill>
            <a:ln w="19050">
              <a:solidFill>
                <a:schemeClr val="bg1"/>
              </a:solidFill>
            </a:ln>
          </p:spPr>
          <p:txBody>
            <a:bodyPr vert="horz" wrap="square" lIns="91440" tIns="45720" rIns="91440" bIns="45720" numCol="1" anchor="t" anchorCtr="0" compatLnSpc="1">
              <a:prstTxWarp prst="textNoShape">
                <a:avLst/>
              </a:prstTxWarp>
            </a:bodyPr>
            <a:lstStyle/>
            <a:p>
              <a:endParaRPr lang="nl-NL" dirty="0"/>
            </a:p>
          </p:txBody>
        </p:sp>
      </p:grpSp>
    </p:spTree>
    <p:extLst>
      <p:ext uri="{BB962C8B-B14F-4D97-AF65-F5344CB8AC3E}">
        <p14:creationId xmlns:p14="http://schemas.microsoft.com/office/powerpoint/2010/main" val="26572192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xml><?xml version="1.0" encoding="utf-8"?>
<p:tagLst xmlns:a="http://schemas.openxmlformats.org/drawingml/2006/main" xmlns:r="http://schemas.openxmlformats.org/officeDocument/2006/relationships" xmlns:p="http://schemas.openxmlformats.org/presentationml/2006/main">
  <p:tag name="VCT-BODYINDENTATION" val="0;0;0;0;0;22.67717;22.67717;45.35433;45.35433;68.03149;68.03149;90.70866;68.03149;90.70866;68.03149;90.70866;68.03149;90.70866;"/>
  <p:tag name="VCT-BULLETVISIBILITY" val="G  *******"/>
</p:tagLst>
</file>

<file path=ppt/tags/tag1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xml><?xml version="1.0" encoding="utf-8"?>
<p:tagLst xmlns:a="http://schemas.openxmlformats.org/drawingml/2006/main" xmlns:r="http://schemas.openxmlformats.org/officeDocument/2006/relationships" xmlns:p="http://schemas.openxmlformats.org/presentationml/2006/main">
  <p:tag name="STYLE" val="VCT_Marker"/>
  <p:tag name="DATE" val="09/01/2017 14:55:33"/>
  <p:tag name="VCTMASTER" val="MetrixLab_PowerPoint_16-9"/>
  <p:tag name="VCTORDER" val="1"/>
</p:tagLst>
</file>

<file path=ppt/tags/tag13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3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1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BODYINDENTATION" val="0;0;0;0;0;22.67717;22.67717;45.35433;45.35433;68.03149;68.03149;90.70866;68.03149;90.70866;68.03149;90.70866;68.03149;90.70866;"/>
  <p:tag name="VCT-BULLETVISIBILITY" val="G  *******"/>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STYLE" val="VCT_Marker"/>
  <p:tag name="DATE" val="09/01/2017 14:55:33"/>
  <p:tag name="VCTMASTER" val="MetrixLab_PowerPoint_16-9"/>
  <p:tag name="VCTORDER" val="1"/>
</p:tagLst>
</file>

<file path=ppt/tags/tag3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xml><?xml version="1.0" encoding="utf-8"?>
<p:tagLst xmlns:a="http://schemas.openxmlformats.org/drawingml/2006/main" xmlns:r="http://schemas.openxmlformats.org/officeDocument/2006/relationships" xmlns:p="http://schemas.openxmlformats.org/presentationml/2006/main">
  <p:tag name="VCT-BODYINDENTATION" val="0;0;0;0;0;22.67717;22.67717;45.35433;45.35433;68.03149;68.03149;90.70866;68.03149;90.70866;68.03149;90.70866;68.03149;90.70866;"/>
  <p:tag name="VCT-BULLETVISIBILITY" val="G  *******"/>
</p:tagLst>
</file>

<file path=ppt/tags/tag7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7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xml><?xml version="1.0" encoding="utf-8"?>
<p:tagLst xmlns:a="http://schemas.openxmlformats.org/drawingml/2006/main" xmlns:r="http://schemas.openxmlformats.org/officeDocument/2006/relationships" xmlns:p="http://schemas.openxmlformats.org/presentationml/2006/main">
  <p:tag name="STYLE" val="VCT_Marker"/>
  <p:tag name="DATE" val="09/01/2017 14:55:33"/>
  <p:tag name="VCTMASTER" val="MetrixLab_PowerPoint_16-9"/>
  <p:tag name="VCTORDER" val="1"/>
</p:tagLst>
</file>

<file path=ppt/tags/tag8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9.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Default Theme">
  <a:themeElements>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6350">
          <a:solidFill>
            <a:schemeClr val="tx2"/>
          </a:solidFill>
        </a:ln>
      </a:spPr>
      <a:bodyPr rtlCol="0" anchor="ctr"/>
      <a:lstStyle>
        <a:defPPr algn="ctr">
          <a:defRPr sz="16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63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nSpc>
            <a:spcPct val="120000"/>
          </a:lnSpc>
          <a:buSzPct val="80000"/>
          <a:defRPr sz="1600" dirty="0"/>
        </a:defPPr>
      </a:lstStyle>
    </a:txDef>
  </a:objectDefaults>
  <a:extraClrSchemeLst/>
  <a:custClrLst>
    <a:custClr>
      <a:srgbClr val="12BDF9"/>
    </a:custClr>
    <a:custClr>
      <a:srgbClr val="FDCC06"/>
    </a:custClr>
    <a:custClr>
      <a:srgbClr val="0065D3"/>
    </a:custClr>
    <a:custClr>
      <a:srgbClr val="F49800"/>
    </a:custClr>
    <a:custClr>
      <a:srgbClr val="DBDBDB"/>
    </a:custClr>
    <a:custClr>
      <a:srgbClr val="727272"/>
    </a:custClr>
    <a:custClr>
      <a:srgbClr val="B39DDB"/>
    </a:custClr>
    <a:custClr>
      <a:srgbClr val="7E57C2"/>
    </a:custClr>
    <a:custClr>
      <a:srgbClr val="FFFFFF"/>
    </a:custClr>
    <a:custClr name="Alarming Colour">
      <a:srgbClr val="D9000A"/>
    </a:custClr>
    <a:custClr name="Sentiment - Negative 3">
      <a:srgbClr val="E95000"/>
    </a:custClr>
    <a:custClr name="Sentiment - Negative 2">
      <a:srgbClr val="F49800"/>
    </a:custClr>
    <a:custClr name="Sentiment - Negative 1">
      <a:srgbClr val="FDCC00"/>
    </a:custClr>
    <a:custClr name="Sentiment - Neutral">
      <a:srgbClr val="DBDBDB"/>
    </a:custClr>
    <a:custClr name="Sentiment - Positive 1">
      <a:srgbClr val="12BDF9"/>
    </a:custClr>
    <a:custClr name="Sentiment - Positive 2">
      <a:srgbClr val="0065D3"/>
    </a:custClr>
    <a:custClr name="Sentiment - Positive 3">
      <a:srgbClr val="002C7A"/>
    </a:custClr>
    <a:custClr name="Sentiment – Don’t Know">
      <a:srgbClr val="727272"/>
    </a:custClr>
    <a:custClr>
      <a:srgbClr val="FFFFFF"/>
    </a:custClr>
    <a:custClr name="Alarming Colour">
      <a:srgbClr val="3F9C31"/>
    </a:custClr>
  </a:custClrLst>
  <a:extLst>
    <a:ext uri="{05A4C25C-085E-4340-85A3-A5531E510DB2}">
      <thm15:themeFamily xmlns:thm15="http://schemas.microsoft.com/office/thememl/2012/main" name="Default Theme" id="{4C2288AB-3FE9-4B31-80B5-FA352992A97E}" vid="{2BE94E1D-4121-45AA-AD75-8BDC0A31288E}"/>
    </a:ext>
  </a:extLst>
</a:theme>
</file>

<file path=ppt/theme/theme2.xml><?xml version="1.0" encoding="utf-8"?>
<a:theme xmlns:a="http://schemas.openxmlformats.org/drawingml/2006/main" name="1_Default Theme">
  <a:themeElements>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6350">
          <a:solidFill>
            <a:schemeClr val="tx2"/>
          </a:solidFill>
        </a:ln>
      </a:spPr>
      <a:bodyPr rtlCol="0" anchor="ctr"/>
      <a:lstStyle>
        <a:defPPr algn="ctr">
          <a:defRPr sz="16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63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nSpc>
            <a:spcPct val="120000"/>
          </a:lnSpc>
          <a:buSzPct val="80000"/>
          <a:defRPr sz="1600" dirty="0"/>
        </a:defPPr>
      </a:lstStyle>
    </a:txDef>
  </a:objectDefaults>
  <a:extraClrSchemeLst/>
  <a:custClrLst>
    <a:custClr>
      <a:srgbClr val="12BDF9"/>
    </a:custClr>
    <a:custClr>
      <a:srgbClr val="FDCC06"/>
    </a:custClr>
    <a:custClr>
      <a:srgbClr val="0065D3"/>
    </a:custClr>
    <a:custClr>
      <a:srgbClr val="F49800"/>
    </a:custClr>
    <a:custClr>
      <a:srgbClr val="DBDBDB"/>
    </a:custClr>
    <a:custClr>
      <a:srgbClr val="727272"/>
    </a:custClr>
    <a:custClr>
      <a:srgbClr val="B39DDB"/>
    </a:custClr>
    <a:custClr>
      <a:srgbClr val="7E57C2"/>
    </a:custClr>
    <a:custClr>
      <a:srgbClr val="FFFFFF"/>
    </a:custClr>
    <a:custClr name="Alarming Colour">
      <a:srgbClr val="D9000A"/>
    </a:custClr>
    <a:custClr name="Sentiment - Negative 3">
      <a:srgbClr val="E95000"/>
    </a:custClr>
    <a:custClr name="Sentiment - Negative 2">
      <a:srgbClr val="F49800"/>
    </a:custClr>
    <a:custClr name="Sentiment - Negative 1">
      <a:srgbClr val="FDCC00"/>
    </a:custClr>
    <a:custClr name="Sentiment - Neutral">
      <a:srgbClr val="DBDBDB"/>
    </a:custClr>
    <a:custClr name="Sentiment - Positive 1">
      <a:srgbClr val="12BDF9"/>
    </a:custClr>
    <a:custClr name="Sentiment - Positive 2">
      <a:srgbClr val="0065D3"/>
    </a:custClr>
    <a:custClr name="Sentiment - Positive 3">
      <a:srgbClr val="002C7A"/>
    </a:custClr>
    <a:custClr name="Sentiment – Don’t Know">
      <a:srgbClr val="727272"/>
    </a:custClr>
    <a:custClr>
      <a:srgbClr val="FFFFFF"/>
    </a:custClr>
    <a:custClr name="Alarming Colour">
      <a:srgbClr val="3F9C31"/>
    </a:custClr>
  </a:custClrLst>
  <a:extLst>
    <a:ext uri="{05A4C25C-085E-4340-85A3-A5531E510DB2}">
      <thm15:themeFamily xmlns:thm15="http://schemas.microsoft.com/office/thememl/2012/main" name="Default Theme" id="{4C2288AB-3FE9-4B31-80B5-FA352992A97E}" vid="{2BE94E1D-4121-45AA-AD75-8BDC0A31288E}"/>
    </a:ext>
  </a:extLst>
</a:theme>
</file>

<file path=ppt/theme/theme3.xml><?xml version="1.0" encoding="utf-8"?>
<a:theme xmlns:a="http://schemas.openxmlformats.org/drawingml/2006/main" name="3_MetrixLab_PowerPoint_16-9">
  <a:themeElements>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6350">
          <a:solidFill>
            <a:schemeClr val="tx2"/>
          </a:solidFill>
        </a:ln>
      </a:spPr>
      <a:bodyPr rtlCol="0" anchor="ctr"/>
      <a:lstStyle>
        <a:defPPr algn="ctr">
          <a:defRPr sz="16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63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nSpc>
            <a:spcPct val="120000"/>
          </a:lnSpc>
          <a:buSzPct val="80000"/>
          <a:defRPr sz="1600" dirty="0"/>
        </a:defPPr>
      </a:lstStyle>
    </a:txDef>
  </a:objectDefaults>
  <a:extraClrSchemeLst/>
  <a:custClrLst>
    <a:custClr>
      <a:srgbClr val="12BDF9"/>
    </a:custClr>
    <a:custClr>
      <a:srgbClr val="FDCC06"/>
    </a:custClr>
    <a:custClr>
      <a:srgbClr val="0065D3"/>
    </a:custClr>
    <a:custClr>
      <a:srgbClr val="F49800"/>
    </a:custClr>
    <a:custClr>
      <a:srgbClr val="DBDBDB"/>
    </a:custClr>
    <a:custClr>
      <a:srgbClr val="727272"/>
    </a:custClr>
    <a:custClr>
      <a:srgbClr val="B39DDB"/>
    </a:custClr>
    <a:custClr>
      <a:srgbClr val="7E57C2"/>
    </a:custClr>
    <a:custClr>
      <a:srgbClr val="FFFFFF"/>
    </a:custClr>
    <a:custClr name="Alarming Colour">
      <a:srgbClr val="D9000A"/>
    </a:custClr>
    <a:custClr name="Sentiment - Negative 3">
      <a:srgbClr val="E95000"/>
    </a:custClr>
    <a:custClr name="Sentiment - Negative 2">
      <a:srgbClr val="F49800"/>
    </a:custClr>
    <a:custClr name="Sentiment - Negative 1">
      <a:srgbClr val="FDCC00"/>
    </a:custClr>
    <a:custClr name="Sentiment - Neutral">
      <a:srgbClr val="DBDBDB"/>
    </a:custClr>
    <a:custClr name="Sentiment - Positive 1">
      <a:srgbClr val="12BDF9"/>
    </a:custClr>
    <a:custClr name="Sentiment - Positive 2">
      <a:srgbClr val="0065D3"/>
    </a:custClr>
    <a:custClr name="Sentiment - Positive 3">
      <a:srgbClr val="002C7A"/>
    </a:custClr>
    <a:custClr name="Sentiment – Don’t Know">
      <a:srgbClr val="727272"/>
    </a:custClr>
    <a:custClr>
      <a:srgbClr val="FFFFFF"/>
    </a:custClr>
    <a:custClr name="Alarming Colour">
      <a:srgbClr val="3F9C31"/>
    </a:custClr>
  </a:custClrLst>
  <a:extLst>
    <a:ext uri="{05A4C25C-085E-4340-85A3-A5531E510DB2}">
      <thm15:themeFamily xmlns:thm15="http://schemas.microsoft.com/office/thememl/2012/main" name="20171106_MetrixLab_PowerPoint_Template.potx" id="{1066F262-E862-7645-9CE2-9797C3055021}" vid="{A659FB94-118C-F947-9B4B-AD7A0E56D13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DB9503CF155D4690F1988FEEBF0FE5" ma:contentTypeVersion="20" ma:contentTypeDescription="Create a new document." ma:contentTypeScope="" ma:versionID="502e4617c7be9d2bfd6a52c9a4dda280">
  <xsd:schema xmlns:xsd="http://www.w3.org/2001/XMLSchema" xmlns:xs="http://www.w3.org/2001/XMLSchema" xmlns:p="http://schemas.microsoft.com/office/2006/metadata/properties" xmlns:ns1="http://schemas.microsoft.com/sharepoint/v3" xmlns:ns2="8f0d4bc1-16c6-4a87-bc8a-a5ac849f7c71" xmlns:ns3="31197d8b-ed04-438d-a934-a05496df942c" targetNamespace="http://schemas.microsoft.com/office/2006/metadata/properties" ma:root="true" ma:fieldsID="b7cf3fca1fd833729ff6b175fad4e5d5" ns1:_="" ns2:_="" ns3:_="">
    <xsd:import namespace="http://schemas.microsoft.com/sharepoint/v3"/>
    <xsd:import namespace="8f0d4bc1-16c6-4a87-bc8a-a5ac849f7c71"/>
    <xsd:import namespace="31197d8b-ed04-438d-a934-a05496df942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AutoKeyPoints" minOccurs="0"/>
                <xsd:element ref="ns3:MediaServiceKeyPoints" minOccurs="0"/>
                <xsd:element ref="ns3:MediaServiceLocation" minOccurs="0"/>
                <xsd:element ref="ns2:SharedWithUsers" minOccurs="0"/>
                <xsd:element ref="ns2:SharedWithDetails" minOccurs="0"/>
                <xsd:element ref="ns1:_ip_UnifiedCompliancePolicyProperties" minOccurs="0"/>
                <xsd:element ref="ns1:_ip_UnifiedCompliancePolicyUIAc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0d4bc1-16c6-4a87-bc8a-a5ac849f7c7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8" nillable="true" ma:displayName="Taxonomy Catch All Column" ma:hidden="true" ma:list="{47e01c02-a6dd-4e92-a749-79a54150da68}" ma:internalName="TaxCatchAll" ma:showField="CatchAllData" ma:web="8f0d4bc1-16c6-4a87-bc8a-a5ac849f7c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1197d8b-ed04-438d-a934-a05496df942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c8a65408-39f1-473e-8e44-3aa6965dc75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8f0d4bc1-16c6-4a87-bc8a-a5ac849f7c71">DNAAC7RPWFQV-886782140-1197782</_dlc_DocId>
    <_dlc_DocIdUrl xmlns="8f0d4bc1-16c6-4a87-bc8a-a5ac849f7c71">
      <Url>https://metrixlabnl.sharepoint.com/sites/ML-Netherlands_Research/_layouts/15/DocIdRedir.aspx?ID=DNAAC7RPWFQV-886782140-1197782</Url>
      <Description>DNAAC7RPWFQV-886782140-1197782</Description>
    </_dlc_DocIdUrl>
    <_ip_UnifiedCompliancePolicyUIAction xmlns="http://schemas.microsoft.com/sharepoint/v3" xsi:nil="true"/>
    <_ip_UnifiedCompliancePolicyProperties xmlns="http://schemas.microsoft.com/sharepoint/v3" xsi:nil="true"/>
    <lcf76f155ced4ddcb4097134ff3c332f xmlns="31197d8b-ed04-438d-a934-a05496df942c">
      <Terms xmlns="http://schemas.microsoft.com/office/infopath/2007/PartnerControls"/>
    </lcf76f155ced4ddcb4097134ff3c332f>
    <TaxCatchAll xmlns="8f0d4bc1-16c6-4a87-bc8a-a5ac849f7c71" xsi:nil="true"/>
  </documentManagement>
</p:properties>
</file>

<file path=customXml/itemProps1.xml><?xml version="1.0" encoding="utf-8"?>
<ds:datastoreItem xmlns:ds="http://schemas.openxmlformats.org/officeDocument/2006/customXml" ds:itemID="{EF466116-CD7E-4422-B0A2-B9D4047811E5}">
  <ds:schemaRefs>
    <ds:schemaRef ds:uri="31197d8b-ed04-438d-a934-a05496df942c"/>
    <ds:schemaRef ds:uri="8f0d4bc1-16c6-4a87-bc8a-a5ac849f7c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A7223D2-70E9-44F6-900D-C4C8D9257B56}">
  <ds:schemaRefs>
    <ds:schemaRef ds:uri="http://schemas.microsoft.com/sharepoint/events"/>
  </ds:schemaRefs>
</ds:datastoreItem>
</file>

<file path=customXml/itemProps3.xml><?xml version="1.0" encoding="utf-8"?>
<ds:datastoreItem xmlns:ds="http://schemas.openxmlformats.org/officeDocument/2006/customXml" ds:itemID="{57563506-FE35-49E3-A92D-3E535C4F1683}">
  <ds:schemaRefs>
    <ds:schemaRef ds:uri="http://schemas.microsoft.com/sharepoint/v3/contenttype/forms"/>
  </ds:schemaRefs>
</ds:datastoreItem>
</file>

<file path=customXml/itemProps4.xml><?xml version="1.0" encoding="utf-8"?>
<ds:datastoreItem xmlns:ds="http://schemas.openxmlformats.org/officeDocument/2006/customXml" ds:itemID="{7028B3EF-DC91-4B56-B062-A12911153BE7}">
  <ds:schemaRefs>
    <ds:schemaRef ds:uri="http://www.w3.org/XML/1998/namespace"/>
    <ds:schemaRef ds:uri="http://schemas.microsoft.com/sharepoint/v3"/>
    <ds:schemaRef ds:uri="http://schemas.openxmlformats.org/package/2006/metadata/core-properties"/>
    <ds:schemaRef ds:uri="http://schemas.microsoft.com/office/2006/metadata/properties"/>
    <ds:schemaRef ds:uri="http://purl.org/dc/dcmitype/"/>
    <ds:schemaRef ds:uri="8f0d4bc1-16c6-4a87-bc8a-a5ac849f7c71"/>
    <ds:schemaRef ds:uri="http://schemas.microsoft.com/office/2006/documentManagement/types"/>
    <ds:schemaRef ds:uri="http://purl.org/dc/elements/1.1/"/>
    <ds:schemaRef ds:uri="http://schemas.microsoft.com/office/infopath/2007/PartnerControls"/>
    <ds:schemaRef ds:uri="31197d8b-ed04-438d-a934-a05496df942c"/>
    <ds:schemaRef ds:uri="http://purl.org/dc/terms/"/>
  </ds:schemaRefs>
</ds:datastoreItem>
</file>

<file path=docMetadata/LabelInfo.xml><?xml version="1.0" encoding="utf-8"?>
<clbl:labelList xmlns:clbl="http://schemas.microsoft.com/office/2020/mipLabelMetadata">
  <clbl:label id="{587b6ea1-3db9-4fe1-a9d7-85d4c64ce5cc}" enabled="0" method="" siteId="{587b6ea1-3db9-4fe1-a9d7-85d4c64ce5cc}" removed="1"/>
</clbl:labelList>
</file>

<file path=docProps/app.xml><?xml version="1.0" encoding="utf-8"?>
<Properties xmlns="http://schemas.openxmlformats.org/officeDocument/2006/extended-properties" xmlns:vt="http://schemas.openxmlformats.org/officeDocument/2006/docPropsVTypes">
  <Template>Default Theme</Template>
  <TotalTime>156</TotalTime>
  <Words>6280</Words>
  <Application>Microsoft Office PowerPoint</Application>
  <PresentationFormat>Breedbeeld</PresentationFormat>
  <Paragraphs>697</Paragraphs>
  <Slides>46</Slides>
  <Notes>42</Notes>
  <HiddenSlides>0</HiddenSlides>
  <MMClips>0</MMClips>
  <ScaleCrop>false</ScaleCrop>
  <HeadingPairs>
    <vt:vector size="8" baseType="variant">
      <vt:variant>
        <vt:lpstr>Gebruikte lettertypen</vt:lpstr>
      </vt:variant>
      <vt:variant>
        <vt:i4>5</vt:i4>
      </vt:variant>
      <vt:variant>
        <vt:lpstr>Thema</vt:lpstr>
      </vt:variant>
      <vt:variant>
        <vt:i4>3</vt:i4>
      </vt:variant>
      <vt:variant>
        <vt:lpstr>Ingesloten OLE-bronprogramma's</vt:lpstr>
      </vt:variant>
      <vt:variant>
        <vt:i4>1</vt:i4>
      </vt:variant>
      <vt:variant>
        <vt:lpstr>Diatitels</vt:lpstr>
      </vt:variant>
      <vt:variant>
        <vt:i4>46</vt:i4>
      </vt:variant>
    </vt:vector>
  </HeadingPairs>
  <TitlesOfParts>
    <vt:vector size="55" baseType="lpstr">
      <vt:lpstr>Aptos</vt:lpstr>
      <vt:lpstr>Arial</vt:lpstr>
      <vt:lpstr>Calibri</vt:lpstr>
      <vt:lpstr>Trebuchet MS</vt:lpstr>
      <vt:lpstr>Wingdings</vt:lpstr>
      <vt:lpstr>Default Theme</vt:lpstr>
      <vt:lpstr>1_Default Theme</vt:lpstr>
      <vt:lpstr>3_MetrixLab_PowerPoint_16-9</vt:lpstr>
      <vt:lpstr>think-cell Folie</vt:lpstr>
      <vt:lpstr>Wat staat er op de prioriteitenlijst   van C-level management?</vt:lpstr>
      <vt:lpstr>Inhoudsopgave ING CEO Survey </vt:lpstr>
      <vt:lpstr>PowerPoint-presentatie</vt:lpstr>
      <vt:lpstr>PowerPoint-presentatie</vt:lpstr>
      <vt:lpstr>De topmanagers zijn (zeer) optimistisch als het gaat om de verwachtingen voor 2025. Zorgen zijn er omtrent hogere (financiële) kosten, de toename van het gebruik van kunstmatige intelligentie AI en cyberbeveiliging.</vt:lpstr>
      <vt:lpstr>Toenemend gebruik van kunstmatige intelligentie blijft een grote zorg, net als in het voorgaande jaar. Ook ontwikkelingen op de financiële markten komen terug in de top drie. Omgaan met de impact van hoge energieprijzen is daarnaast een grote zorg dit jaar.</vt:lpstr>
      <vt:lpstr>Zorgen op het gebied van geopolitiek en veiligheid lijken vooral een financiele grondslag te kennen. Zorgen over een directe impact op het eigen bedrijf zijn voor topmanagers eerder reden tot zorg dan eventuele onrust in de Verenigde Staten en de situatie in Oekraïne.</vt:lpstr>
      <vt:lpstr>Zorg om de impact van hoge energieprijzen en inflatie komen dit jaar bovendrijven. Ontwikkelingen op de financiële markten en het toenemende gebruik van AI blijven belangrijke focuspunten. Groei via nieuwe producten en of markten worden als minder belangrijk gezien dan in 2023. </vt:lpstr>
      <vt:lpstr>PowerPoint-presentatie</vt:lpstr>
      <vt:lpstr>De topmanagers van Nederland zijn overwegend positief gestemd over de herverkiezing van Donald Trump als president van de VS waar het gaat over de verwachte gevolgen van het eigen bedrijf. Hoewel er zorgen zijn met betrekking tot invoering van belastingen en importheffingen, ziet men ook kansen voor nieuwe zakelijke perspectieven ontstaan.</vt:lpstr>
      <vt:lpstr>Bij de belangrijkste zorgen spelen wederom financiële belangen een grotere rol dan de impact van conflicten elders. Opvallend is dat men zich weinig zorgen lijkt te maken over lagere afzet- en omzetcijfers. Importtarieven en handelsrestricties (export naar China vanuit Nederland) zijn ook zorgen.</vt:lpstr>
      <vt:lpstr>De verwachting van de topmanagers is hoog gespannen. Men is overwegend positief gestemd over de impact van de uitslag op de strategische bedrijfsvoering en verwacht dat het gunstig kan uitpakken voor Nederland.</vt:lpstr>
      <vt:lpstr>PowerPoint-presentatie</vt:lpstr>
      <vt:lpstr>Prioriteiten op de lange termijn zijn gerelateerd aan verduurzaming, kunstmatige intelligentie, kabinetsbeleid en cybersecurity. Op de korte termijn is er een focus op talent vast houden, inspelen op kansen &amp; risico’s van duurzaamheid en klimaat en het reorganiseren om kosten te verlagen. </vt:lpstr>
      <vt:lpstr>Ontwikkelingen op de financiële markten, omgaan met de impact van hoge inflatie en het halen van klimaatdoelstellingen zijn prioriteiten voor zowel de korte en lange termijn. Overige relevante prioriteiten hebben meer de focus op de lange termijn.</vt:lpstr>
      <vt:lpstr>PowerPoint-presentatie</vt:lpstr>
      <vt:lpstr>De bezorgdheid omtrent het toenemend gebruik van kunstmatige intelligentie uit zich in een grotere verwachting dat AI banen gaat vervangen. Met name op de afdelingen Research&amp;Developement, Klantenservice en IT verwacht men veel verandering te gaan zien. </vt:lpstr>
      <vt:lpstr> </vt:lpstr>
      <vt:lpstr>PowerPoint-presentatie</vt:lpstr>
      <vt:lpstr>Het belang van geopolitieke ontwikkelingen voor het internationale vestigingsbeleid is nog immer groeiende volgens de C-level managers. Belangrijke redenen die genoemd worden zijn de invloed op de (economische) stabiliteit en de veiligheid van de toeleveringsketens.</vt:lpstr>
      <vt:lpstr>Een groot deel van de managers geeft aan beleid te wijzigen of dat al gedaan te hebben als gevolg van geopolitieke ontwikkelingen. Belangrijke redenen hiervoor zijn het inspelen op gebeurtenissen, de zorgen om meer en sterke cyberaanvallen en het aanpassen aan veranderende (economische) omstandigheden.</vt:lpstr>
      <vt:lpstr>Ook dit jaar is de verwachting onder topmanagers dat de politieke spanningen leiden tot grotere volatiliteit op de kapitaalmarkten en dat dit ook invloed heeft op de mogelijkheid om financiering op te halen. Bedrijven anticiperen hierop door ketenpartner te heroverwegen en beleid (verder) aan te passen.</vt:lpstr>
      <vt:lpstr>De bedrijven van de topmanagers ervaren in zekere mate toegenomen concurrentie vanuit China. Een klein deel zegt dit nauwelijks of helemaal niet te ervaren. Dit uit zich ook in de mate waarin concurrentie is toegenomen in de afgelopen 5 jaar. </vt:lpstr>
      <vt:lpstr>De topmanagers zijn in het algemeen optimistisch als het gaat om het kabinetsbeleid en de gevolgen voor hun bedrijf. Ook verwacht men in meerderheid dat het kabinet een positieve invloed gaat hebben op het ondernemingsklimaat.</vt:lpstr>
      <vt:lpstr>Het kabinet moet prioriteit stellen aan een goed vestigingsklimaat, het zeker stellen van de concurrentiepositie en zorgen voor een beter infrastructur voor werknemers. Migratie, klimaatverandering, krapte op de woningmarkt en het stikstofbeleid hebben minder prioriteit voor de bedrijfsvoering volgens de topmanagers.</vt:lpstr>
      <vt:lpstr>PowerPoint-presentatie</vt:lpstr>
      <vt:lpstr>Het vasthouden van toptalent komt ook dit jaar weer hoger op het zorgenlijstje. Bieden van opleidingsmogelijkheden, verhogen remuneratie en het versterken van het diversiteitsbeleid zijn ook nu nog de manieren waarop men talent tracht te behouden.</vt:lpstr>
      <vt:lpstr>PowerPoint-presentatie</vt:lpstr>
      <vt:lpstr>Ook dit jaar geven topmanagers aan sneller te innoveren met het oog op groeikansen via nieuwe producten/markten. Kunstmatige intelligentie als nieuwe technologie is zowel een zorg als een kans aangezien dit wel een van de gebieden is waar innovatie het snelste plaatsvindt. </vt:lpstr>
      <vt:lpstr>PowerPoint-presentatie</vt:lpstr>
      <vt:lpstr>Een meerderheid van de topmanagers geeft aan te versnellen op het gebied van duurzaamheid, ongeveer gelijk aan vorig jaar. Focuspunten zijn het ontwikkelen van duurzame producten/diensten, vergroenen energieverbruik/verminderen CO2-uitstoot en het verlagen van energieverbruik. </vt:lpstr>
      <vt:lpstr>PowerPoint-presentatie</vt:lpstr>
      <vt:lpstr>Ongeveer de helft van de bestuurders geeft aan nog in de beginfase te zijn of nog te moeten starten met het opstellen van het klimaattransitieplan. De meeste bedrijven hebben een goed beeld van de kosten en (in iets mindere mate) de opbrengsten van de klimaattransitie.</vt:lpstr>
      <vt:lpstr>De meeste topmanagers geven aan te hebben geïnvesteerd in verduurzaming. Een deel ziet het rendement verdampen als gevolg van het kabinetsbeleid, maar overwegend ziet men alsnog een positief effect op het rendement van de investering. Ondanks het overheidsbeleid geeft twee derde van de managers aan verduurzamingsinvesteringen te gaan versnellen. </vt:lpstr>
      <vt:lpstr>Voor de helft van de bedrijven is het steeds moeilijker om aan financiering te komen en heeft het klimaatrisico impact op het tarief. </vt:lpstr>
      <vt:lpstr>Het grootste deel van de bedrijven vindt het prima dat banken ESG-criteria hanteren voor het stimuleren van verduurzaming. Een meerderheid rekent CO2-impact kosten door bij aquisitie of investering, meestal is dit 25% of tussen de 50% en 75%.</vt:lpstr>
      <vt:lpstr>PowerPoint-presentatie</vt:lpstr>
      <vt:lpstr>Om met gestegen loonkosten om te gaan wordt geïnvesteerd in digitalisering en worden hogere kosten direct doorberekend aan klanten. Daarnaast zijn er topmanagers die inzetten op steviger onderhandelen met de bonden of inkrimpen van het personeelsbestand.</vt:lpstr>
      <vt:lpstr>De zorgen over inflatie zijn toegenomen vergeleken met vorig jaar en ook voor de langere termijn blijft de inflatie een belangrijk focuspunt. De topmanagers verwachten een inflatie tussen de 1,5 tot 4%.</vt:lpstr>
      <vt:lpstr>Grootste stijgers in de financiële uitdagingen zijn de omgang met hogere rentelasten, liquiditeit en het versterken van het eigen vermogen. Het aanpassen van de eigendomsstructuur en de solvabiliteit zijn een minder grote uitdaging voor het komende jaar volgens de topmanagers.</vt:lpstr>
      <vt:lpstr>PowerPoint-presentatie</vt:lpstr>
      <vt:lpstr>Opzet studie</vt:lpstr>
      <vt:lpstr>Demografie topmanagers</vt:lpstr>
      <vt:lpstr>Sector verdeling</vt:lpstr>
      <vt:lpstr>Quotes per sector - actuele zorgen binnen de sector en verwachte impact daarvan </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 C-Level Press Study 2024</dc:title>
  <dc:creator>Metrixlab</dc:creator>
  <cp:lastModifiedBy>Gunther, R.D. (Robert)</cp:lastModifiedBy>
  <cp:revision>4</cp:revision>
  <dcterms:created xsi:type="dcterms:W3CDTF">2021-06-03T07:03:54Z</dcterms:created>
  <dcterms:modified xsi:type="dcterms:W3CDTF">2024-12-13T13:47:29Z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0x01010071DB9503CF155D4690F1988FEEBF0FE5</vt:lpwstr>
  </property>
  <property fmtid="{D5CDD505-2E9C-101B-9397-08002B2CF9AE}" pid="3" name="MediaServiceImageTags">
    <vt:lpwstr/>
  </property>
  <property fmtid="{D5CDD505-2E9C-101B-9397-08002B2CF9AE}" pid="4" name="_dlc_DocIdItemGuid">
    <vt:lpwstr>f2d36ff2-8e0a-431d-b748-fd1548bd446b</vt:lpwstr>
  </property>
</Properties>
</file>